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56" r:id="rId2"/>
    <p:sldId id="260"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3878"/>
  </p:normalViewPr>
  <p:slideViewPr>
    <p:cSldViewPr snapToGrid="0" snapToObjects="1">
      <p:cViewPr varScale="1">
        <p:scale>
          <a:sx n="109" d="100"/>
          <a:sy n="109" d="100"/>
        </p:scale>
        <p:origin x="208" y="42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764AD0-BF1E-0743-9140-169AF1954470}" type="datetimeFigureOut">
              <a:rPr lang="en-US" smtClean="0"/>
              <a:t>2/23/22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6EE22E-43DC-BF43-AEF2-ABAAD96B5BB3}" type="slidenum">
              <a:rPr lang="en-US" smtClean="0"/>
              <a:t>‹#›</a:t>
            </a:fld>
            <a:endParaRPr lang="en-US"/>
          </a:p>
        </p:txBody>
      </p:sp>
    </p:spTree>
    <p:extLst>
      <p:ext uri="{BB962C8B-B14F-4D97-AF65-F5344CB8AC3E}">
        <p14:creationId xmlns:p14="http://schemas.microsoft.com/office/powerpoint/2010/main" val="3126726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6EE22E-43DC-BF43-AEF2-ABAAD96B5BB3}" type="slidenum">
              <a:rPr lang="en-US" smtClean="0"/>
              <a:t>1</a:t>
            </a:fld>
            <a:endParaRPr lang="en-US"/>
          </a:p>
        </p:txBody>
      </p:sp>
    </p:spTree>
    <p:extLst>
      <p:ext uri="{BB962C8B-B14F-4D97-AF65-F5344CB8AC3E}">
        <p14:creationId xmlns:p14="http://schemas.microsoft.com/office/powerpoint/2010/main" val="2236086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1470E-D722-484A-A130-DC5F024EDA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D26662B-5F1B-DE4D-AFE9-4E9194245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5EAD3FA-E509-A343-BC90-FF5C7F742E4F}"/>
              </a:ext>
            </a:extLst>
          </p:cNvPr>
          <p:cNvSpPr>
            <a:spLocks noGrp="1"/>
          </p:cNvSpPr>
          <p:nvPr>
            <p:ph type="dt" sz="half" idx="10"/>
          </p:nvPr>
        </p:nvSpPr>
        <p:spPr/>
        <p:txBody>
          <a:bodyPr/>
          <a:lstStyle/>
          <a:p>
            <a:fld id="{7B4CBFD6-5D3E-8D48-AA2A-CF44CED97919}" type="datetimeFigureOut">
              <a:rPr lang="en-US" smtClean="0"/>
              <a:t>2/23/22</a:t>
            </a:fld>
            <a:endParaRPr lang="en-US" dirty="0"/>
          </a:p>
        </p:txBody>
      </p:sp>
      <p:sp>
        <p:nvSpPr>
          <p:cNvPr id="5" name="Footer Placeholder 4">
            <a:extLst>
              <a:ext uri="{FF2B5EF4-FFF2-40B4-BE49-F238E27FC236}">
                <a16:creationId xmlns:a16="http://schemas.microsoft.com/office/drawing/2014/main" id="{ABB8F431-73F1-EE4D-8583-07391732004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7669197-2065-F344-833B-3A5CDA5E3DCF}"/>
              </a:ext>
            </a:extLst>
          </p:cNvPr>
          <p:cNvSpPr>
            <a:spLocks noGrp="1"/>
          </p:cNvSpPr>
          <p:nvPr>
            <p:ph type="sldNum" sz="quarter" idx="12"/>
          </p:nvPr>
        </p:nvSpPr>
        <p:spPr/>
        <p:txBody>
          <a:bodyPr/>
          <a:lstStyle/>
          <a:p>
            <a:fld id="{ED686C94-A072-3F4A-9FE8-63BE268510E1}" type="slidenum">
              <a:rPr lang="en-US" smtClean="0"/>
              <a:t>‹#›</a:t>
            </a:fld>
            <a:endParaRPr lang="en-US" dirty="0"/>
          </a:p>
        </p:txBody>
      </p:sp>
    </p:spTree>
    <p:extLst>
      <p:ext uri="{BB962C8B-B14F-4D97-AF65-F5344CB8AC3E}">
        <p14:creationId xmlns:p14="http://schemas.microsoft.com/office/powerpoint/2010/main" val="3643222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4AF1-FEDD-A54C-B46A-E960ED67AE9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DAA60E-3465-1D4C-9AB2-BAE14335EE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E5D852-205D-924E-8B4C-A43D68C30553}"/>
              </a:ext>
            </a:extLst>
          </p:cNvPr>
          <p:cNvSpPr>
            <a:spLocks noGrp="1"/>
          </p:cNvSpPr>
          <p:nvPr>
            <p:ph type="dt" sz="half" idx="10"/>
          </p:nvPr>
        </p:nvSpPr>
        <p:spPr/>
        <p:txBody>
          <a:bodyPr/>
          <a:lstStyle/>
          <a:p>
            <a:fld id="{7B4CBFD6-5D3E-8D48-AA2A-CF44CED97919}" type="datetimeFigureOut">
              <a:rPr lang="en-US" smtClean="0"/>
              <a:t>2/23/22</a:t>
            </a:fld>
            <a:endParaRPr lang="en-US" dirty="0"/>
          </a:p>
        </p:txBody>
      </p:sp>
      <p:sp>
        <p:nvSpPr>
          <p:cNvPr id="5" name="Footer Placeholder 4">
            <a:extLst>
              <a:ext uri="{FF2B5EF4-FFF2-40B4-BE49-F238E27FC236}">
                <a16:creationId xmlns:a16="http://schemas.microsoft.com/office/drawing/2014/main" id="{F2C1F432-1864-3C47-B713-A02470EF3C1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1ADA17B-7C08-5144-B03E-60F6C9FB390B}"/>
              </a:ext>
            </a:extLst>
          </p:cNvPr>
          <p:cNvSpPr>
            <a:spLocks noGrp="1"/>
          </p:cNvSpPr>
          <p:nvPr>
            <p:ph type="sldNum" sz="quarter" idx="12"/>
          </p:nvPr>
        </p:nvSpPr>
        <p:spPr/>
        <p:txBody>
          <a:bodyPr/>
          <a:lstStyle/>
          <a:p>
            <a:fld id="{ED686C94-A072-3F4A-9FE8-63BE268510E1}" type="slidenum">
              <a:rPr lang="en-US" smtClean="0"/>
              <a:t>‹#›</a:t>
            </a:fld>
            <a:endParaRPr lang="en-US" dirty="0"/>
          </a:p>
        </p:txBody>
      </p:sp>
    </p:spTree>
    <p:extLst>
      <p:ext uri="{BB962C8B-B14F-4D97-AF65-F5344CB8AC3E}">
        <p14:creationId xmlns:p14="http://schemas.microsoft.com/office/powerpoint/2010/main" val="3155173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BC0321-C2E1-BA40-B270-A0FB1CF5A5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D9D0A9-E058-874E-8743-81A9037AB4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40795A-D895-EA47-BD8A-F6F73E247A1E}"/>
              </a:ext>
            </a:extLst>
          </p:cNvPr>
          <p:cNvSpPr>
            <a:spLocks noGrp="1"/>
          </p:cNvSpPr>
          <p:nvPr>
            <p:ph type="dt" sz="half" idx="10"/>
          </p:nvPr>
        </p:nvSpPr>
        <p:spPr/>
        <p:txBody>
          <a:bodyPr/>
          <a:lstStyle/>
          <a:p>
            <a:fld id="{7B4CBFD6-5D3E-8D48-AA2A-CF44CED97919}" type="datetimeFigureOut">
              <a:rPr lang="en-US" smtClean="0"/>
              <a:t>2/23/22</a:t>
            </a:fld>
            <a:endParaRPr lang="en-US" dirty="0"/>
          </a:p>
        </p:txBody>
      </p:sp>
      <p:sp>
        <p:nvSpPr>
          <p:cNvPr id="5" name="Footer Placeholder 4">
            <a:extLst>
              <a:ext uri="{FF2B5EF4-FFF2-40B4-BE49-F238E27FC236}">
                <a16:creationId xmlns:a16="http://schemas.microsoft.com/office/drawing/2014/main" id="{0735024E-6BB9-2C4F-82EE-5946C24FC8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A3D240D-7921-594E-AA71-00F98D070A4D}"/>
              </a:ext>
            </a:extLst>
          </p:cNvPr>
          <p:cNvSpPr>
            <a:spLocks noGrp="1"/>
          </p:cNvSpPr>
          <p:nvPr>
            <p:ph type="sldNum" sz="quarter" idx="12"/>
          </p:nvPr>
        </p:nvSpPr>
        <p:spPr/>
        <p:txBody>
          <a:bodyPr/>
          <a:lstStyle/>
          <a:p>
            <a:fld id="{ED686C94-A072-3F4A-9FE8-63BE268510E1}" type="slidenum">
              <a:rPr lang="en-US" smtClean="0"/>
              <a:t>‹#›</a:t>
            </a:fld>
            <a:endParaRPr lang="en-US" dirty="0"/>
          </a:p>
        </p:txBody>
      </p:sp>
    </p:spTree>
    <p:extLst>
      <p:ext uri="{BB962C8B-B14F-4D97-AF65-F5344CB8AC3E}">
        <p14:creationId xmlns:p14="http://schemas.microsoft.com/office/powerpoint/2010/main" val="2542694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0336C-DFF0-F648-AD1E-8D2589370D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56E77C-9F79-4942-AE3C-31231F70A8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65B67D-4726-9C4F-AFA9-CEF1619F0D2F}"/>
              </a:ext>
            </a:extLst>
          </p:cNvPr>
          <p:cNvSpPr>
            <a:spLocks noGrp="1"/>
          </p:cNvSpPr>
          <p:nvPr>
            <p:ph type="dt" sz="half" idx="10"/>
          </p:nvPr>
        </p:nvSpPr>
        <p:spPr/>
        <p:txBody>
          <a:bodyPr/>
          <a:lstStyle/>
          <a:p>
            <a:fld id="{7B4CBFD6-5D3E-8D48-AA2A-CF44CED97919}" type="datetimeFigureOut">
              <a:rPr lang="en-US" smtClean="0"/>
              <a:t>2/23/22</a:t>
            </a:fld>
            <a:endParaRPr lang="en-US" dirty="0"/>
          </a:p>
        </p:txBody>
      </p:sp>
      <p:sp>
        <p:nvSpPr>
          <p:cNvPr id="5" name="Footer Placeholder 4">
            <a:extLst>
              <a:ext uri="{FF2B5EF4-FFF2-40B4-BE49-F238E27FC236}">
                <a16:creationId xmlns:a16="http://schemas.microsoft.com/office/drawing/2014/main" id="{D7F56575-31FC-B44D-A46E-78B9559549D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246B84B-919C-8649-BAF4-323879DFF165}"/>
              </a:ext>
            </a:extLst>
          </p:cNvPr>
          <p:cNvSpPr>
            <a:spLocks noGrp="1"/>
          </p:cNvSpPr>
          <p:nvPr>
            <p:ph type="sldNum" sz="quarter" idx="12"/>
          </p:nvPr>
        </p:nvSpPr>
        <p:spPr/>
        <p:txBody>
          <a:bodyPr/>
          <a:lstStyle/>
          <a:p>
            <a:fld id="{ED686C94-A072-3F4A-9FE8-63BE268510E1}" type="slidenum">
              <a:rPr lang="en-US" smtClean="0"/>
              <a:t>‹#›</a:t>
            </a:fld>
            <a:endParaRPr lang="en-US" dirty="0"/>
          </a:p>
        </p:txBody>
      </p:sp>
    </p:spTree>
    <p:extLst>
      <p:ext uri="{BB962C8B-B14F-4D97-AF65-F5344CB8AC3E}">
        <p14:creationId xmlns:p14="http://schemas.microsoft.com/office/powerpoint/2010/main" val="944513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F78C3-2FE2-AD48-BD21-602BC958F1E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A36FC1E-D6AE-DC43-BE82-1430CD7EFC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E941622-3660-3146-A598-098FB06278B1}"/>
              </a:ext>
            </a:extLst>
          </p:cNvPr>
          <p:cNvSpPr>
            <a:spLocks noGrp="1"/>
          </p:cNvSpPr>
          <p:nvPr>
            <p:ph type="dt" sz="half" idx="10"/>
          </p:nvPr>
        </p:nvSpPr>
        <p:spPr/>
        <p:txBody>
          <a:bodyPr/>
          <a:lstStyle/>
          <a:p>
            <a:fld id="{7B4CBFD6-5D3E-8D48-AA2A-CF44CED97919}" type="datetimeFigureOut">
              <a:rPr lang="en-US" smtClean="0"/>
              <a:t>2/23/22</a:t>
            </a:fld>
            <a:endParaRPr lang="en-US" dirty="0"/>
          </a:p>
        </p:txBody>
      </p:sp>
      <p:sp>
        <p:nvSpPr>
          <p:cNvPr id="5" name="Footer Placeholder 4">
            <a:extLst>
              <a:ext uri="{FF2B5EF4-FFF2-40B4-BE49-F238E27FC236}">
                <a16:creationId xmlns:a16="http://schemas.microsoft.com/office/drawing/2014/main" id="{75D2EF78-877E-9C4F-B3A0-D3C97912D43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B079BF6-9270-7743-8E58-F7DE45FF8DAC}"/>
              </a:ext>
            </a:extLst>
          </p:cNvPr>
          <p:cNvSpPr>
            <a:spLocks noGrp="1"/>
          </p:cNvSpPr>
          <p:nvPr>
            <p:ph type="sldNum" sz="quarter" idx="12"/>
          </p:nvPr>
        </p:nvSpPr>
        <p:spPr/>
        <p:txBody>
          <a:bodyPr/>
          <a:lstStyle/>
          <a:p>
            <a:fld id="{ED686C94-A072-3F4A-9FE8-63BE268510E1}" type="slidenum">
              <a:rPr lang="en-US" smtClean="0"/>
              <a:t>‹#›</a:t>
            </a:fld>
            <a:endParaRPr lang="en-US" dirty="0"/>
          </a:p>
        </p:txBody>
      </p:sp>
    </p:spTree>
    <p:extLst>
      <p:ext uri="{BB962C8B-B14F-4D97-AF65-F5344CB8AC3E}">
        <p14:creationId xmlns:p14="http://schemas.microsoft.com/office/powerpoint/2010/main" val="4099352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B7229-D66E-2E47-83DE-DC77B0DD60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DCB46B-6C58-044B-BCE0-5EDEBAB8C6D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A17A4F-6B7A-9C44-9552-D9880B324E4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9745580-DD94-5443-AEBC-4A576F0C74CD}"/>
              </a:ext>
            </a:extLst>
          </p:cNvPr>
          <p:cNvSpPr>
            <a:spLocks noGrp="1"/>
          </p:cNvSpPr>
          <p:nvPr>
            <p:ph type="dt" sz="half" idx="10"/>
          </p:nvPr>
        </p:nvSpPr>
        <p:spPr/>
        <p:txBody>
          <a:bodyPr/>
          <a:lstStyle/>
          <a:p>
            <a:fld id="{7B4CBFD6-5D3E-8D48-AA2A-CF44CED97919}" type="datetimeFigureOut">
              <a:rPr lang="en-US" smtClean="0"/>
              <a:t>2/23/22</a:t>
            </a:fld>
            <a:endParaRPr lang="en-US" dirty="0"/>
          </a:p>
        </p:txBody>
      </p:sp>
      <p:sp>
        <p:nvSpPr>
          <p:cNvPr id="6" name="Footer Placeholder 5">
            <a:extLst>
              <a:ext uri="{FF2B5EF4-FFF2-40B4-BE49-F238E27FC236}">
                <a16:creationId xmlns:a16="http://schemas.microsoft.com/office/drawing/2014/main" id="{A3A3CFF5-9E91-F342-825D-CD4944E28A4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3D372B7-28E4-524A-99A3-B99CDD485A4D}"/>
              </a:ext>
            </a:extLst>
          </p:cNvPr>
          <p:cNvSpPr>
            <a:spLocks noGrp="1"/>
          </p:cNvSpPr>
          <p:nvPr>
            <p:ph type="sldNum" sz="quarter" idx="12"/>
          </p:nvPr>
        </p:nvSpPr>
        <p:spPr/>
        <p:txBody>
          <a:bodyPr/>
          <a:lstStyle/>
          <a:p>
            <a:fld id="{ED686C94-A072-3F4A-9FE8-63BE268510E1}" type="slidenum">
              <a:rPr lang="en-US" smtClean="0"/>
              <a:t>‹#›</a:t>
            </a:fld>
            <a:endParaRPr lang="en-US" dirty="0"/>
          </a:p>
        </p:txBody>
      </p:sp>
    </p:spTree>
    <p:extLst>
      <p:ext uri="{BB962C8B-B14F-4D97-AF65-F5344CB8AC3E}">
        <p14:creationId xmlns:p14="http://schemas.microsoft.com/office/powerpoint/2010/main" val="3952255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DC0AD-E67E-FE47-88E5-BFF1C2CFFB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74D2B2-B00B-1940-95AE-EAF2502194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AB79F4-7187-0C44-9990-8479B0764EA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DEE9BD-FA25-234E-BDF1-DA2F4CF44E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067E1C-DA46-1E49-8C23-330B89708D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2EE4517-8DFF-404E-9F52-ED7CF10F1A3D}"/>
              </a:ext>
            </a:extLst>
          </p:cNvPr>
          <p:cNvSpPr>
            <a:spLocks noGrp="1"/>
          </p:cNvSpPr>
          <p:nvPr>
            <p:ph type="dt" sz="half" idx="10"/>
          </p:nvPr>
        </p:nvSpPr>
        <p:spPr/>
        <p:txBody>
          <a:bodyPr/>
          <a:lstStyle/>
          <a:p>
            <a:fld id="{7B4CBFD6-5D3E-8D48-AA2A-CF44CED97919}" type="datetimeFigureOut">
              <a:rPr lang="en-US" smtClean="0"/>
              <a:t>2/23/22</a:t>
            </a:fld>
            <a:endParaRPr lang="en-US" dirty="0"/>
          </a:p>
        </p:txBody>
      </p:sp>
      <p:sp>
        <p:nvSpPr>
          <p:cNvPr id="8" name="Footer Placeholder 7">
            <a:extLst>
              <a:ext uri="{FF2B5EF4-FFF2-40B4-BE49-F238E27FC236}">
                <a16:creationId xmlns:a16="http://schemas.microsoft.com/office/drawing/2014/main" id="{19093B12-098F-874C-BDDF-45BD6C08D1A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37569D8-41D7-C741-9007-B5373D94735D}"/>
              </a:ext>
            </a:extLst>
          </p:cNvPr>
          <p:cNvSpPr>
            <a:spLocks noGrp="1"/>
          </p:cNvSpPr>
          <p:nvPr>
            <p:ph type="sldNum" sz="quarter" idx="12"/>
          </p:nvPr>
        </p:nvSpPr>
        <p:spPr/>
        <p:txBody>
          <a:bodyPr/>
          <a:lstStyle/>
          <a:p>
            <a:fld id="{ED686C94-A072-3F4A-9FE8-63BE268510E1}" type="slidenum">
              <a:rPr lang="en-US" smtClean="0"/>
              <a:t>‹#›</a:t>
            </a:fld>
            <a:endParaRPr lang="en-US" dirty="0"/>
          </a:p>
        </p:txBody>
      </p:sp>
    </p:spTree>
    <p:extLst>
      <p:ext uri="{BB962C8B-B14F-4D97-AF65-F5344CB8AC3E}">
        <p14:creationId xmlns:p14="http://schemas.microsoft.com/office/powerpoint/2010/main" val="3995470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96858-3E23-E242-8F5C-DFD4433587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B165396-5CA8-6F40-9621-5D83F275D261}"/>
              </a:ext>
            </a:extLst>
          </p:cNvPr>
          <p:cNvSpPr>
            <a:spLocks noGrp="1"/>
          </p:cNvSpPr>
          <p:nvPr>
            <p:ph type="dt" sz="half" idx="10"/>
          </p:nvPr>
        </p:nvSpPr>
        <p:spPr/>
        <p:txBody>
          <a:bodyPr/>
          <a:lstStyle/>
          <a:p>
            <a:fld id="{7B4CBFD6-5D3E-8D48-AA2A-CF44CED97919}" type="datetimeFigureOut">
              <a:rPr lang="en-US" smtClean="0"/>
              <a:t>2/23/22</a:t>
            </a:fld>
            <a:endParaRPr lang="en-US" dirty="0"/>
          </a:p>
        </p:txBody>
      </p:sp>
      <p:sp>
        <p:nvSpPr>
          <p:cNvPr id="4" name="Footer Placeholder 3">
            <a:extLst>
              <a:ext uri="{FF2B5EF4-FFF2-40B4-BE49-F238E27FC236}">
                <a16:creationId xmlns:a16="http://schemas.microsoft.com/office/drawing/2014/main" id="{63624495-2C7F-4142-85CC-ED90BB5733F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6BB9C36-D87D-B248-86A6-CB75DE328BD5}"/>
              </a:ext>
            </a:extLst>
          </p:cNvPr>
          <p:cNvSpPr>
            <a:spLocks noGrp="1"/>
          </p:cNvSpPr>
          <p:nvPr>
            <p:ph type="sldNum" sz="quarter" idx="12"/>
          </p:nvPr>
        </p:nvSpPr>
        <p:spPr/>
        <p:txBody>
          <a:bodyPr/>
          <a:lstStyle/>
          <a:p>
            <a:fld id="{ED686C94-A072-3F4A-9FE8-63BE268510E1}" type="slidenum">
              <a:rPr lang="en-US" smtClean="0"/>
              <a:t>‹#›</a:t>
            </a:fld>
            <a:endParaRPr lang="en-US" dirty="0"/>
          </a:p>
        </p:txBody>
      </p:sp>
    </p:spTree>
    <p:extLst>
      <p:ext uri="{BB962C8B-B14F-4D97-AF65-F5344CB8AC3E}">
        <p14:creationId xmlns:p14="http://schemas.microsoft.com/office/powerpoint/2010/main" val="2284976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92D120-E4CA-9847-96E9-D08DB450339B}"/>
              </a:ext>
            </a:extLst>
          </p:cNvPr>
          <p:cNvSpPr>
            <a:spLocks noGrp="1"/>
          </p:cNvSpPr>
          <p:nvPr>
            <p:ph type="dt" sz="half" idx="10"/>
          </p:nvPr>
        </p:nvSpPr>
        <p:spPr/>
        <p:txBody>
          <a:bodyPr/>
          <a:lstStyle/>
          <a:p>
            <a:fld id="{7B4CBFD6-5D3E-8D48-AA2A-CF44CED97919}" type="datetimeFigureOut">
              <a:rPr lang="en-US" smtClean="0"/>
              <a:t>2/23/22</a:t>
            </a:fld>
            <a:endParaRPr lang="en-US" dirty="0"/>
          </a:p>
        </p:txBody>
      </p:sp>
      <p:sp>
        <p:nvSpPr>
          <p:cNvPr id="3" name="Footer Placeholder 2">
            <a:extLst>
              <a:ext uri="{FF2B5EF4-FFF2-40B4-BE49-F238E27FC236}">
                <a16:creationId xmlns:a16="http://schemas.microsoft.com/office/drawing/2014/main" id="{9B10975D-48D3-7A43-91E8-DC262941336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F765963-6302-3B48-84CE-B570D4B987C3}"/>
              </a:ext>
            </a:extLst>
          </p:cNvPr>
          <p:cNvSpPr>
            <a:spLocks noGrp="1"/>
          </p:cNvSpPr>
          <p:nvPr>
            <p:ph type="sldNum" sz="quarter" idx="12"/>
          </p:nvPr>
        </p:nvSpPr>
        <p:spPr/>
        <p:txBody>
          <a:bodyPr/>
          <a:lstStyle/>
          <a:p>
            <a:fld id="{ED686C94-A072-3F4A-9FE8-63BE268510E1}" type="slidenum">
              <a:rPr lang="en-US" smtClean="0"/>
              <a:t>‹#›</a:t>
            </a:fld>
            <a:endParaRPr lang="en-US" dirty="0"/>
          </a:p>
        </p:txBody>
      </p:sp>
    </p:spTree>
    <p:extLst>
      <p:ext uri="{BB962C8B-B14F-4D97-AF65-F5344CB8AC3E}">
        <p14:creationId xmlns:p14="http://schemas.microsoft.com/office/powerpoint/2010/main" val="3521479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6C074-4736-EC45-B868-2DAD6B47F5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71B2C3E-FB5C-2E45-BFE2-03F11CB85E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C9E5D6-95FE-DD4D-A4D2-3625DA7DA7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9DE109-3D26-E143-ACA1-DCD2F3E8D1F0}"/>
              </a:ext>
            </a:extLst>
          </p:cNvPr>
          <p:cNvSpPr>
            <a:spLocks noGrp="1"/>
          </p:cNvSpPr>
          <p:nvPr>
            <p:ph type="dt" sz="half" idx="10"/>
          </p:nvPr>
        </p:nvSpPr>
        <p:spPr/>
        <p:txBody>
          <a:bodyPr/>
          <a:lstStyle/>
          <a:p>
            <a:fld id="{7B4CBFD6-5D3E-8D48-AA2A-CF44CED97919}" type="datetimeFigureOut">
              <a:rPr lang="en-US" smtClean="0"/>
              <a:t>2/23/22</a:t>
            </a:fld>
            <a:endParaRPr lang="en-US" dirty="0"/>
          </a:p>
        </p:txBody>
      </p:sp>
      <p:sp>
        <p:nvSpPr>
          <p:cNvPr id="6" name="Footer Placeholder 5">
            <a:extLst>
              <a:ext uri="{FF2B5EF4-FFF2-40B4-BE49-F238E27FC236}">
                <a16:creationId xmlns:a16="http://schemas.microsoft.com/office/drawing/2014/main" id="{2B77F51D-3BA3-5E40-B59D-CA022C232D2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F00D2FB-EB02-0249-B7DC-4AA212A9DE58}"/>
              </a:ext>
            </a:extLst>
          </p:cNvPr>
          <p:cNvSpPr>
            <a:spLocks noGrp="1"/>
          </p:cNvSpPr>
          <p:nvPr>
            <p:ph type="sldNum" sz="quarter" idx="12"/>
          </p:nvPr>
        </p:nvSpPr>
        <p:spPr/>
        <p:txBody>
          <a:bodyPr/>
          <a:lstStyle/>
          <a:p>
            <a:fld id="{ED686C94-A072-3F4A-9FE8-63BE268510E1}" type="slidenum">
              <a:rPr lang="en-US" smtClean="0"/>
              <a:t>‹#›</a:t>
            </a:fld>
            <a:endParaRPr lang="en-US" dirty="0"/>
          </a:p>
        </p:txBody>
      </p:sp>
    </p:spTree>
    <p:extLst>
      <p:ext uri="{BB962C8B-B14F-4D97-AF65-F5344CB8AC3E}">
        <p14:creationId xmlns:p14="http://schemas.microsoft.com/office/powerpoint/2010/main" val="2551965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FD7E9-569A-DA4E-9312-07152F501E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605C12F-E6CB-E543-A6CC-08F9A93C3F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E5F7E04-526D-2F4D-A9FA-9772476417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64D2E9-D944-1A4A-A0FC-753570E68CE2}"/>
              </a:ext>
            </a:extLst>
          </p:cNvPr>
          <p:cNvSpPr>
            <a:spLocks noGrp="1"/>
          </p:cNvSpPr>
          <p:nvPr>
            <p:ph type="dt" sz="half" idx="10"/>
          </p:nvPr>
        </p:nvSpPr>
        <p:spPr/>
        <p:txBody>
          <a:bodyPr/>
          <a:lstStyle/>
          <a:p>
            <a:fld id="{7B4CBFD6-5D3E-8D48-AA2A-CF44CED97919}" type="datetimeFigureOut">
              <a:rPr lang="en-US" smtClean="0"/>
              <a:t>2/23/22</a:t>
            </a:fld>
            <a:endParaRPr lang="en-US" dirty="0"/>
          </a:p>
        </p:txBody>
      </p:sp>
      <p:sp>
        <p:nvSpPr>
          <p:cNvPr id="6" name="Footer Placeholder 5">
            <a:extLst>
              <a:ext uri="{FF2B5EF4-FFF2-40B4-BE49-F238E27FC236}">
                <a16:creationId xmlns:a16="http://schemas.microsoft.com/office/drawing/2014/main" id="{8328092C-9D9D-744C-8AB1-E1C791DB892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71E034F-529E-204F-B0C5-0ABC68429579}"/>
              </a:ext>
            </a:extLst>
          </p:cNvPr>
          <p:cNvSpPr>
            <a:spLocks noGrp="1"/>
          </p:cNvSpPr>
          <p:nvPr>
            <p:ph type="sldNum" sz="quarter" idx="12"/>
          </p:nvPr>
        </p:nvSpPr>
        <p:spPr/>
        <p:txBody>
          <a:bodyPr/>
          <a:lstStyle/>
          <a:p>
            <a:fld id="{ED686C94-A072-3F4A-9FE8-63BE268510E1}" type="slidenum">
              <a:rPr lang="en-US" smtClean="0"/>
              <a:t>‹#›</a:t>
            </a:fld>
            <a:endParaRPr lang="en-US" dirty="0"/>
          </a:p>
        </p:txBody>
      </p:sp>
    </p:spTree>
    <p:extLst>
      <p:ext uri="{BB962C8B-B14F-4D97-AF65-F5344CB8AC3E}">
        <p14:creationId xmlns:p14="http://schemas.microsoft.com/office/powerpoint/2010/main" val="651540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30343F-40DA-354F-A064-F57F6F8C14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E3C8F1A-0D18-A144-843A-6B2FB8C285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6A7046-1D93-284E-97AF-CE58F35B49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4CBFD6-5D3E-8D48-AA2A-CF44CED97919}" type="datetimeFigureOut">
              <a:rPr lang="en-US" smtClean="0"/>
              <a:t>2/23/22</a:t>
            </a:fld>
            <a:endParaRPr lang="en-US" dirty="0"/>
          </a:p>
        </p:txBody>
      </p:sp>
      <p:sp>
        <p:nvSpPr>
          <p:cNvPr id="5" name="Footer Placeholder 4">
            <a:extLst>
              <a:ext uri="{FF2B5EF4-FFF2-40B4-BE49-F238E27FC236}">
                <a16:creationId xmlns:a16="http://schemas.microsoft.com/office/drawing/2014/main" id="{8B5BB105-940D-5D4B-9EC6-4A16ECBBFB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2622BC8-AC3E-A446-BAA7-CBA59092ED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686C94-A072-3F4A-9FE8-63BE268510E1}" type="slidenum">
              <a:rPr lang="en-US" smtClean="0"/>
              <a:t>‹#›</a:t>
            </a:fld>
            <a:endParaRPr lang="en-US" dirty="0"/>
          </a:p>
        </p:txBody>
      </p:sp>
    </p:spTree>
    <p:extLst>
      <p:ext uri="{BB962C8B-B14F-4D97-AF65-F5344CB8AC3E}">
        <p14:creationId xmlns:p14="http://schemas.microsoft.com/office/powerpoint/2010/main" val="39289316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brary.uoregon.edu/honoring-native-peoples-and-land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en.wikipedia.org/wiki/Native_American_peoples_of_Oregon" TargetMode="Externa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8" Type="http://schemas.openxmlformats.org/officeDocument/2006/relationships/hyperlink" Target="https://en.wikipedia.org/wiki/Oregon" TargetMode="External"/><Relationship Id="rId13" Type="http://schemas.openxmlformats.org/officeDocument/2006/relationships/hyperlink" Target="https://en.wikipedia.org/wiki/Alton_Baker_Park" TargetMode="External"/><Relationship Id="rId3" Type="http://schemas.openxmlformats.org/officeDocument/2006/relationships/image" Target="../media/image2.jpeg"/><Relationship Id="rId7" Type="http://schemas.openxmlformats.org/officeDocument/2006/relationships/hyperlink" Target="https://en.wikipedia.org/wiki/United_States" TargetMode="External"/><Relationship Id="rId12" Type="http://schemas.openxmlformats.org/officeDocument/2006/relationships/hyperlink" Target="https://en.wikipedia.org/wiki/Kalapuyan_languages" TargetMode="External"/><Relationship Id="rId17" Type="http://schemas.openxmlformats.org/officeDocument/2006/relationships/hyperlink" Target="https://www.opb.org/artsandlife/series/brokentreaties/oregon-tribes-oral-history-broken-treaties/" TargetMode="External"/><Relationship Id="rId2" Type="http://schemas.openxmlformats.org/officeDocument/2006/relationships/hyperlink" Target="https://en.wikipedia.org/wiki/File:Wilhamut.1.JPG" TargetMode="External"/><Relationship Id="rId16" Type="http://schemas.openxmlformats.org/officeDocument/2006/relationships/hyperlink" Target="https://www.oregonencyclopedia.org/articles/kalapuya_treaty/#.YhWKR5PML3Y" TargetMode="External"/><Relationship Id="rId1" Type="http://schemas.openxmlformats.org/officeDocument/2006/relationships/slideLayout" Target="../slideLayouts/slideLayout2.xml"/><Relationship Id="rId6" Type="http://schemas.openxmlformats.org/officeDocument/2006/relationships/hyperlink" Target="https://www.youtube.com/watch?v=pbKgqwFfZs4" TargetMode="External"/><Relationship Id="rId11" Type="http://schemas.openxmlformats.org/officeDocument/2006/relationships/hyperlink" Target="https://en.wikipedia.org/wiki/Kalapuya#cite_note-1" TargetMode="External"/><Relationship Id="rId5" Type="http://schemas.openxmlformats.org/officeDocument/2006/relationships/hyperlink" Target="https://en.wikipedia.org/wiki/Kalapuya" TargetMode="External"/><Relationship Id="rId15" Type="http://schemas.openxmlformats.org/officeDocument/2006/relationships/hyperlink" Target="https://en.wikipedia.org/wiki/Willamette_River" TargetMode="External"/><Relationship Id="rId10" Type="http://schemas.openxmlformats.org/officeDocument/2006/relationships/hyperlink" Target="https://en.wikipedia.org/wiki/Kalapuya_language" TargetMode="External"/><Relationship Id="rId4" Type="http://schemas.openxmlformats.org/officeDocument/2006/relationships/image" Target="../media/image3.jpeg"/><Relationship Id="rId9" Type="http://schemas.openxmlformats.org/officeDocument/2006/relationships/hyperlink" Target="https://en.wikipedia.org/wiki/English_language" TargetMode="External"/><Relationship Id="rId14" Type="http://schemas.openxmlformats.org/officeDocument/2006/relationships/hyperlink" Target="https://en.wikipedia.org/wiki/Eugene,_Oregon"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s://www.google.com/imgres?imgurl=https%3A%2F%2Flookaside.fbsbx.com%2Flookaside%2Fcrawler%2Fmedia%2F%3Fmedia_id%3D100064792894048&amp;imgrefurl=https%3A%2F%2Fwww.facebook.com%2FCTGRgov&amp;tbnid=zf374Tub727j6M&amp;vet=12ahUKEwjg1c3hy5T2AhUBIH0KHZcGDuIQMygAegUIARCxAQ..i&amp;docid=_iGnACspIvdR_M&amp;w=500&amp;h=766&amp;q=Confederated%20Tribes%20of%20Grand%20Ronde&amp;client=firefox-b-1-d&amp;ved=2ahUKEwjg1c3hy5T2AhUBIH0KHZcGDuIQMygAegUIARCxAQ" TargetMode="Externa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https://www.youtube.com/embed/iHq6ncJJ35w?feature=oembed" TargetMode="External"/><Relationship Id="rId6" Type="http://schemas.openxmlformats.org/officeDocument/2006/relationships/hyperlink" Target="https://www.ctsi.nsn.us/" TargetMode="External"/><Relationship Id="rId11" Type="http://schemas.openxmlformats.org/officeDocument/2006/relationships/image" Target="../media/image9.jpeg"/><Relationship Id="rId5" Type="http://schemas.openxmlformats.org/officeDocument/2006/relationships/hyperlink" Target="https://www.grandronde.org/" TargetMode="External"/><Relationship Id="rId10" Type="http://schemas.openxmlformats.org/officeDocument/2006/relationships/image" Target="../media/image8.png"/><Relationship Id="rId4" Type="http://schemas.openxmlformats.org/officeDocument/2006/relationships/image" Target="../media/image4.jpeg"/><Relationship Id="rId9"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hyperlink" Target="https://warmsprings-nsn.gov/" TargetMode="External"/><Relationship Id="rId13" Type="http://schemas.openxmlformats.org/officeDocument/2006/relationships/hyperlink" Target="https://www.google.com/imgres?imgurl=https%3A%2F%2Fwww.cowcreek-nsn.gov%2Fwordpress%2Fwp-content%2Fuploads%2F2017%2F05%2Fcc-logo-preloader.png&amp;imgrefurl=https%3A%2F%2Fwww.cowcreek-nsn.gov%2F&amp;tbnid=p4V_4EVmP0qjSM&amp;vet=12ahUKEwiW9KSE0ZT2AhXzJH0KHX4cCZAQMygAegUIARCgAQ..i&amp;docid=K44gJQV2PZYySM&amp;w=200&amp;h=200&amp;q=Cow%20Creek%20Band%20of%20Umpqua%20Tribe%20of%20Indians&amp;client=firefox-b-1-d&amp;ved=2ahUKEwiW9KSE0ZT2AhXzJH0KHX4cCZAQMygAegUIARCgAQ" TargetMode="External"/><Relationship Id="rId3" Type="http://schemas.openxmlformats.org/officeDocument/2006/relationships/image" Target="../media/image10.png"/><Relationship Id="rId7" Type="http://schemas.openxmlformats.org/officeDocument/2006/relationships/image" Target="../media/image12.png"/><Relationship Id="rId12" Type="http://schemas.openxmlformats.org/officeDocument/2006/relationships/hyperlink" Target="https://www.cowcreek-nsn.gov/" TargetMode="External"/><Relationship Id="rId2" Type="http://schemas.openxmlformats.org/officeDocument/2006/relationships/hyperlink" Target="https://burnspaiute-nsn.gov/" TargetMode="External"/><Relationship Id="rId16"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hyperlink" Target="https://ctuir.org/" TargetMode="External"/><Relationship Id="rId11" Type="http://schemas.openxmlformats.org/officeDocument/2006/relationships/image" Target="../media/image14.png"/><Relationship Id="rId5" Type="http://schemas.openxmlformats.org/officeDocument/2006/relationships/image" Target="../media/image11.png"/><Relationship Id="rId15" Type="http://schemas.openxmlformats.org/officeDocument/2006/relationships/hyperlink" Target="https://klamathtribes.org/" TargetMode="External"/><Relationship Id="rId10" Type="http://schemas.openxmlformats.org/officeDocument/2006/relationships/hyperlink" Target="https://www.coquilletribe.org/" TargetMode="External"/><Relationship Id="rId4" Type="http://schemas.openxmlformats.org/officeDocument/2006/relationships/hyperlink" Target="https://ctclusi.org/" TargetMode="External"/><Relationship Id="rId9" Type="http://schemas.openxmlformats.org/officeDocument/2006/relationships/image" Target="../media/image13.png"/><Relationship Id="rId1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91753F2-7008-694D-A22F-E1A5C6EFF17B}"/>
              </a:ext>
            </a:extLst>
          </p:cNvPr>
          <p:cNvSpPr>
            <a:spLocks noGrp="1"/>
          </p:cNvSpPr>
          <p:nvPr>
            <p:ph type="ctrTitle"/>
          </p:nvPr>
        </p:nvSpPr>
        <p:spPr>
          <a:xfrm>
            <a:off x="7232497" y="757845"/>
            <a:ext cx="4716858" cy="2889439"/>
          </a:xfrm>
          <a:noFill/>
        </p:spPr>
        <p:txBody>
          <a:bodyPr>
            <a:normAutofit/>
          </a:bodyPr>
          <a:lstStyle/>
          <a:p>
            <a:r>
              <a:rPr lang="en-US" sz="3200" b="1" dirty="0"/>
              <a:t>University of Oregon </a:t>
            </a:r>
            <a:br>
              <a:rPr lang="en-US" sz="3600" dirty="0"/>
            </a:br>
            <a:br>
              <a:rPr lang="en-US" sz="3600" dirty="0"/>
            </a:br>
            <a:r>
              <a:rPr lang="en-US" sz="3600" b="1" dirty="0"/>
              <a:t>Land Acknowledgement</a:t>
            </a:r>
          </a:p>
        </p:txBody>
      </p:sp>
      <p:sp>
        <p:nvSpPr>
          <p:cNvPr id="3" name="Subtitle 2">
            <a:extLst>
              <a:ext uri="{FF2B5EF4-FFF2-40B4-BE49-F238E27FC236}">
                <a16:creationId xmlns:a16="http://schemas.microsoft.com/office/drawing/2014/main" id="{21D20A4C-121D-C843-A8C4-B9E09114D8FC}"/>
              </a:ext>
            </a:extLst>
          </p:cNvPr>
          <p:cNvSpPr>
            <a:spLocks noGrp="1"/>
          </p:cNvSpPr>
          <p:nvPr>
            <p:ph type="subTitle" idx="1"/>
          </p:nvPr>
        </p:nvSpPr>
        <p:spPr>
          <a:xfrm>
            <a:off x="7604233" y="4376333"/>
            <a:ext cx="3973386" cy="1485319"/>
          </a:xfrm>
          <a:noFill/>
        </p:spPr>
        <p:txBody>
          <a:bodyPr>
            <a:normAutofit/>
          </a:bodyPr>
          <a:lstStyle/>
          <a:p>
            <a:r>
              <a:rPr lang="en-US" b="1" dirty="0"/>
              <a:t>UO Libraries Resources</a:t>
            </a:r>
          </a:p>
          <a:p>
            <a:r>
              <a:rPr lang="en-US" sz="2000" b="1" dirty="0">
                <a:hlinkClick r:id="rId3"/>
              </a:rPr>
              <a:t>Honoring Native Peoples and Lands</a:t>
            </a:r>
            <a:endParaRPr lang="en-US" sz="2000" b="1" dirty="0"/>
          </a:p>
          <a:p>
            <a:endParaRPr lang="en-US" dirty="0"/>
          </a:p>
        </p:txBody>
      </p:sp>
      <p:pic>
        <p:nvPicPr>
          <p:cNvPr id="5122" name="Picture 2">
            <a:extLst>
              <a:ext uri="{FF2B5EF4-FFF2-40B4-BE49-F238E27FC236}">
                <a16:creationId xmlns:a16="http://schemas.microsoft.com/office/drawing/2014/main" id="{8C16B23F-31B7-B145-9153-880937006A1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36" r="-1" b="-1"/>
          <a:stretch/>
        </p:blipFill>
        <p:spPr bwMode="auto">
          <a:xfrm>
            <a:off x="20" y="10"/>
            <a:ext cx="6992881" cy="685799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6ECE4E7-3BA8-3141-86B4-14A700F9EE39}"/>
              </a:ext>
            </a:extLst>
          </p:cNvPr>
          <p:cNvSpPr/>
          <p:nvPr/>
        </p:nvSpPr>
        <p:spPr>
          <a:xfrm>
            <a:off x="86497" y="241642"/>
            <a:ext cx="3528514" cy="276999"/>
          </a:xfrm>
          <a:prstGeom prst="rect">
            <a:avLst/>
          </a:prstGeom>
        </p:spPr>
        <p:txBody>
          <a:bodyPr wrap="square">
            <a:spAutoFit/>
          </a:bodyPr>
          <a:lstStyle/>
          <a:p>
            <a:r>
              <a:rPr lang="en-US" sz="1200" b="1" dirty="0">
                <a:solidFill>
                  <a:schemeClr val="bg1"/>
                </a:solidFill>
                <a:hlinkClick r:id="rId5">
                  <a:extLst>
                    <a:ext uri="{A12FA001-AC4F-418D-AE19-62706E023703}">
                      <ahyp:hlinkClr xmlns:ahyp="http://schemas.microsoft.com/office/drawing/2018/hyperlinkcolor" val="tx"/>
                    </a:ext>
                  </a:extLst>
                </a:hlinkClick>
              </a:rPr>
              <a:t>Native American peoples of Oregon</a:t>
            </a:r>
            <a:endParaRPr lang="en-US" sz="1200" b="1" dirty="0">
              <a:solidFill>
                <a:schemeClr val="bg1"/>
              </a:solidFill>
            </a:endParaRPr>
          </a:p>
        </p:txBody>
      </p:sp>
    </p:spTree>
    <p:extLst>
      <p:ext uri="{BB962C8B-B14F-4D97-AF65-F5344CB8AC3E}">
        <p14:creationId xmlns:p14="http://schemas.microsoft.com/office/powerpoint/2010/main" val="61714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BFF32-E99B-8D4E-905B-136D72AEF5C8}"/>
              </a:ext>
            </a:extLst>
          </p:cNvPr>
          <p:cNvSpPr>
            <a:spLocks noGrp="1"/>
          </p:cNvSpPr>
          <p:nvPr>
            <p:ph type="title"/>
          </p:nvPr>
        </p:nvSpPr>
        <p:spPr>
          <a:xfrm>
            <a:off x="553994" y="458111"/>
            <a:ext cx="10515600" cy="1325563"/>
          </a:xfrm>
        </p:spPr>
        <p:txBody>
          <a:bodyPr/>
          <a:lstStyle/>
          <a:p>
            <a:r>
              <a:rPr lang="en-US" b="1" dirty="0"/>
              <a:t>Land Acknowledgement</a:t>
            </a:r>
            <a:endParaRPr lang="en-US" dirty="0"/>
          </a:p>
        </p:txBody>
      </p:sp>
      <p:sp>
        <p:nvSpPr>
          <p:cNvPr id="3" name="Content Placeholder 2">
            <a:extLst>
              <a:ext uri="{FF2B5EF4-FFF2-40B4-BE49-F238E27FC236}">
                <a16:creationId xmlns:a16="http://schemas.microsoft.com/office/drawing/2014/main" id="{073BE574-7D2A-9C49-8596-9552B7FE1024}"/>
              </a:ext>
            </a:extLst>
          </p:cNvPr>
          <p:cNvSpPr>
            <a:spLocks noGrp="1"/>
          </p:cNvSpPr>
          <p:nvPr>
            <p:ph idx="1"/>
          </p:nvPr>
        </p:nvSpPr>
        <p:spPr>
          <a:xfrm>
            <a:off x="553994" y="1822979"/>
            <a:ext cx="5811214" cy="4688121"/>
          </a:xfrm>
        </p:spPr>
        <p:txBody>
          <a:bodyPr>
            <a:noAutofit/>
          </a:bodyPr>
          <a:lstStyle/>
          <a:p>
            <a:pPr marL="0" indent="0">
              <a:lnSpc>
                <a:spcPct val="160000"/>
              </a:lnSpc>
              <a:buNone/>
            </a:pPr>
            <a:r>
              <a:rPr lang="en-US" sz="2200" dirty="0"/>
              <a:t>"The University of Oregon is located on Kalapuya Ilihi (Cal-uh-POO-yuh ILLihee), the traditional indigenous homeland of the Kalapuya people. Following treaties between 1851 and 1855, Kalapuya people were dispossessed of their indigenous homeland by the United States government and forcibly removed to the Coast Reservation in Western Oregon.</a:t>
            </a:r>
          </a:p>
        </p:txBody>
      </p:sp>
      <p:pic>
        <p:nvPicPr>
          <p:cNvPr id="4" name="Picture 7">
            <a:hlinkClick r:id="rId2"/>
            <a:extLst>
              <a:ext uri="{FF2B5EF4-FFF2-40B4-BE49-F238E27FC236}">
                <a16:creationId xmlns:a16="http://schemas.microsoft.com/office/drawing/2014/main" id="{08A641B1-92E6-DC4A-AAC8-CD0E7757515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73807" y="856891"/>
            <a:ext cx="2219115" cy="1775292"/>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pic>
        <p:nvPicPr>
          <p:cNvPr id="5" name="Picture 5">
            <a:extLst>
              <a:ext uri="{FF2B5EF4-FFF2-40B4-BE49-F238E27FC236}">
                <a16:creationId xmlns:a16="http://schemas.microsoft.com/office/drawing/2014/main" id="{F587093C-86C6-C441-A292-A703B73075E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381304" y="856891"/>
            <a:ext cx="2673635" cy="1775292"/>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6" name="Table 5">
            <a:extLst>
              <a:ext uri="{FF2B5EF4-FFF2-40B4-BE49-F238E27FC236}">
                <a16:creationId xmlns:a16="http://schemas.microsoft.com/office/drawing/2014/main" id="{E10137F9-3152-B446-9095-ABA18ACB4313}"/>
              </a:ext>
            </a:extLst>
          </p:cNvPr>
          <p:cNvGraphicFramePr>
            <a:graphicFrameLocks noGrp="1"/>
          </p:cNvGraphicFramePr>
          <p:nvPr>
            <p:extLst>
              <p:ext uri="{D42A27DB-BD31-4B8C-83A1-F6EECF244321}">
                <p14:modId xmlns:p14="http://schemas.microsoft.com/office/powerpoint/2010/main" val="2648495421"/>
              </p:ext>
            </p:extLst>
          </p:nvPr>
        </p:nvGraphicFramePr>
        <p:xfrm>
          <a:off x="9460446" y="2816355"/>
          <a:ext cx="2555747" cy="3900696"/>
        </p:xfrm>
        <a:graphic>
          <a:graphicData uri="http://schemas.openxmlformats.org/drawingml/2006/table">
            <a:tbl>
              <a:tblPr>
                <a:tableStyleId>{5C22544A-7EE6-4342-B048-85BDC9FD1C3A}</a:tableStyleId>
              </a:tblPr>
              <a:tblGrid>
                <a:gridCol w="2555747">
                  <a:extLst>
                    <a:ext uri="{9D8B030D-6E8A-4147-A177-3AD203B41FA5}">
                      <a16:colId xmlns:a16="http://schemas.microsoft.com/office/drawing/2014/main" val="1201651086"/>
                    </a:ext>
                  </a:extLst>
                </a:gridCol>
              </a:tblGrid>
              <a:tr h="397394">
                <a:tc>
                  <a:txBody>
                    <a:bodyPr/>
                    <a:lstStyle/>
                    <a:p>
                      <a:pPr>
                        <a:lnSpc>
                          <a:spcPts val="1000"/>
                        </a:lnSpc>
                      </a:pPr>
                      <a:r>
                        <a:rPr lang="en-US" sz="1400" b="1" dirty="0">
                          <a:hlinkClick r:id="rId5"/>
                        </a:rPr>
                        <a:t>Kalapuya</a:t>
                      </a:r>
                      <a:endParaRPr lang="en-US" sz="1400" b="1" dirty="0"/>
                    </a:p>
                  </a:txBody>
                  <a:tcPr marL="97720" marR="97720" marT="48860" marB="48860" anchor="ctr">
                    <a:noFill/>
                  </a:tcPr>
                </a:tc>
                <a:extLst>
                  <a:ext uri="{0D108BD9-81ED-4DB2-BD59-A6C34878D82A}">
                    <a16:rowId xmlns:a16="http://schemas.microsoft.com/office/drawing/2014/main" val="2202338209"/>
                  </a:ext>
                </a:extLst>
              </a:tr>
              <a:tr h="657980">
                <a:tc>
                  <a:txBody>
                    <a:bodyPr/>
                    <a:lstStyle/>
                    <a:p>
                      <a:r>
                        <a:rPr lang="en-US" sz="1400" dirty="0"/>
                        <a:t>Esther Stutzman, a Kalapuya elder, leads her daughters in a </a:t>
                      </a:r>
                      <a:r>
                        <a:rPr lang="en-US" sz="1400" dirty="0">
                          <a:hlinkClick r:id="rId6"/>
                        </a:rPr>
                        <a:t>Kalapuya welcome song</a:t>
                      </a:r>
                      <a:r>
                        <a:rPr lang="en-US" sz="1400" dirty="0"/>
                        <a:t>, 2009.</a:t>
                      </a:r>
                    </a:p>
                  </a:txBody>
                  <a:tcPr marL="97720" marR="97720" marT="48860" marB="48860" anchor="ctr">
                    <a:noFill/>
                  </a:tcPr>
                </a:tc>
                <a:extLst>
                  <a:ext uri="{0D108BD9-81ED-4DB2-BD59-A6C34878D82A}">
                    <a16:rowId xmlns:a16="http://schemas.microsoft.com/office/drawing/2014/main" val="4089838249"/>
                  </a:ext>
                </a:extLst>
              </a:tr>
              <a:tr h="397394">
                <a:tc>
                  <a:txBody>
                    <a:bodyPr/>
                    <a:lstStyle/>
                    <a:p>
                      <a:r>
                        <a:rPr lang="en-US" sz="1400" dirty="0">
                          <a:effectLst/>
                        </a:rPr>
                        <a:t>Total population</a:t>
                      </a:r>
                    </a:p>
                  </a:txBody>
                  <a:tcPr marL="97720" marR="97720" marT="48860" marB="48860" anchor="ctr">
                    <a:noFill/>
                  </a:tcPr>
                </a:tc>
                <a:extLst>
                  <a:ext uri="{0D108BD9-81ED-4DB2-BD59-A6C34878D82A}">
                    <a16:rowId xmlns:a16="http://schemas.microsoft.com/office/drawing/2014/main" val="37178745"/>
                  </a:ext>
                </a:extLst>
              </a:tr>
              <a:tr h="397394">
                <a:tc>
                  <a:txBody>
                    <a:bodyPr/>
                    <a:lstStyle/>
                    <a:p>
                      <a:r>
                        <a:rPr lang="en-US" sz="1400" dirty="0"/>
                        <a:t>estimated 4,000</a:t>
                      </a:r>
                    </a:p>
                  </a:txBody>
                  <a:tcPr marL="97720" marR="97720" marT="48860" marB="48860" anchor="ctr">
                    <a:noFill/>
                  </a:tcPr>
                </a:tc>
                <a:extLst>
                  <a:ext uri="{0D108BD9-81ED-4DB2-BD59-A6C34878D82A}">
                    <a16:rowId xmlns:a16="http://schemas.microsoft.com/office/drawing/2014/main" val="4182262616"/>
                  </a:ext>
                </a:extLst>
              </a:tr>
              <a:tr h="397394">
                <a:tc>
                  <a:txBody>
                    <a:bodyPr/>
                    <a:lstStyle/>
                    <a:p>
                      <a:r>
                        <a:rPr lang="en-US" sz="1400" dirty="0">
                          <a:effectLst/>
                        </a:rPr>
                        <a:t>Regions with significant populations</a:t>
                      </a:r>
                    </a:p>
                  </a:txBody>
                  <a:tcPr marL="97720" marR="97720" marT="48860" marB="48860" anchor="ctr">
                    <a:noFill/>
                  </a:tcPr>
                </a:tc>
                <a:extLst>
                  <a:ext uri="{0D108BD9-81ED-4DB2-BD59-A6C34878D82A}">
                    <a16:rowId xmlns:a16="http://schemas.microsoft.com/office/drawing/2014/main" val="1173751774"/>
                  </a:ext>
                </a:extLst>
              </a:tr>
              <a:tr h="364821">
                <a:tc>
                  <a:txBody>
                    <a:bodyPr/>
                    <a:lstStyle/>
                    <a:p>
                      <a:r>
                        <a:rPr lang="en-US" sz="1400" dirty="0"/>
                        <a:t> </a:t>
                      </a:r>
                      <a:r>
                        <a:rPr lang="en-US" sz="1400" dirty="0">
                          <a:hlinkClick r:id="rId7" tooltip="United States"/>
                        </a:rPr>
                        <a:t>United States</a:t>
                      </a:r>
                      <a:r>
                        <a:rPr lang="en-US" sz="1400" dirty="0"/>
                        <a:t> </a:t>
                      </a:r>
                      <a:r>
                        <a:rPr lang="en-US" sz="1400" dirty="0">
                          <a:hlinkClick r:id="rId7" tooltip="United States"/>
                        </a:rPr>
                        <a:t>United States</a:t>
                      </a:r>
                      <a:r>
                        <a:rPr lang="en-US" sz="1400" dirty="0"/>
                        <a:t> ( </a:t>
                      </a:r>
                      <a:r>
                        <a:rPr lang="en-US" sz="1400" dirty="0">
                          <a:hlinkClick r:id="rId8" tooltip="Oregon"/>
                        </a:rPr>
                        <a:t>Oregon</a:t>
                      </a:r>
                      <a:r>
                        <a:rPr lang="en-US" sz="1400" dirty="0"/>
                        <a:t>)</a:t>
                      </a:r>
                    </a:p>
                  </a:txBody>
                  <a:tcPr marL="97720" marR="97720" marT="48860" marB="48860" anchor="ctr">
                    <a:noFill/>
                  </a:tcPr>
                </a:tc>
                <a:extLst>
                  <a:ext uri="{0D108BD9-81ED-4DB2-BD59-A6C34878D82A}">
                    <a16:rowId xmlns:a16="http://schemas.microsoft.com/office/drawing/2014/main" val="3105888634"/>
                  </a:ext>
                </a:extLst>
              </a:tr>
              <a:tr h="397394">
                <a:tc>
                  <a:txBody>
                    <a:bodyPr/>
                    <a:lstStyle/>
                    <a:p>
                      <a:r>
                        <a:rPr lang="en-US" sz="1400" dirty="0">
                          <a:effectLst/>
                        </a:rPr>
                        <a:t>Languages</a:t>
                      </a:r>
                    </a:p>
                  </a:txBody>
                  <a:tcPr marL="97720" marR="97720" marT="48860" marB="48860" anchor="ctr">
                    <a:noFill/>
                  </a:tcPr>
                </a:tc>
                <a:extLst>
                  <a:ext uri="{0D108BD9-81ED-4DB2-BD59-A6C34878D82A}">
                    <a16:rowId xmlns:a16="http://schemas.microsoft.com/office/drawing/2014/main" val="2416885153"/>
                  </a:ext>
                </a:extLst>
              </a:tr>
              <a:tr h="397394">
                <a:tc>
                  <a:txBody>
                    <a:bodyPr/>
                    <a:lstStyle/>
                    <a:p>
                      <a:r>
                        <a:rPr lang="en-US" sz="1400" dirty="0">
                          <a:hlinkClick r:id="rId9" tooltip="English language"/>
                        </a:rPr>
                        <a:t>English language</a:t>
                      </a:r>
                      <a:r>
                        <a:rPr lang="en-US" sz="1400" dirty="0"/>
                        <a:t>, formerly </a:t>
                      </a:r>
                      <a:r>
                        <a:rPr lang="en-US" sz="1400" dirty="0">
                          <a:hlinkClick r:id="rId10" tooltip="Kalapuya language"/>
                        </a:rPr>
                        <a:t>Kalapuya language</a:t>
                      </a:r>
                      <a:r>
                        <a:rPr lang="en-US" sz="1400" baseline="30000" dirty="0">
                          <a:hlinkClick r:id="rId11"/>
                        </a:rPr>
                        <a:t>[1]</a:t>
                      </a:r>
                      <a:endParaRPr lang="en-US" sz="1400" dirty="0"/>
                    </a:p>
                  </a:txBody>
                  <a:tcPr marL="97720" marR="97720" marT="48860" marB="48860" anchor="ctr">
                    <a:noFill/>
                  </a:tcPr>
                </a:tc>
                <a:extLst>
                  <a:ext uri="{0D108BD9-81ED-4DB2-BD59-A6C34878D82A}">
                    <a16:rowId xmlns:a16="http://schemas.microsoft.com/office/drawing/2014/main" val="689934560"/>
                  </a:ext>
                </a:extLst>
              </a:tr>
            </a:tbl>
          </a:graphicData>
        </a:graphic>
      </p:graphicFrame>
      <p:sp>
        <p:nvSpPr>
          <p:cNvPr id="7" name="Rectangle 6">
            <a:extLst>
              <a:ext uri="{FF2B5EF4-FFF2-40B4-BE49-F238E27FC236}">
                <a16:creationId xmlns:a16="http://schemas.microsoft.com/office/drawing/2014/main" id="{5B4663AD-B6B0-414B-835A-E1C443B2D9B9}"/>
              </a:ext>
            </a:extLst>
          </p:cNvPr>
          <p:cNvSpPr>
            <a:spLocks noChangeArrowheads="1"/>
          </p:cNvSpPr>
          <p:nvPr/>
        </p:nvSpPr>
        <p:spPr bwMode="auto">
          <a:xfrm>
            <a:off x="6973807" y="2848135"/>
            <a:ext cx="2219115" cy="232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ts val="600"/>
              </a:spcAft>
            </a:pPr>
            <a:r>
              <a:rPr lang="en-US" sz="1400" b="1" dirty="0">
                <a:hlinkClick r:id="rId12"/>
              </a:rPr>
              <a:t>Kalapuyan languages</a:t>
            </a:r>
            <a:endParaRPr lang="en-US" altLang="en-US" sz="1400" dirty="0"/>
          </a:p>
          <a:p>
            <a:pPr marL="0" marR="0" lvl="0" indent="0" algn="l" defTabSz="914400" rtl="0" eaLnBrk="0" fontAlgn="base" latinLnBrk="0" hangingPunct="0">
              <a:spcBef>
                <a:spcPct val="0"/>
              </a:spcBef>
              <a:spcAft>
                <a:spcPts val="600"/>
              </a:spcAft>
              <a:buClrTx/>
              <a:buSzTx/>
              <a:buFontTx/>
              <a:buNone/>
              <a:tabLst/>
            </a:pPr>
            <a:r>
              <a:rPr kumimoji="0" lang="en-US" altLang="en-US" sz="1400" b="0" i="0" u="none" strike="noStrike" cap="none" normalizeH="0" baseline="0" dirty="0">
                <a:ln>
                  <a:noFill/>
                </a:ln>
                <a:solidFill>
                  <a:schemeClr val="tx1"/>
                </a:solidFill>
                <a:effectLst/>
              </a:rPr>
              <a:t>One of the boulders engraved with Kalapuyan words along the paths of east </a:t>
            </a:r>
            <a:r>
              <a:rPr kumimoji="0" lang="en-US" altLang="en-US" sz="1400" b="0" i="0" u="none" strike="noStrike" cap="none" normalizeH="0" baseline="0" dirty="0">
                <a:ln>
                  <a:noFill/>
                </a:ln>
                <a:solidFill>
                  <a:schemeClr val="tx1"/>
                </a:solidFill>
                <a:effectLst/>
                <a:hlinkClick r:id="rId13" tooltip="Alton Baker Park"/>
              </a:rPr>
              <a:t>Alton Baker Park</a:t>
            </a:r>
            <a:r>
              <a:rPr kumimoji="0" lang="en-US" altLang="en-US" sz="1400" b="0" i="0" u="none" strike="noStrike" cap="none" normalizeH="0" baseline="0" dirty="0">
                <a:ln>
                  <a:noFill/>
                </a:ln>
                <a:solidFill>
                  <a:schemeClr val="tx1"/>
                </a:solidFill>
                <a:effectLst/>
              </a:rPr>
              <a:t> in </a:t>
            </a:r>
            <a:r>
              <a:rPr kumimoji="0" lang="en-US" altLang="en-US" sz="1400" b="0" i="0" u="none" strike="noStrike" cap="none" normalizeH="0" baseline="0" dirty="0">
                <a:ln>
                  <a:noFill/>
                </a:ln>
                <a:solidFill>
                  <a:schemeClr val="tx1"/>
                </a:solidFill>
                <a:effectLst/>
                <a:hlinkClick r:id="rId14" tooltip="Eugene, Oregon"/>
              </a:rPr>
              <a:t>Eugene, Oregon</a:t>
            </a:r>
            <a:r>
              <a:rPr kumimoji="0" lang="en-US" altLang="en-US" sz="1400" b="0" i="0" u="none" strike="noStrike" cap="none" normalizeH="0" baseline="0" dirty="0">
                <a:ln>
                  <a:noFill/>
                </a:ln>
                <a:solidFill>
                  <a:schemeClr val="tx1"/>
                </a:solidFill>
                <a:effectLst/>
              </a:rPr>
              <a:t>; this one is next to the </a:t>
            </a:r>
            <a:r>
              <a:rPr kumimoji="0" lang="en-US" altLang="en-US" sz="1400" b="0" i="0" u="none" strike="noStrike" cap="none" normalizeH="0" baseline="0" dirty="0">
                <a:ln>
                  <a:noFill/>
                </a:ln>
                <a:solidFill>
                  <a:schemeClr val="tx1"/>
                </a:solidFill>
                <a:effectLst/>
                <a:hlinkClick r:id="rId15" tooltip="Willamette River"/>
              </a:rPr>
              <a:t>Willamette River</a:t>
            </a:r>
            <a:r>
              <a:rPr kumimoji="0" lang="en-US" altLang="en-US" sz="1400" b="0" i="0" u="none" strike="noStrike" cap="none" normalizeH="0" baseline="0" dirty="0">
                <a:ln>
                  <a:noFill/>
                </a:ln>
                <a:solidFill>
                  <a:schemeClr val="tx1"/>
                </a:solidFill>
                <a:effectLst/>
              </a:rPr>
              <a:t>: </a:t>
            </a:r>
            <a:r>
              <a:rPr kumimoji="0" lang="en-US" altLang="en-US" sz="1400" b="0" i="1" u="none" strike="noStrike" cap="none" normalizeH="0" baseline="0" dirty="0">
                <a:ln>
                  <a:noFill/>
                </a:ln>
                <a:solidFill>
                  <a:schemeClr val="tx1"/>
                </a:solidFill>
                <a:effectLst/>
              </a:rPr>
              <a:t>Whilamut</a:t>
            </a:r>
            <a:r>
              <a:rPr kumimoji="0" lang="en-US" altLang="en-US" sz="1400" b="0" i="0" u="none" strike="noStrike" cap="none" normalizeH="0" baseline="0" dirty="0">
                <a:ln>
                  <a:noFill/>
                </a:ln>
                <a:solidFill>
                  <a:schemeClr val="tx1"/>
                </a:solidFill>
                <a:effectLst/>
              </a:rPr>
              <a:t> (meaning, Where the river ripples and runs fast)</a:t>
            </a:r>
          </a:p>
        </p:txBody>
      </p:sp>
      <p:sp>
        <p:nvSpPr>
          <p:cNvPr id="8" name="TextBox 7">
            <a:extLst>
              <a:ext uri="{FF2B5EF4-FFF2-40B4-BE49-F238E27FC236}">
                <a16:creationId xmlns:a16="http://schemas.microsoft.com/office/drawing/2014/main" id="{CBA2C154-CDC5-EA4B-822B-4612ED92C78C}"/>
              </a:ext>
            </a:extLst>
          </p:cNvPr>
          <p:cNvSpPr txBox="1"/>
          <p:nvPr/>
        </p:nvSpPr>
        <p:spPr>
          <a:xfrm>
            <a:off x="6833147" y="5445782"/>
            <a:ext cx="2493537"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a:hlinkClick r:id="rId16"/>
              </a:rPr>
              <a:t>Treaties between 1851 and 1855</a:t>
            </a:r>
            <a:endParaRPr lang="en-US" sz="1400" dirty="0"/>
          </a:p>
          <a:p>
            <a:pPr marL="285750" indent="-285750">
              <a:buFont typeface="Arial" panose="020B0604020202020204" pitchFamily="34" charset="0"/>
              <a:buChar char="•"/>
            </a:pPr>
            <a:r>
              <a:rPr lang="en-US" sz="1400" dirty="0">
                <a:hlinkClick r:id="rId17"/>
              </a:rPr>
              <a:t>Coast Reservation in Western Oregon</a:t>
            </a:r>
            <a:r>
              <a:rPr lang="en-US" sz="1400" dirty="0"/>
              <a:t>.</a:t>
            </a:r>
          </a:p>
        </p:txBody>
      </p:sp>
    </p:spTree>
    <p:extLst>
      <p:ext uri="{BB962C8B-B14F-4D97-AF65-F5344CB8AC3E}">
        <p14:creationId xmlns:p14="http://schemas.microsoft.com/office/powerpoint/2010/main" val="3918888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87DC0-9116-E94E-BCA6-8208ABAFC538}"/>
              </a:ext>
            </a:extLst>
          </p:cNvPr>
          <p:cNvSpPr>
            <a:spLocks noGrp="1"/>
          </p:cNvSpPr>
          <p:nvPr>
            <p:ph type="title"/>
          </p:nvPr>
        </p:nvSpPr>
        <p:spPr>
          <a:xfrm>
            <a:off x="798640" y="390484"/>
            <a:ext cx="6824481" cy="1325563"/>
          </a:xfrm>
        </p:spPr>
        <p:txBody>
          <a:bodyPr/>
          <a:lstStyle/>
          <a:p>
            <a:r>
              <a:rPr lang="en-US" b="1" dirty="0"/>
              <a:t>Land Acknowledgement</a:t>
            </a:r>
          </a:p>
        </p:txBody>
      </p:sp>
      <p:sp>
        <p:nvSpPr>
          <p:cNvPr id="3" name="Content Placeholder 2">
            <a:extLst>
              <a:ext uri="{FF2B5EF4-FFF2-40B4-BE49-F238E27FC236}">
                <a16:creationId xmlns:a16="http://schemas.microsoft.com/office/drawing/2014/main" id="{378502FE-2886-784A-A50C-BBA8EA11D3C1}"/>
              </a:ext>
            </a:extLst>
          </p:cNvPr>
          <p:cNvSpPr>
            <a:spLocks noGrp="1"/>
          </p:cNvSpPr>
          <p:nvPr>
            <p:ph idx="1"/>
          </p:nvPr>
        </p:nvSpPr>
        <p:spPr>
          <a:xfrm>
            <a:off x="913907" y="1828800"/>
            <a:ext cx="5369935" cy="4577597"/>
          </a:xfrm>
        </p:spPr>
        <p:txBody>
          <a:bodyPr>
            <a:normAutofit fontScale="85000" lnSpcReduction="20000"/>
          </a:bodyPr>
          <a:lstStyle/>
          <a:p>
            <a:pPr marL="0" indent="0">
              <a:lnSpc>
                <a:spcPct val="150000"/>
              </a:lnSpc>
              <a:buNone/>
            </a:pPr>
            <a:r>
              <a:rPr lang="en-US" dirty="0"/>
              <a:t>Today, descendants are citizens of the Confederated Tribes of Grand Ronde (rond) Community of Oregon and the Confederated Tribes of Siletz (suhLETZ) Indians of Oregon, and continue to make important contributions in their communities, at UO, across the land we now refer to as Oregon, and around the world.</a:t>
            </a:r>
          </a:p>
          <a:p>
            <a:pPr marL="0" indent="0">
              <a:lnSpc>
                <a:spcPct val="150000"/>
              </a:lnSpc>
              <a:buNone/>
            </a:pPr>
            <a:endParaRPr lang="en-US" dirty="0"/>
          </a:p>
          <a:p>
            <a:pPr>
              <a:lnSpc>
                <a:spcPct val="150000"/>
              </a:lnSpc>
            </a:pPr>
            <a:endParaRPr lang="en-US" dirty="0"/>
          </a:p>
          <a:p>
            <a:pPr>
              <a:lnSpc>
                <a:spcPct val="150000"/>
              </a:lnSpc>
            </a:pPr>
            <a:endParaRPr lang="en-US" dirty="0"/>
          </a:p>
        </p:txBody>
      </p:sp>
      <p:pic>
        <p:nvPicPr>
          <p:cNvPr id="2050" name="Picture 2" descr="The Confederated Tribes of Grand Ronde">
            <a:hlinkClick r:id="rId3"/>
            <a:extLst>
              <a:ext uri="{FF2B5EF4-FFF2-40B4-BE49-F238E27FC236}">
                <a16:creationId xmlns:a16="http://schemas.microsoft.com/office/drawing/2014/main" id="{BFBC6D7A-1A2E-4947-B173-56D1E36A80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3874" y="502598"/>
            <a:ext cx="1401156" cy="21498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8780C6E-12EA-AF48-93AD-9B9943423132}"/>
              </a:ext>
            </a:extLst>
          </p:cNvPr>
          <p:cNvSpPr txBox="1"/>
          <p:nvPr/>
        </p:nvSpPr>
        <p:spPr>
          <a:xfrm>
            <a:off x="7627521" y="2624429"/>
            <a:ext cx="2218262" cy="276999"/>
          </a:xfrm>
          <a:prstGeom prst="rect">
            <a:avLst/>
          </a:prstGeom>
          <a:noFill/>
        </p:spPr>
        <p:txBody>
          <a:bodyPr wrap="square" rtlCol="0">
            <a:spAutoFit/>
          </a:bodyPr>
          <a:lstStyle/>
          <a:p>
            <a:r>
              <a:rPr lang="en-US" sz="1200" dirty="0">
                <a:hlinkClick r:id="rId5"/>
              </a:rPr>
              <a:t>https://www.grandronde.org/</a:t>
            </a:r>
            <a:r>
              <a:rPr lang="en-US" sz="1200" dirty="0"/>
              <a:t> </a:t>
            </a:r>
          </a:p>
        </p:txBody>
      </p:sp>
      <p:sp>
        <p:nvSpPr>
          <p:cNvPr id="5" name="Rectangle 4">
            <a:extLst>
              <a:ext uri="{FF2B5EF4-FFF2-40B4-BE49-F238E27FC236}">
                <a16:creationId xmlns:a16="http://schemas.microsoft.com/office/drawing/2014/main" id="{22D82655-6E18-F74C-870E-B2DA93EBFA75}"/>
              </a:ext>
            </a:extLst>
          </p:cNvPr>
          <p:cNvSpPr/>
          <p:nvPr/>
        </p:nvSpPr>
        <p:spPr>
          <a:xfrm>
            <a:off x="10200774" y="2625913"/>
            <a:ext cx="2320716" cy="276999"/>
          </a:xfrm>
          <a:prstGeom prst="rect">
            <a:avLst/>
          </a:prstGeom>
        </p:spPr>
        <p:txBody>
          <a:bodyPr wrap="square">
            <a:spAutoFit/>
          </a:bodyPr>
          <a:lstStyle/>
          <a:p>
            <a:r>
              <a:rPr lang="en-US" sz="1200" dirty="0">
                <a:hlinkClick r:id="rId6"/>
              </a:rPr>
              <a:t>https://www.ctsi.nsn.us/</a:t>
            </a:r>
            <a:r>
              <a:rPr lang="en-US" sz="1200" dirty="0"/>
              <a:t> </a:t>
            </a:r>
          </a:p>
        </p:txBody>
      </p:sp>
      <p:pic>
        <p:nvPicPr>
          <p:cNvPr id="2056" name="Picture 8" descr="nafoaorg | Agenda - 37th Annual Conference">
            <a:extLst>
              <a:ext uri="{FF2B5EF4-FFF2-40B4-BE49-F238E27FC236}">
                <a16:creationId xmlns:a16="http://schemas.microsoft.com/office/drawing/2014/main" id="{F0EDC606-01C9-504C-9885-1DC625AB1C9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00774" y="683434"/>
            <a:ext cx="1605107" cy="185204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0D1C6081-119A-4D41-A3B4-97AE0D3A493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00774" y="3005061"/>
            <a:ext cx="1610067" cy="1610067"/>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BAD223C0-157F-D24F-93CD-BC21C8104D8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441434" y="4879846"/>
            <a:ext cx="1277281" cy="127728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B7E75D99-FC2B-B34C-85EF-CBA213639CC0}"/>
              </a:ext>
            </a:extLst>
          </p:cNvPr>
          <p:cNvPicPr>
            <a:picLocks noChangeAspect="1"/>
          </p:cNvPicPr>
          <p:nvPr/>
        </p:nvPicPr>
        <p:blipFill>
          <a:blip r:embed="rId10"/>
          <a:stretch>
            <a:fillRect/>
          </a:stretch>
        </p:blipFill>
        <p:spPr>
          <a:xfrm>
            <a:off x="7668323" y="3103934"/>
            <a:ext cx="2038989" cy="1358795"/>
          </a:xfrm>
          <a:prstGeom prst="rect">
            <a:avLst/>
          </a:prstGeom>
        </p:spPr>
      </p:pic>
      <p:pic>
        <p:nvPicPr>
          <p:cNvPr id="6" name="Online Media 5" descr="Broken Treaties: full documentary">
            <a:hlinkClick r:id="" action="ppaction://media"/>
            <a:extLst>
              <a:ext uri="{FF2B5EF4-FFF2-40B4-BE49-F238E27FC236}">
                <a16:creationId xmlns:a16="http://schemas.microsoft.com/office/drawing/2014/main" id="{B9996572-0576-574A-8DAA-DB2F4B3FCF73}"/>
              </a:ext>
            </a:extLst>
          </p:cNvPr>
          <p:cNvPicPr>
            <a:picLocks noRot="1" noChangeAspect="1"/>
          </p:cNvPicPr>
          <p:nvPr>
            <a:videoFile r:link="rId1"/>
          </p:nvPr>
        </p:nvPicPr>
        <p:blipFill>
          <a:blip r:embed="rId11"/>
          <a:stretch>
            <a:fillRect/>
          </a:stretch>
        </p:blipFill>
        <p:spPr>
          <a:xfrm>
            <a:off x="7613882" y="4742832"/>
            <a:ext cx="2540000" cy="1435100"/>
          </a:xfrm>
          <a:prstGeom prst="rect">
            <a:avLst/>
          </a:prstGeom>
        </p:spPr>
      </p:pic>
      <p:sp>
        <p:nvSpPr>
          <p:cNvPr id="7" name="TextBox 6">
            <a:extLst>
              <a:ext uri="{FF2B5EF4-FFF2-40B4-BE49-F238E27FC236}">
                <a16:creationId xmlns:a16="http://schemas.microsoft.com/office/drawing/2014/main" id="{ED9A5AC4-FB46-2446-A97C-C5CA42BA21CC}"/>
              </a:ext>
            </a:extLst>
          </p:cNvPr>
          <p:cNvSpPr txBox="1"/>
          <p:nvPr/>
        </p:nvSpPr>
        <p:spPr>
          <a:xfrm>
            <a:off x="7516136" y="6268365"/>
            <a:ext cx="2815643" cy="307777"/>
          </a:xfrm>
          <a:prstGeom prst="rect">
            <a:avLst/>
          </a:prstGeom>
          <a:noFill/>
        </p:spPr>
        <p:txBody>
          <a:bodyPr wrap="none" rtlCol="0">
            <a:spAutoFit/>
          </a:bodyPr>
          <a:lstStyle/>
          <a:p>
            <a:r>
              <a:rPr lang="en-US" sz="1400" dirty="0"/>
              <a:t>OPB | Broken Treaties Documentary</a:t>
            </a:r>
          </a:p>
        </p:txBody>
      </p:sp>
    </p:spTree>
    <p:extLst>
      <p:ext uri="{BB962C8B-B14F-4D97-AF65-F5344CB8AC3E}">
        <p14:creationId xmlns:p14="http://schemas.microsoft.com/office/powerpoint/2010/main" val="320381213"/>
      </p:ext>
    </p:extLst>
  </p:cSld>
  <p:clrMapOvr>
    <a:masterClrMapping/>
  </p:clrMapOvr>
  <p:timing>
    <p:tnLst>
      <p:par>
        <p:cTn id="1" dur="indefinite" restart="never" nodeType="tmRoot">
          <p:childTnLst>
            <p:video>
              <p:cMediaNode vol="80000">
                <p:cTn id="2" fill="hold" display="0">
                  <p:stCondLst>
                    <p:cond delay="indefinite"/>
                  </p:stCondLst>
                </p:cTn>
                <p:tgtEl>
                  <p:spTgt spid="6"/>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87DC0-9116-E94E-BCA6-8208ABAFC538}"/>
              </a:ext>
            </a:extLst>
          </p:cNvPr>
          <p:cNvSpPr>
            <a:spLocks noGrp="1"/>
          </p:cNvSpPr>
          <p:nvPr>
            <p:ph type="title"/>
          </p:nvPr>
        </p:nvSpPr>
        <p:spPr>
          <a:xfrm>
            <a:off x="306859" y="352769"/>
            <a:ext cx="10515600" cy="1325563"/>
          </a:xfrm>
        </p:spPr>
        <p:txBody>
          <a:bodyPr/>
          <a:lstStyle/>
          <a:p>
            <a:r>
              <a:rPr lang="en-US" b="1" dirty="0"/>
              <a:t>Land Acknowledgement</a:t>
            </a:r>
          </a:p>
        </p:txBody>
      </p:sp>
      <p:sp>
        <p:nvSpPr>
          <p:cNvPr id="3" name="Content Placeholder 2">
            <a:extLst>
              <a:ext uri="{FF2B5EF4-FFF2-40B4-BE49-F238E27FC236}">
                <a16:creationId xmlns:a16="http://schemas.microsoft.com/office/drawing/2014/main" id="{378502FE-2886-784A-A50C-BBA8EA11D3C1}"/>
              </a:ext>
            </a:extLst>
          </p:cNvPr>
          <p:cNvSpPr>
            <a:spLocks noGrp="1"/>
          </p:cNvSpPr>
          <p:nvPr>
            <p:ph idx="1"/>
          </p:nvPr>
        </p:nvSpPr>
        <p:spPr>
          <a:xfrm>
            <a:off x="306859" y="1473843"/>
            <a:ext cx="5789141" cy="5031388"/>
          </a:xfrm>
        </p:spPr>
        <p:txBody>
          <a:bodyPr>
            <a:normAutofit fontScale="62500" lnSpcReduction="20000"/>
          </a:bodyPr>
          <a:lstStyle/>
          <a:p>
            <a:pPr marL="0" indent="0">
              <a:lnSpc>
                <a:spcPct val="160000"/>
              </a:lnSpc>
              <a:buNone/>
            </a:pPr>
            <a:r>
              <a:rPr lang="en-US" sz="3000" dirty="0"/>
              <a:t>We express our respect for all federally recognized Tribal Nations of Oregon. This includes the Burns Paiute (PIE-yute) Tribe; the Confederated Tribes of the Coos, Lower Umpqua and Siuslaw Indians; the Confederated Tribes of the Grand Ronde Community of Oregon; the Confederated Tribes of Siletz Indians of Oregon; the Confederated Tribes of the Umatilla (Yu-ma-TILL-uh) Indian Reservation; the Confederated Tribes of Warm Springs; the Coquille (ko-KWELL) Indian Tribe; the Cow Creek Band of Umpqua Tribe of Indians; and the Klamath Tribes. We also express our respect for all other displaced Indigenous peoples who call Oregon home."</a:t>
            </a:r>
          </a:p>
          <a:p>
            <a:pPr>
              <a:lnSpc>
                <a:spcPct val="160000"/>
              </a:lnSpc>
            </a:pPr>
            <a:endParaRPr lang="en-US" dirty="0"/>
          </a:p>
        </p:txBody>
      </p:sp>
      <p:sp>
        <p:nvSpPr>
          <p:cNvPr id="4" name="TextBox 3">
            <a:extLst>
              <a:ext uri="{FF2B5EF4-FFF2-40B4-BE49-F238E27FC236}">
                <a16:creationId xmlns:a16="http://schemas.microsoft.com/office/drawing/2014/main" id="{6EA2B0BD-8E23-8949-BF1F-5F398D31C45F}"/>
              </a:ext>
            </a:extLst>
          </p:cNvPr>
          <p:cNvSpPr txBox="1"/>
          <p:nvPr/>
        </p:nvSpPr>
        <p:spPr>
          <a:xfrm>
            <a:off x="7185238" y="2208273"/>
            <a:ext cx="2421925" cy="307777"/>
          </a:xfrm>
          <a:prstGeom prst="rect">
            <a:avLst/>
          </a:prstGeom>
          <a:noFill/>
        </p:spPr>
        <p:txBody>
          <a:bodyPr wrap="square" rtlCol="0">
            <a:spAutoFit/>
          </a:bodyPr>
          <a:lstStyle/>
          <a:p>
            <a:r>
              <a:rPr lang="en-US" sz="1400" dirty="0">
                <a:hlinkClick r:id="rId2"/>
              </a:rPr>
              <a:t>https://burnspaiute-nsn.gov/</a:t>
            </a:r>
            <a:endParaRPr lang="en-US" sz="1400" dirty="0"/>
          </a:p>
        </p:txBody>
      </p:sp>
      <p:pic>
        <p:nvPicPr>
          <p:cNvPr id="3074" name="Picture 2" descr="Burns Paiute Tribe - Home | Facebook">
            <a:extLst>
              <a:ext uri="{FF2B5EF4-FFF2-40B4-BE49-F238E27FC236}">
                <a16:creationId xmlns:a16="http://schemas.microsoft.com/office/drawing/2014/main" id="{5E29D7B9-87C3-7840-8CF0-331BB86A7D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547" y="171553"/>
            <a:ext cx="1821160" cy="21188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779F341-6F84-484A-993A-C7AA14282CE8}"/>
              </a:ext>
            </a:extLst>
          </p:cNvPr>
          <p:cNvSpPr txBox="1"/>
          <p:nvPr/>
        </p:nvSpPr>
        <p:spPr>
          <a:xfrm>
            <a:off x="7485621" y="4330019"/>
            <a:ext cx="1611012" cy="307777"/>
          </a:xfrm>
          <a:prstGeom prst="rect">
            <a:avLst/>
          </a:prstGeom>
          <a:noFill/>
        </p:spPr>
        <p:txBody>
          <a:bodyPr wrap="square" rtlCol="0">
            <a:spAutoFit/>
          </a:bodyPr>
          <a:lstStyle/>
          <a:p>
            <a:r>
              <a:rPr lang="en-US" sz="1400" dirty="0">
                <a:hlinkClick r:id="rId4"/>
              </a:rPr>
              <a:t>https://ctclusi.org/</a:t>
            </a:r>
            <a:r>
              <a:rPr lang="en-US" sz="1400" dirty="0"/>
              <a:t> </a:t>
            </a:r>
          </a:p>
        </p:txBody>
      </p:sp>
      <p:pic>
        <p:nvPicPr>
          <p:cNvPr id="3076" name="Picture 4" descr="Confederated Tribes vote to give emergency funds to all Tribal government  and enterprise employees. | Local News | theworldlink.com">
            <a:extLst>
              <a:ext uri="{FF2B5EF4-FFF2-40B4-BE49-F238E27FC236}">
                <a16:creationId xmlns:a16="http://schemas.microsoft.com/office/drawing/2014/main" id="{00CDF65A-D985-314C-9CA0-A9AADFA653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9745" y="2728182"/>
            <a:ext cx="1611012" cy="161101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0545486-AB64-4546-9F0A-3E88F1EF3007}"/>
              </a:ext>
            </a:extLst>
          </p:cNvPr>
          <p:cNvSpPr/>
          <p:nvPr/>
        </p:nvSpPr>
        <p:spPr>
          <a:xfrm>
            <a:off x="10104519" y="2270340"/>
            <a:ext cx="1460593" cy="307777"/>
          </a:xfrm>
          <a:prstGeom prst="rect">
            <a:avLst/>
          </a:prstGeom>
        </p:spPr>
        <p:txBody>
          <a:bodyPr wrap="none">
            <a:spAutoFit/>
          </a:bodyPr>
          <a:lstStyle/>
          <a:p>
            <a:r>
              <a:rPr lang="en-US" sz="1400" dirty="0">
                <a:hlinkClick r:id="rId6"/>
              </a:rPr>
              <a:t>https://ctuir.org/</a:t>
            </a:r>
            <a:r>
              <a:rPr lang="en-US" sz="1400" dirty="0"/>
              <a:t> </a:t>
            </a:r>
          </a:p>
        </p:txBody>
      </p:sp>
      <p:pic>
        <p:nvPicPr>
          <p:cNvPr id="3082" name="Picture 10">
            <a:extLst>
              <a:ext uri="{FF2B5EF4-FFF2-40B4-BE49-F238E27FC236}">
                <a16:creationId xmlns:a16="http://schemas.microsoft.com/office/drawing/2014/main" id="{E3A6D658-E0A0-0944-8CBC-BD344453C76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71224" y="476339"/>
            <a:ext cx="2226274" cy="175521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CF7335E4-0F29-6841-BB52-4D79B5A23542}"/>
              </a:ext>
            </a:extLst>
          </p:cNvPr>
          <p:cNvSpPr/>
          <p:nvPr/>
        </p:nvSpPr>
        <p:spPr>
          <a:xfrm>
            <a:off x="9730405" y="4309380"/>
            <a:ext cx="2413674" cy="307777"/>
          </a:xfrm>
          <a:prstGeom prst="rect">
            <a:avLst/>
          </a:prstGeom>
        </p:spPr>
        <p:txBody>
          <a:bodyPr wrap="none">
            <a:spAutoFit/>
          </a:bodyPr>
          <a:lstStyle/>
          <a:p>
            <a:r>
              <a:rPr lang="en-US" sz="1400" dirty="0">
                <a:hlinkClick r:id="rId8"/>
              </a:rPr>
              <a:t>https://warmsprings-nsn.gov/</a:t>
            </a:r>
            <a:r>
              <a:rPr lang="en-US" sz="1400" dirty="0"/>
              <a:t> </a:t>
            </a:r>
          </a:p>
        </p:txBody>
      </p:sp>
      <p:pic>
        <p:nvPicPr>
          <p:cNvPr id="3084" name="Picture 12" descr="Confederated Tribes of the Warm Springs">
            <a:extLst>
              <a:ext uri="{FF2B5EF4-FFF2-40B4-BE49-F238E27FC236}">
                <a16:creationId xmlns:a16="http://schemas.microsoft.com/office/drawing/2014/main" id="{833FC38D-4FA4-AA41-B742-04E18201E16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07819" y="2957713"/>
            <a:ext cx="1803538" cy="132549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CA92344F-F160-EE42-BAAA-33EF1982AD94}"/>
              </a:ext>
            </a:extLst>
          </p:cNvPr>
          <p:cNvSpPr/>
          <p:nvPr/>
        </p:nvSpPr>
        <p:spPr>
          <a:xfrm>
            <a:off x="6198733" y="6384992"/>
            <a:ext cx="2154179" cy="276999"/>
          </a:xfrm>
          <a:prstGeom prst="rect">
            <a:avLst/>
          </a:prstGeom>
        </p:spPr>
        <p:txBody>
          <a:bodyPr wrap="none">
            <a:spAutoFit/>
          </a:bodyPr>
          <a:lstStyle/>
          <a:p>
            <a:r>
              <a:rPr lang="en-US" sz="1200" dirty="0">
                <a:hlinkClick r:id="rId10"/>
              </a:rPr>
              <a:t>https://www.coquilletribe.org/</a:t>
            </a:r>
            <a:r>
              <a:rPr lang="en-US" sz="1200" dirty="0"/>
              <a:t> </a:t>
            </a:r>
          </a:p>
        </p:txBody>
      </p:sp>
      <p:pic>
        <p:nvPicPr>
          <p:cNvPr id="9" name="Picture 8">
            <a:extLst>
              <a:ext uri="{FF2B5EF4-FFF2-40B4-BE49-F238E27FC236}">
                <a16:creationId xmlns:a16="http://schemas.microsoft.com/office/drawing/2014/main" id="{24BAB587-6811-074B-8C4D-6E18D1E14556}"/>
              </a:ext>
            </a:extLst>
          </p:cNvPr>
          <p:cNvPicPr>
            <a:picLocks noChangeAspect="1"/>
          </p:cNvPicPr>
          <p:nvPr/>
        </p:nvPicPr>
        <p:blipFill>
          <a:blip r:embed="rId11"/>
          <a:stretch>
            <a:fillRect/>
          </a:stretch>
        </p:blipFill>
        <p:spPr>
          <a:xfrm>
            <a:off x="6814905" y="5021027"/>
            <a:ext cx="1131284" cy="1293697"/>
          </a:xfrm>
          <a:prstGeom prst="rect">
            <a:avLst/>
          </a:prstGeom>
        </p:spPr>
      </p:pic>
      <p:sp>
        <p:nvSpPr>
          <p:cNvPr id="10" name="Rectangle 9">
            <a:extLst>
              <a:ext uri="{FF2B5EF4-FFF2-40B4-BE49-F238E27FC236}">
                <a16:creationId xmlns:a16="http://schemas.microsoft.com/office/drawing/2014/main" id="{6B9E72BC-A40D-E54E-91A3-05A173412B71}"/>
              </a:ext>
            </a:extLst>
          </p:cNvPr>
          <p:cNvSpPr/>
          <p:nvPr/>
        </p:nvSpPr>
        <p:spPr>
          <a:xfrm>
            <a:off x="8235251" y="6380623"/>
            <a:ext cx="2239459" cy="276999"/>
          </a:xfrm>
          <a:prstGeom prst="rect">
            <a:avLst/>
          </a:prstGeom>
        </p:spPr>
        <p:txBody>
          <a:bodyPr wrap="none">
            <a:spAutoFit/>
          </a:bodyPr>
          <a:lstStyle/>
          <a:p>
            <a:r>
              <a:rPr lang="en-US" sz="1200" dirty="0">
                <a:hlinkClick r:id="rId12"/>
              </a:rPr>
              <a:t>https://www.cowcreek-nsn.gov/</a:t>
            </a:r>
            <a:r>
              <a:rPr lang="en-US" sz="1200" dirty="0"/>
              <a:t> </a:t>
            </a:r>
          </a:p>
        </p:txBody>
      </p:sp>
      <p:pic>
        <p:nvPicPr>
          <p:cNvPr id="3088" name="Picture 16" descr="Cow Creek Band of Umpqua Tribe of Indians">
            <a:hlinkClick r:id="rId13"/>
            <a:extLst>
              <a:ext uri="{FF2B5EF4-FFF2-40B4-BE49-F238E27FC236}">
                <a16:creationId xmlns:a16="http://schemas.microsoft.com/office/drawing/2014/main" id="{FD286A8F-5E75-AA4A-87FF-6CF3C5F3AFC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564991" y="4996462"/>
            <a:ext cx="1342828" cy="134282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77C749F2-2A3E-FA42-BEA6-7CDCEF7C19A8}"/>
              </a:ext>
            </a:extLst>
          </p:cNvPr>
          <p:cNvSpPr/>
          <p:nvPr/>
        </p:nvSpPr>
        <p:spPr>
          <a:xfrm>
            <a:off x="10389430" y="6376254"/>
            <a:ext cx="1870448" cy="276999"/>
          </a:xfrm>
          <a:prstGeom prst="rect">
            <a:avLst/>
          </a:prstGeom>
        </p:spPr>
        <p:txBody>
          <a:bodyPr wrap="none">
            <a:spAutoFit/>
          </a:bodyPr>
          <a:lstStyle/>
          <a:p>
            <a:r>
              <a:rPr lang="en-US" sz="1200" dirty="0">
                <a:hlinkClick r:id="rId15"/>
              </a:rPr>
              <a:t>https://klamathtribes.org/</a:t>
            </a:r>
            <a:r>
              <a:rPr lang="en-US" sz="1200" dirty="0"/>
              <a:t> </a:t>
            </a:r>
          </a:p>
        </p:txBody>
      </p:sp>
      <p:pic>
        <p:nvPicPr>
          <p:cNvPr id="3090" name="Picture 18" descr="Congratulations Graduates!">
            <a:extLst>
              <a:ext uri="{FF2B5EF4-FFF2-40B4-BE49-F238E27FC236}">
                <a16:creationId xmlns:a16="http://schemas.microsoft.com/office/drawing/2014/main" id="{ED2E2CB1-D15B-3A45-9EE5-D2A5415E3753}"/>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639855" y="5081647"/>
            <a:ext cx="1257643" cy="1257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87084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TotalTime>
  <Words>423</Words>
  <Application>Microsoft Macintosh PowerPoint</Application>
  <PresentationFormat>Widescreen</PresentationFormat>
  <Paragraphs>34</Paragraphs>
  <Slides>4</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University of Oregon   Land Acknowledgement</vt:lpstr>
      <vt:lpstr>Land Acknowledgement</vt:lpstr>
      <vt:lpstr>Land Acknowledgement</vt:lpstr>
      <vt:lpstr>Land Acknowledgement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of Oregon  Land Acknowledgement</dc:title>
  <dc:creator>Harinder Kaur Khalsa</dc:creator>
  <cp:lastModifiedBy>Harinder Kaur Khalsa</cp:lastModifiedBy>
  <cp:revision>8</cp:revision>
  <dcterms:created xsi:type="dcterms:W3CDTF">2022-02-23T00:24:18Z</dcterms:created>
  <dcterms:modified xsi:type="dcterms:W3CDTF">2022-02-23T15:43:59Z</dcterms:modified>
</cp:coreProperties>
</file>