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3" r:id="rId4"/>
    <p:sldId id="259" r:id="rId5"/>
    <p:sldId id="267" r:id="rId6"/>
    <p:sldId id="265" r:id="rId7"/>
    <p:sldId id="269" r:id="rId8"/>
    <p:sldId id="260" r:id="rId9"/>
    <p:sldId id="270" r:id="rId10"/>
    <p:sldId id="264" r:id="rId11"/>
    <p:sldId id="262" r:id="rId12"/>
    <p:sldId id="266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2B"/>
    <a:srgbClr val="175703"/>
    <a:srgbClr val="003706"/>
    <a:srgbClr val="FCED76"/>
    <a:srgbClr val="124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3" autoAdjust="0"/>
    <p:restoredTop sz="94660"/>
  </p:normalViewPr>
  <p:slideViewPr>
    <p:cSldViewPr snapToGrid="0">
      <p:cViewPr>
        <p:scale>
          <a:sx n="125" d="100"/>
          <a:sy n="125" d="100"/>
        </p:scale>
        <p:origin x="52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6B65-768B-5441-984B-3F3EC450A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705D2-471F-194D-BA9B-FC6A5653A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96AD0-67F9-B44A-B8F7-76A76267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D4558-DAAF-ED49-8836-EA701DE8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E1B5B-8850-8044-9E96-9A53F051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9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90F7-989E-9E4C-BEA4-D3874B45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6ECFF-3807-6947-9239-72DA48022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7A33-F111-794E-AF68-CE17DB1C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3DBFC-99A4-4B44-8E9F-D4BC838A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C73D-5A4D-CC4B-8130-8D830F7B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8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79CDE-C0A5-C74A-974E-3ADAFDA32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92483-330B-A846-AD44-B7A77FB89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24E21-3238-9044-8D38-404693A8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E4499-9A59-C14D-960D-F98E4EBC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ACAE-4DD3-D749-A173-4F99B582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4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C5B3-020D-184C-B387-33D6A9E3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EDB3-38E0-C248-89F2-33B1CA68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4F261-4577-4549-8293-025AD659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31242-80D8-FF4D-B695-85AE5D90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6EE0E-878C-4D47-9AB8-EE3B6F43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0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F916-3555-E246-8B0F-3BBAF7B4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802C-898E-2345-8ACF-6BF47CF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5DA1E-32A3-2B44-B288-9BC5572F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BD78-70AE-5048-B3C5-06938039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B4D2-BCAE-1D48-926F-2D831F4D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8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B3A3-99DE-9647-8E6F-DD1000A8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9ED2-366A-8145-8FBC-04884FA80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62661-7867-5949-B8E1-F600D0612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F6E3C-36DD-9D47-85AA-23E2DA62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DAB91-D0C8-4540-8DAF-E167263D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06C79-19A4-8E43-B2B7-D09EF797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2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9305-52BB-0249-B762-BD112BBC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9C922-DE8A-4E4D-954A-7ADF4CB47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D11CB-2D06-2341-837F-691157F1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BCC5C-E516-A649-AA10-69D01B452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CF567-5270-9145-A728-A5DD0BCF4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6ABD0-7AB3-B34E-A709-9AF698C7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3F2162-EA60-A944-AB9D-EF970946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53617-9387-454D-A35F-67DF4709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6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6B32-ED06-9A40-B433-4E7EB9F8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794B0-19E4-244D-AA77-02B4DA75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4B755-532E-7748-A7CE-01D375E4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C6F6E-7B26-7844-9D9C-FD0B2038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9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7FB8B-8E3B-F546-92F1-962A5FBA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256CC-119C-BA4B-A349-11741C38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CF95C-09C6-A246-BF70-9D13D0CA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7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2E78-C6DC-4142-AAE2-0407D004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E44F-C2A3-2144-92ED-A54442A2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4455C-A4E3-634C-B2B0-D1E3BC8B1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DBFFD-75F9-D64A-B029-9FB05403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9465E-3686-8E44-9E0B-4958AC54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AD38F-A8BD-D146-9D7A-5180A0AC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8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D737-CD5F-1546-9D1E-1A77A10C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0D363-2F0D-BD41-89E7-CC64DA300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A71BE-29D2-0640-BEA2-6EA151B26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0BBDC-BBA9-5942-AA93-CABA03C5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2B08A-BE34-4446-BBFD-0D3ED703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95E9-EC8B-A848-A2EE-590B9A67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A3A9E-B8B3-6949-890F-5A7076FE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CFC8-C582-F24A-808E-EE2A8D6C3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8BEF-9FE7-7E4A-B405-D5FC88081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DB0A-8D60-48C9-8832-A72209A57BCE}" type="datetimeFigureOut">
              <a:rPr lang="en-US" smtClean="0"/>
              <a:t>3/3/20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32976-D15B-EA4B-BAA6-2EAA47CE6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E198-8A72-004D-8519-F80FC30E6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3270-C324-453D-B48E-EB056412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3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AEA234-9397-B140-A362-10D2680A5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677930"/>
          </a:xfrm>
          <a:prstGeom prst="rect">
            <a:avLst/>
          </a:prstGeom>
          <a:solidFill>
            <a:srgbClr val="FDE52B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981C0C-B76F-BD4D-A496-7F741E50F1E8}"/>
              </a:ext>
            </a:extLst>
          </p:cNvPr>
          <p:cNvSpPr/>
          <p:nvPr/>
        </p:nvSpPr>
        <p:spPr>
          <a:xfrm>
            <a:off x="0" y="4747690"/>
            <a:ext cx="12192000" cy="2207292"/>
          </a:xfrm>
          <a:prstGeom prst="rect">
            <a:avLst/>
          </a:prstGeom>
          <a:solidFill>
            <a:srgbClr val="FDE52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94149"/>
            <a:ext cx="12192000" cy="172230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ysClr val="windowText" lastClr="000000"/>
                </a:solidFill>
                <a:latin typeface="Melior" panose="02000603020000020003" pitchFamily="2" charset="0"/>
              </a:rPr>
              <a:t>TASK FORCE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  <a:latin typeface="Melior" panose="02000603020000020003" pitchFamily="2" charset="0"/>
              </a:rPr>
              <a:t>on usage of SAT/ACT in undergraduate admissions</a:t>
            </a:r>
          </a:p>
        </p:txBody>
      </p:sp>
    </p:spTree>
    <p:extLst>
      <p:ext uri="{BB962C8B-B14F-4D97-AF65-F5344CB8AC3E}">
        <p14:creationId xmlns:p14="http://schemas.microsoft.com/office/powerpoint/2010/main" val="60275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EACE5-EEC4-E747-B672-FAF9D0657D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2616585"/>
            <a:ext cx="5930364" cy="42509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E51E63-7743-DB4F-BFFC-D4026F14B5B9}"/>
              </a:ext>
            </a:extLst>
          </p:cNvPr>
          <p:cNvSpPr/>
          <p:nvPr/>
        </p:nvSpPr>
        <p:spPr>
          <a:xfrm>
            <a:off x="0" y="626418"/>
            <a:ext cx="5141382" cy="1340928"/>
          </a:xfrm>
          <a:prstGeom prst="rect">
            <a:avLst/>
          </a:prstGeom>
          <a:solidFill>
            <a:srgbClr val="FDE52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E52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D4444-066C-984E-8B28-A6C28FE11E32}"/>
              </a:ext>
            </a:extLst>
          </p:cNvPr>
          <p:cNvSpPr txBox="1"/>
          <p:nvPr/>
        </p:nvSpPr>
        <p:spPr>
          <a:xfrm>
            <a:off x="-299443" y="1088160"/>
            <a:ext cx="574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elior" panose="02000603020000020003" pitchFamily="2" charset="0"/>
              </a:rPr>
              <a:t>Recommendations</a:t>
            </a:r>
            <a:endParaRPr lang="en-US" sz="2400" b="1" dirty="0">
              <a:latin typeface="Melior" panose="020006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5D67E-FAF5-E24B-9D58-1E486AF3D8A9}"/>
              </a:ext>
            </a:extLst>
          </p:cNvPr>
          <p:cNvSpPr txBox="1"/>
          <p:nvPr/>
        </p:nvSpPr>
        <p:spPr>
          <a:xfrm>
            <a:off x="6666960" y="1987666"/>
            <a:ext cx="44714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elior" panose="02000603020000020003" pitchFamily="2" charset="0"/>
              </a:rPr>
              <a:t>Beginning effective with applicants fall 2021 freshman admission, move to traditional test-optional policy that allows: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Melior" panose="02000603020000020003" pitchFamily="2" charset="0"/>
            </a:endParaRPr>
          </a:p>
          <a:p>
            <a:endParaRPr lang="en-US" sz="1600" dirty="0">
              <a:latin typeface="Melior" panose="02000603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elior" panose="02000603020000020003" pitchFamily="2" charset="0"/>
              </a:rPr>
              <a:t>Most applicants to have the choice of being considered for admission without test scores </a:t>
            </a:r>
          </a:p>
          <a:p>
            <a:pPr lvl="1"/>
            <a:endParaRPr lang="en-US" sz="1400" dirty="0">
              <a:latin typeface="Melior" panose="02000603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elior" panose="02000603020000020003" pitchFamily="2" charset="0"/>
              </a:rPr>
              <a:t>Consideration for admission to UO overall, the Clark Honors College and the Lundquist College of Business Direct Admit program. </a:t>
            </a:r>
          </a:p>
        </p:txBody>
      </p:sp>
    </p:spTree>
    <p:extLst>
      <p:ext uri="{BB962C8B-B14F-4D97-AF65-F5344CB8AC3E}">
        <p14:creationId xmlns:p14="http://schemas.microsoft.com/office/powerpoint/2010/main" val="22282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389647-3D87-C84A-A66A-7FB963C54287}"/>
              </a:ext>
            </a:extLst>
          </p:cNvPr>
          <p:cNvSpPr/>
          <p:nvPr/>
        </p:nvSpPr>
        <p:spPr>
          <a:xfrm>
            <a:off x="0" y="-1"/>
            <a:ext cx="12191999" cy="1901877"/>
          </a:xfrm>
          <a:prstGeom prst="rect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B791E-118A-3C44-8ED0-37610449F318}"/>
              </a:ext>
            </a:extLst>
          </p:cNvPr>
          <p:cNvSpPr txBox="1"/>
          <p:nvPr/>
        </p:nvSpPr>
        <p:spPr>
          <a:xfrm>
            <a:off x="1710487" y="1680423"/>
            <a:ext cx="8771021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1600" b="1" dirty="0">
                <a:latin typeface="Melior" panose="02000603020000020003" pitchFamily="2" charset="0"/>
              </a:rPr>
              <a:t>The following would still be required to submit scores: </a:t>
            </a:r>
          </a:p>
          <a:p>
            <a:pPr lvl="1" fontAlgn="base"/>
            <a:endParaRPr lang="en-US" sz="1500" dirty="0">
              <a:latin typeface="Melior" panose="02000603020000020003" pitchFamily="2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1500" dirty="0">
              <a:latin typeface="Melior" panose="02000603020000020003" pitchFamily="2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>
                <a:latin typeface="Melior" panose="02000603020000020003" pitchFamily="2" charset="0"/>
              </a:rPr>
              <a:t>Applicants whose high school curriculum includes study at an unaccredited school or homeschooled students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sz="1500" dirty="0">
              <a:latin typeface="Melior" panose="02000603020000020003" pitchFamily="2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>
                <a:latin typeface="Melior" panose="02000603020000020003" pitchFamily="2" charset="0"/>
              </a:rPr>
              <a:t>NCAA-recruited athletes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1500" dirty="0">
              <a:latin typeface="Melior" panose="02000603020000020003" pitchFamily="2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>
                <a:latin typeface="Melior" panose="02000603020000020003" pitchFamily="2" charset="0"/>
              </a:rPr>
              <a:t>Other students who, on a case-by-case basis, were determined to need to submit scores as additional evidence of college readiness.  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5A8A9C-6A3C-DF40-BC10-438FDFE455A4}"/>
              </a:ext>
            </a:extLst>
          </p:cNvPr>
          <p:cNvSpPr txBox="1">
            <a:spLocks/>
          </p:cNvSpPr>
          <p:nvPr/>
        </p:nvSpPr>
        <p:spPr>
          <a:xfrm>
            <a:off x="1922376" y="968299"/>
            <a:ext cx="8347245" cy="7121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Melior" panose="02000603020000020003" pitchFamily="2" charset="0"/>
              </a:rPr>
              <a:t>Exceptions</a:t>
            </a:r>
          </a:p>
        </p:txBody>
      </p:sp>
    </p:spTree>
    <p:extLst>
      <p:ext uri="{BB962C8B-B14F-4D97-AF65-F5344CB8AC3E}">
        <p14:creationId xmlns:p14="http://schemas.microsoft.com/office/powerpoint/2010/main" val="296009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58F9AC-FB1B-FF42-B331-A12E061E8336}"/>
              </a:ext>
            </a:extLst>
          </p:cNvPr>
          <p:cNvSpPr/>
          <p:nvPr/>
        </p:nvSpPr>
        <p:spPr>
          <a:xfrm>
            <a:off x="1493383" y="0"/>
            <a:ext cx="3408947" cy="6858000"/>
          </a:xfrm>
          <a:prstGeom prst="rect">
            <a:avLst/>
          </a:prstGeom>
          <a:solidFill>
            <a:srgbClr val="124801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D604B-510D-754F-9B7D-373DBCC416C9}"/>
              </a:ext>
            </a:extLst>
          </p:cNvPr>
          <p:cNvSpPr txBox="1"/>
          <p:nvPr/>
        </p:nvSpPr>
        <p:spPr>
          <a:xfrm>
            <a:off x="5721925" y="1179280"/>
            <a:ext cx="5535627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Melior" panose="02000603020000020003" pitchFamily="2" charset="0"/>
              </a:rPr>
              <a:t>All three versions of application will need content updated on the regular spring update schedule.</a:t>
            </a:r>
          </a:p>
          <a:p>
            <a:endParaRPr lang="en-US" sz="1500" dirty="0">
              <a:latin typeface="Melior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Melior" panose="02000603020000020003" pitchFamily="2" charset="0"/>
              </a:rPr>
              <a:t>Banner and other internal systems will need to be updated for new process</a:t>
            </a:r>
          </a:p>
          <a:p>
            <a:endParaRPr lang="en-US" sz="1500" dirty="0">
              <a:latin typeface="Melior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Melior" panose="02000603020000020003" pitchFamily="2" charset="0"/>
              </a:rPr>
              <a:t>Admissions reviewers and other scholarship/ admissions committees will need to be trained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Melior" panose="02000603020000020003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elior" panose="02000603020000020003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elior" panose="020006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elior" panose="02000603020000020003" pitchFamily="2" charset="0"/>
              </a:rPr>
              <a:t>Develop plans to communicate the change to both internal and external audiences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800" dirty="0">
              <a:latin typeface="Melior" panose="02000603020000020003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" dirty="0">
              <a:latin typeface="Melior" panose="02000603020000020003" pitchFamily="2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400" dirty="0">
                <a:latin typeface="Melior" panose="02000603020000020003" pitchFamily="2" charset="0"/>
              </a:rPr>
              <a:t>The University community – especially faculty and staff</a:t>
            </a:r>
          </a:p>
          <a:p>
            <a:pPr marL="628650" lvl="1" indent="-171450">
              <a:buFont typeface="Wingdings" pitchFamily="2" charset="2"/>
              <a:buChar char="q"/>
            </a:pPr>
            <a:endParaRPr lang="en-US" sz="800" dirty="0">
              <a:latin typeface="Melior" panose="02000603020000020003" pitchFamily="2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400" dirty="0">
                <a:latin typeface="Melior" panose="02000603020000020003" pitchFamily="2" charset="0"/>
              </a:rPr>
              <a:t>All print and online resources aimed at prospective students/ families </a:t>
            </a:r>
          </a:p>
          <a:p>
            <a:pPr marL="628650" lvl="1" indent="-171450">
              <a:buFont typeface="Wingdings" pitchFamily="2" charset="2"/>
              <a:buChar char="q"/>
            </a:pPr>
            <a:endParaRPr lang="en-US" sz="800" dirty="0">
              <a:latin typeface="Melior" panose="02000603020000020003" pitchFamily="2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400" dirty="0">
                <a:latin typeface="Melior" panose="02000603020000020003" pitchFamily="2" charset="0"/>
              </a:rPr>
              <a:t>High school counselors and administrators</a:t>
            </a:r>
          </a:p>
          <a:p>
            <a:pPr lvl="1"/>
            <a:endParaRPr lang="en-US" sz="800" dirty="0">
              <a:latin typeface="Melior" panose="02000603020000020003" pitchFamily="2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400" dirty="0">
                <a:latin typeface="Melior" panose="02000603020000020003" pitchFamily="2" charset="0"/>
              </a:rPr>
              <a:t>The legislature </a:t>
            </a:r>
          </a:p>
          <a:p>
            <a:pPr marL="628650" lvl="1" indent="-171450">
              <a:buFont typeface="Wingdings" pitchFamily="2" charset="2"/>
              <a:buChar char="q"/>
            </a:pPr>
            <a:endParaRPr lang="en-US" sz="800" dirty="0">
              <a:latin typeface="Melior" panose="02000603020000020003" pitchFamily="2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400" dirty="0">
                <a:latin typeface="Melior" panose="02000603020000020003" pitchFamily="2" charset="0"/>
              </a:rPr>
              <a:t>General public</a:t>
            </a:r>
          </a:p>
          <a:p>
            <a:pPr lvl="1"/>
            <a:endParaRPr lang="en-US" sz="1400" dirty="0">
              <a:latin typeface="Melior" panose="02000603020000020003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DF7C0-9359-3F4A-86FA-C4B79E1C4D49}"/>
              </a:ext>
            </a:extLst>
          </p:cNvPr>
          <p:cNvSpPr txBox="1">
            <a:spLocks/>
          </p:cNvSpPr>
          <p:nvPr/>
        </p:nvSpPr>
        <p:spPr>
          <a:xfrm>
            <a:off x="2725871" y="585307"/>
            <a:ext cx="8347245" cy="7121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Melior" panose="02000603020000020003" pitchFamily="2" charset="0"/>
              </a:rPr>
              <a:t>Implementation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DD51AC-D27B-3C48-97A7-E34ED98970D8}"/>
              </a:ext>
            </a:extLst>
          </p:cNvPr>
          <p:cNvSpPr txBox="1">
            <a:spLocks/>
          </p:cNvSpPr>
          <p:nvPr/>
        </p:nvSpPr>
        <p:spPr>
          <a:xfrm>
            <a:off x="2721358" y="3327349"/>
            <a:ext cx="8347245" cy="7121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Melior" panose="02000603020000020003" pitchFamily="2" charset="0"/>
              </a:rPr>
              <a:t>Communication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D15565-FC84-C543-8067-EC89C4F746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572000" cy="6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5F198-C434-7E46-B6AD-4BFDE38B958B}"/>
              </a:ext>
            </a:extLst>
          </p:cNvPr>
          <p:cNvSpPr txBox="1"/>
          <p:nvPr/>
        </p:nvSpPr>
        <p:spPr>
          <a:xfrm>
            <a:off x="1375065" y="3362876"/>
            <a:ext cx="1607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lior" panose="02000603020000020003" pitchFamily="2" charset="0"/>
              </a:rPr>
              <a:t>Further grow diversity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5838C-A2FD-3E49-9A06-E1CE79A24980}"/>
              </a:ext>
            </a:extLst>
          </p:cNvPr>
          <p:cNvSpPr txBox="1"/>
          <p:nvPr/>
        </p:nvSpPr>
        <p:spPr>
          <a:xfrm>
            <a:off x="3761510" y="3349711"/>
            <a:ext cx="193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lior" panose="02000603020000020003" pitchFamily="2" charset="0"/>
              </a:rPr>
              <a:t>Increase pool of considered applicants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07A63-CD70-8544-8D2A-7B77BE1BD815}"/>
              </a:ext>
            </a:extLst>
          </p:cNvPr>
          <p:cNvSpPr txBox="1"/>
          <p:nvPr/>
        </p:nvSpPr>
        <p:spPr>
          <a:xfrm>
            <a:off x="6480464" y="3352110"/>
            <a:ext cx="139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lior" panose="02000603020000020003" pitchFamily="2" charset="0"/>
              </a:rPr>
              <a:t>Grow enrollment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A697E-1A08-4046-AB6F-62BDD169D1D4}"/>
              </a:ext>
            </a:extLst>
          </p:cNvPr>
          <p:cNvSpPr txBox="1"/>
          <p:nvPr/>
        </p:nvSpPr>
        <p:spPr>
          <a:xfrm>
            <a:off x="8659092" y="3349711"/>
            <a:ext cx="193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lior" panose="02000603020000020003" pitchFamily="2" charset="0"/>
              </a:rPr>
              <a:t>Address issues of equity in admissions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7ED6F-588A-9E44-8B11-B50E5BF6C5CF}"/>
              </a:ext>
            </a:extLst>
          </p:cNvPr>
          <p:cNvSpPr txBox="1"/>
          <p:nvPr/>
        </p:nvSpPr>
        <p:spPr>
          <a:xfrm>
            <a:off x="1537854" y="2198613"/>
            <a:ext cx="415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elior" panose="02000603020000020003" pitchFamily="2" charset="0"/>
              </a:rPr>
              <a:t>of a test-optional approach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02CE7D-0699-154D-9447-8F2A394341BA}"/>
              </a:ext>
            </a:extLst>
          </p:cNvPr>
          <p:cNvSpPr/>
          <p:nvPr/>
        </p:nvSpPr>
        <p:spPr>
          <a:xfrm>
            <a:off x="0" y="913809"/>
            <a:ext cx="4558145" cy="1277843"/>
          </a:xfrm>
          <a:prstGeom prst="rect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50012-838B-0A42-8265-3F2F3E47094E}"/>
              </a:ext>
            </a:extLst>
          </p:cNvPr>
          <p:cNvSpPr txBox="1"/>
          <p:nvPr/>
        </p:nvSpPr>
        <p:spPr>
          <a:xfrm>
            <a:off x="-2597728" y="1335443"/>
            <a:ext cx="827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elior" panose="02000603020000020003" pitchFamily="2" charset="0"/>
              </a:rPr>
              <a:t>GOALS</a:t>
            </a:r>
            <a:r>
              <a:rPr lang="en-US" sz="2400" b="1" dirty="0">
                <a:latin typeface="Melior" panose="02000603020000020003" pitchFamily="2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08C4F1-722C-FD47-90B6-0B792DE64F47}"/>
              </a:ext>
            </a:extLst>
          </p:cNvPr>
          <p:cNvCxnSpPr/>
          <p:nvPr/>
        </p:nvCxnSpPr>
        <p:spPr>
          <a:xfrm>
            <a:off x="0" y="2401531"/>
            <a:ext cx="1385455" cy="0"/>
          </a:xfrm>
          <a:prstGeom prst="line">
            <a:avLst/>
          </a:prstGeom>
          <a:ln>
            <a:solidFill>
              <a:srgbClr val="FDE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F712FB-0A9A-FB4F-AA0C-C08BD66DF615}"/>
              </a:ext>
            </a:extLst>
          </p:cNvPr>
          <p:cNvCxnSpPr/>
          <p:nvPr/>
        </p:nvCxnSpPr>
        <p:spPr>
          <a:xfrm>
            <a:off x="3394364" y="3405127"/>
            <a:ext cx="0" cy="73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0DC40C-8046-914A-9595-C5963CB42968}"/>
              </a:ext>
            </a:extLst>
          </p:cNvPr>
          <p:cNvCxnSpPr/>
          <p:nvPr/>
        </p:nvCxnSpPr>
        <p:spPr>
          <a:xfrm>
            <a:off x="6123710" y="3400661"/>
            <a:ext cx="0" cy="73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BD8C8F-489D-B948-BDA2-1D598D2E8132}"/>
              </a:ext>
            </a:extLst>
          </p:cNvPr>
          <p:cNvCxnSpPr/>
          <p:nvPr/>
        </p:nvCxnSpPr>
        <p:spPr>
          <a:xfrm>
            <a:off x="8298873" y="3400661"/>
            <a:ext cx="0" cy="73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7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E67BEC-1C19-0E4F-A63D-C4E1C12C141C}"/>
              </a:ext>
            </a:extLst>
          </p:cNvPr>
          <p:cNvSpPr/>
          <p:nvPr/>
        </p:nvSpPr>
        <p:spPr>
          <a:xfrm>
            <a:off x="1648548" y="2947438"/>
            <a:ext cx="889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latin typeface="Melior" panose="02000603020000020003" pitchFamily="2" charset="0"/>
              </a:rPr>
              <a:t>Based on review of relevant data, test-optional models, and potential benefits, we recommend the University of Oregon move to test-optional admissions. 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8C1FFE-EF87-6E40-B36A-572E04CC7731}"/>
              </a:ext>
            </a:extLst>
          </p:cNvPr>
          <p:cNvSpPr txBox="1">
            <a:spLocks/>
          </p:cNvSpPr>
          <p:nvPr/>
        </p:nvSpPr>
        <p:spPr>
          <a:xfrm>
            <a:off x="1922377" y="2235314"/>
            <a:ext cx="8347245" cy="7121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>
                <a:solidFill>
                  <a:srgbClr val="175703"/>
                </a:solidFill>
                <a:latin typeface="Melior" panose="02000603020000020003" pitchFamily="2" charset="0"/>
              </a:rPr>
              <a:t>In summary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BC71A-4831-2749-9DF7-9940FC1F6B3F}"/>
              </a:ext>
            </a:extLst>
          </p:cNvPr>
          <p:cNvSpPr/>
          <p:nvPr/>
        </p:nvSpPr>
        <p:spPr>
          <a:xfrm>
            <a:off x="493295" y="517356"/>
            <a:ext cx="11069052" cy="5883442"/>
          </a:xfrm>
          <a:prstGeom prst="rect">
            <a:avLst/>
          </a:prstGeom>
          <a:noFill/>
          <a:ln w="22225">
            <a:solidFill>
              <a:srgbClr val="175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7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0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65263-CD6B-7C42-A727-D991774991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11887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B8F4BA-CA0D-C445-8DB0-38507D5FD016}"/>
              </a:ext>
            </a:extLst>
          </p:cNvPr>
          <p:cNvSpPr/>
          <p:nvPr/>
        </p:nvSpPr>
        <p:spPr>
          <a:xfrm>
            <a:off x="-994051" y="-84219"/>
            <a:ext cx="3747269" cy="6942219"/>
          </a:xfrm>
          <a:prstGeom prst="rect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805B0-1133-124F-A61E-0C7DD5F9E67F}"/>
              </a:ext>
            </a:extLst>
          </p:cNvPr>
          <p:cNvSpPr txBox="1"/>
          <p:nvPr/>
        </p:nvSpPr>
        <p:spPr>
          <a:xfrm>
            <a:off x="1449772" y="1565763"/>
            <a:ext cx="1057077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elior" panose="02000603020000020003" pitchFamily="2" charset="0"/>
              </a:rPr>
              <a:t>February: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7</a:t>
            </a:r>
            <a:r>
              <a:rPr lang="en-US" baseline="30000" dirty="0">
                <a:latin typeface="Melior" panose="02000603020000020003" pitchFamily="2" charset="0"/>
              </a:rPr>
              <a:t>th	</a:t>
            </a:r>
            <a:r>
              <a:rPr lang="en-US" dirty="0">
                <a:latin typeface="Melior" panose="02000603020000020003" pitchFamily="2" charset="0"/>
              </a:rPr>
              <a:t>- </a:t>
            </a:r>
            <a:r>
              <a:rPr lang="en-US" sz="1400" dirty="0">
                <a:latin typeface="Melior" panose="02000603020000020003" pitchFamily="2" charset="0"/>
              </a:rPr>
              <a:t>Task Force kick-off meeting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10</a:t>
            </a:r>
            <a:r>
              <a:rPr lang="en-US" baseline="30000" dirty="0">
                <a:latin typeface="Melior" panose="02000603020000020003" pitchFamily="2" charset="0"/>
              </a:rPr>
              <a:t>th</a:t>
            </a:r>
            <a:r>
              <a:rPr lang="en-US" dirty="0">
                <a:latin typeface="Melior" panose="02000603020000020003" pitchFamily="2" charset="0"/>
              </a:rPr>
              <a:t> - </a:t>
            </a:r>
            <a:r>
              <a:rPr lang="en-US" sz="1400" dirty="0">
                <a:latin typeface="Melior" panose="02000603020000020003" pitchFamily="2" charset="0"/>
              </a:rPr>
              <a:t>Statewide Counselor’s Advisory Board | invitation for members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12</a:t>
            </a:r>
            <a:r>
              <a:rPr lang="en-US" baseline="30000" dirty="0">
                <a:latin typeface="Melior" panose="02000603020000020003" pitchFamily="2" charset="0"/>
              </a:rPr>
              <a:t>th	</a:t>
            </a:r>
            <a:r>
              <a:rPr lang="en-US" dirty="0">
                <a:solidFill>
                  <a:prstClr val="black"/>
                </a:solidFill>
                <a:latin typeface="Melior" panose="02000603020000020003" pitchFamily="2" charset="0"/>
              </a:rPr>
              <a:t>- </a:t>
            </a:r>
            <a:r>
              <a:rPr lang="en-US" sz="1400" dirty="0">
                <a:latin typeface="Melior" panose="02000603020000020003" pitchFamily="2" charset="0"/>
              </a:rPr>
              <a:t>Initial Briefing for full Senate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14</a:t>
            </a:r>
            <a:r>
              <a:rPr lang="en-US" baseline="30000" dirty="0">
                <a:latin typeface="Melior" panose="02000603020000020003" pitchFamily="2" charset="0"/>
              </a:rPr>
              <a:t>th	</a:t>
            </a:r>
            <a:r>
              <a:rPr lang="en-US" dirty="0">
                <a:solidFill>
                  <a:prstClr val="black"/>
                </a:solidFill>
                <a:latin typeface="Melior" panose="02000603020000020003" pitchFamily="2" charset="0"/>
              </a:rPr>
              <a:t>- </a:t>
            </a:r>
            <a:r>
              <a:rPr lang="en-US" sz="1400" dirty="0">
                <a:latin typeface="Melior" panose="02000603020000020003" pitchFamily="2" charset="0"/>
              </a:rPr>
              <a:t>“Office Hours” | drop in for members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21</a:t>
            </a:r>
            <a:r>
              <a:rPr lang="en-US" baseline="30000" dirty="0">
                <a:latin typeface="Melior" panose="02000603020000020003" pitchFamily="2" charset="0"/>
              </a:rPr>
              <a:t>st	</a:t>
            </a:r>
            <a:r>
              <a:rPr lang="en-US" dirty="0">
                <a:latin typeface="Melior" panose="02000603020000020003" pitchFamily="2" charset="0"/>
              </a:rPr>
              <a:t>-</a:t>
            </a:r>
            <a:r>
              <a:rPr lang="en-US" sz="1400" dirty="0">
                <a:latin typeface="Melior" panose="02000603020000020003" pitchFamily="2" charset="0"/>
              </a:rPr>
              <a:t> Task Force Meeting</a:t>
            </a:r>
            <a:endParaRPr lang="en-US" dirty="0">
              <a:latin typeface="Melior" panose="02000603020000020003" pitchFamily="2" charset="0"/>
            </a:endParaRPr>
          </a:p>
          <a:p>
            <a:pPr lvl="1"/>
            <a:endParaRPr lang="en-US" sz="200" dirty="0">
              <a:latin typeface="Melior" panose="02000603020000020003" pitchFamily="2" charset="0"/>
            </a:endParaRPr>
          </a:p>
          <a:p>
            <a:r>
              <a:rPr lang="en-US" sz="1600" b="1" dirty="0">
                <a:latin typeface="Melior" panose="02000603020000020003" pitchFamily="2" charset="0"/>
              </a:rPr>
              <a:t>March: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10</a:t>
            </a:r>
            <a:r>
              <a:rPr lang="en-US" baseline="30000" dirty="0">
                <a:latin typeface="Melior" panose="02000603020000020003" pitchFamily="2" charset="0"/>
              </a:rPr>
              <a:t>th</a:t>
            </a:r>
            <a:r>
              <a:rPr lang="en-US" dirty="0">
                <a:latin typeface="Melior" panose="02000603020000020003" pitchFamily="2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Melior" panose="02000603020000020003" pitchFamily="2" charset="0"/>
              </a:rPr>
              <a:t>- </a:t>
            </a:r>
            <a:r>
              <a:rPr lang="en-US" sz="1400" dirty="0">
                <a:latin typeface="Melior" panose="02000603020000020003" pitchFamily="2" charset="0"/>
              </a:rPr>
              <a:t>Deans Council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11</a:t>
            </a:r>
            <a:r>
              <a:rPr lang="en-US" baseline="30000" dirty="0">
                <a:latin typeface="Melior" panose="02000603020000020003" pitchFamily="2" charset="0"/>
              </a:rPr>
              <a:t>th</a:t>
            </a:r>
            <a:r>
              <a:rPr lang="en-US" sz="1400" dirty="0">
                <a:latin typeface="Melior" panose="02000603020000020003" pitchFamily="2" charset="0"/>
              </a:rPr>
              <a:t>	</a:t>
            </a:r>
            <a:r>
              <a:rPr lang="en-US" dirty="0">
                <a:latin typeface="Melior" panose="02000603020000020003" pitchFamily="2" charset="0"/>
              </a:rPr>
              <a:t>-</a:t>
            </a:r>
            <a:r>
              <a:rPr lang="en-US" sz="1400" dirty="0">
                <a:latin typeface="Melior" panose="02000603020000020003" pitchFamily="2" charset="0"/>
              </a:rPr>
              <a:t> Full Senate Briefing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16</a:t>
            </a:r>
            <a:r>
              <a:rPr lang="en-US" baseline="30000" dirty="0">
                <a:latin typeface="Melior" panose="02000603020000020003" pitchFamily="2" charset="0"/>
              </a:rPr>
              <a:t>th	</a:t>
            </a:r>
            <a:r>
              <a:rPr lang="en-US" dirty="0">
                <a:solidFill>
                  <a:prstClr val="black"/>
                </a:solidFill>
                <a:latin typeface="Melior" panose="02000603020000020003" pitchFamily="2" charset="0"/>
              </a:rPr>
              <a:t>- </a:t>
            </a:r>
            <a:r>
              <a:rPr lang="en-US" sz="1400" dirty="0">
                <a:latin typeface="Melior" panose="02000603020000020003" pitchFamily="2" charset="0"/>
              </a:rPr>
              <a:t>Board of Trustees Meeting</a:t>
            </a:r>
          </a:p>
          <a:p>
            <a:pPr lvl="1"/>
            <a:endParaRPr lang="en-US" sz="200" dirty="0">
              <a:latin typeface="Melior" panose="02000603020000020003" pitchFamily="2" charset="0"/>
            </a:endParaRPr>
          </a:p>
          <a:p>
            <a:r>
              <a:rPr lang="en-US" sz="1600" b="1" dirty="0">
                <a:latin typeface="Melior" panose="02000603020000020003" pitchFamily="2" charset="0"/>
              </a:rPr>
              <a:t>April: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1</a:t>
            </a:r>
            <a:r>
              <a:rPr lang="en-US" baseline="30000" dirty="0">
                <a:latin typeface="Melior" panose="02000603020000020003" pitchFamily="2" charset="0"/>
              </a:rPr>
              <a:t>st   </a:t>
            </a:r>
            <a:r>
              <a:rPr lang="en-US" dirty="0">
                <a:solidFill>
                  <a:prstClr val="black"/>
                </a:solidFill>
                <a:latin typeface="Melior" panose="02000603020000020003" pitchFamily="2" charset="0"/>
              </a:rPr>
              <a:t> - </a:t>
            </a:r>
            <a:r>
              <a:rPr lang="en-US" sz="1400" dirty="0">
                <a:latin typeface="Melior" panose="02000603020000020003" pitchFamily="2" charset="0"/>
              </a:rPr>
              <a:t>Senate Executive Committee</a:t>
            </a:r>
          </a:p>
          <a:p>
            <a:pPr lvl="3"/>
            <a:r>
              <a:rPr lang="en-US" dirty="0">
                <a:latin typeface="Melior" panose="02000603020000020003" pitchFamily="2" charset="0"/>
              </a:rPr>
              <a:t>8</a:t>
            </a:r>
            <a:r>
              <a:rPr lang="en-US" baseline="30000" dirty="0">
                <a:latin typeface="Melior" panose="02000603020000020003" pitchFamily="2" charset="0"/>
              </a:rPr>
              <a:t>th    </a:t>
            </a:r>
            <a:r>
              <a:rPr lang="en-US" dirty="0">
                <a:solidFill>
                  <a:prstClr val="black"/>
                </a:solidFill>
                <a:latin typeface="Melior" panose="02000603020000020003" pitchFamily="2" charset="0"/>
              </a:rPr>
              <a:t>- </a:t>
            </a:r>
            <a:r>
              <a:rPr lang="en-US" sz="1400" dirty="0">
                <a:latin typeface="Melior" panose="02000603020000020003" pitchFamily="2" charset="0"/>
              </a:rPr>
              <a:t>Senate Vote of Agreement</a:t>
            </a:r>
          </a:p>
          <a:p>
            <a:pPr lvl="3"/>
            <a:r>
              <a:rPr lang="en-US" sz="1400" dirty="0">
                <a:latin typeface="Melior" panose="02000603020000020003" pitchFamily="2" charset="0"/>
              </a:rPr>
              <a:t>TBD </a:t>
            </a:r>
            <a:r>
              <a:rPr lang="en-US" dirty="0">
                <a:latin typeface="Melior" panose="02000603020000020003" pitchFamily="2" charset="0"/>
              </a:rPr>
              <a:t>-</a:t>
            </a:r>
            <a:r>
              <a:rPr lang="en-US" sz="1600" dirty="0">
                <a:latin typeface="Melior" panose="02000603020000020003" pitchFamily="2" charset="0"/>
              </a:rPr>
              <a:t> </a:t>
            </a:r>
            <a:r>
              <a:rPr lang="en-US" sz="1400" dirty="0">
                <a:latin typeface="Melior" panose="02000603020000020003" pitchFamily="2" charset="0"/>
              </a:rPr>
              <a:t>President and Provost decision</a:t>
            </a:r>
          </a:p>
          <a:p>
            <a:pPr lvl="3"/>
            <a:endParaRPr lang="en-US" sz="1400" dirty="0">
              <a:latin typeface="Melior" panose="02000603020000020003" pitchFamily="2" charset="0"/>
            </a:endParaRPr>
          </a:p>
          <a:p>
            <a:pPr lvl="3"/>
            <a:endParaRPr lang="en-US" sz="1400" dirty="0">
              <a:latin typeface="Melior" panose="02000603020000020003" pitchFamily="2" charset="0"/>
            </a:endParaRPr>
          </a:p>
          <a:p>
            <a:endParaRPr lang="en-US" sz="200" b="1" dirty="0">
              <a:latin typeface="Melior" panose="02000603020000020003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05" y="590198"/>
            <a:ext cx="8347245" cy="71212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Melior" panose="02000603020000020003" pitchFamily="2" charset="0"/>
              </a:rPr>
              <a:t>Task Force Schedule: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AEADFE-8E1E-E041-B301-819D978E3177}"/>
              </a:ext>
            </a:extLst>
          </p:cNvPr>
          <p:cNvCxnSpPr>
            <a:cxnSpLocks/>
          </p:cNvCxnSpPr>
          <p:nvPr/>
        </p:nvCxnSpPr>
        <p:spPr>
          <a:xfrm>
            <a:off x="4266415" y="1410188"/>
            <a:ext cx="32846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3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F1BEB1-7B22-4449-AC52-ABDCCDC2D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64323"/>
            <a:ext cx="12192000" cy="43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B3AFC-A6D0-B24F-BD0B-A1E5234F76EF}"/>
              </a:ext>
            </a:extLst>
          </p:cNvPr>
          <p:cNvSpPr txBox="1"/>
          <p:nvPr/>
        </p:nvSpPr>
        <p:spPr>
          <a:xfrm>
            <a:off x="1207911" y="700940"/>
            <a:ext cx="9776178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003706"/>
                </a:solidFill>
                <a:latin typeface="Melior" panose="02000603020000020003" pitchFamily="2" charset="0"/>
              </a:rPr>
              <a:t>The landscape for admissions is changing rapidly …</a:t>
            </a: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003706"/>
                </a:solidFill>
                <a:latin typeface="Melior" panose="02000603020000020003" pitchFamily="2" charset="0"/>
              </a:rPr>
              <a:t>Test-optional admissions is about to grow dramatically</a:t>
            </a:r>
          </a:p>
        </p:txBody>
      </p:sp>
    </p:spTree>
    <p:extLst>
      <p:ext uri="{BB962C8B-B14F-4D97-AF65-F5344CB8AC3E}">
        <p14:creationId xmlns:p14="http://schemas.microsoft.com/office/powerpoint/2010/main" val="276158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0F81A3-BDBF-C846-B886-7E543502DF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001" y="1176219"/>
            <a:ext cx="7145763" cy="487698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06218BF-55B8-DB48-84A1-447E421F1137}"/>
              </a:ext>
            </a:extLst>
          </p:cNvPr>
          <p:cNvSpPr/>
          <p:nvPr/>
        </p:nvSpPr>
        <p:spPr>
          <a:xfrm>
            <a:off x="3232735" y="3420207"/>
            <a:ext cx="264695" cy="264695"/>
          </a:xfrm>
          <a:prstGeom prst="ellipse">
            <a:avLst/>
          </a:prstGeom>
          <a:solidFill>
            <a:srgbClr val="124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1144DE-1CF8-A347-B29B-B933C40C97BF}"/>
              </a:ext>
            </a:extLst>
          </p:cNvPr>
          <p:cNvSpPr/>
          <p:nvPr/>
        </p:nvSpPr>
        <p:spPr>
          <a:xfrm>
            <a:off x="10630779" y="5097046"/>
            <a:ext cx="264696" cy="264696"/>
          </a:xfrm>
          <a:prstGeom prst="ellipse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43794C-8E1C-D44C-BD3E-25F4D67F45FF}"/>
              </a:ext>
            </a:extLst>
          </p:cNvPr>
          <p:cNvSpPr/>
          <p:nvPr/>
        </p:nvSpPr>
        <p:spPr>
          <a:xfrm>
            <a:off x="10630780" y="4121747"/>
            <a:ext cx="264695" cy="2646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8B143-DC46-D340-A87F-F230FD28CD37}"/>
              </a:ext>
            </a:extLst>
          </p:cNvPr>
          <p:cNvSpPr txBox="1"/>
          <p:nvPr/>
        </p:nvSpPr>
        <p:spPr>
          <a:xfrm>
            <a:off x="0" y="5841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lior" panose="02000603020000020003" pitchFamily="2" charset="0"/>
              </a:rPr>
              <a:t>Test-optional policy in place at 13 Oregon institutions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46B43-F2DB-6043-B41E-EAEF34C4DCF4}"/>
              </a:ext>
            </a:extLst>
          </p:cNvPr>
          <p:cNvSpPr txBox="1"/>
          <p:nvPr/>
        </p:nvSpPr>
        <p:spPr>
          <a:xfrm>
            <a:off x="9700339" y="3631027"/>
            <a:ext cx="19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elior" panose="02000603020000020003" pitchFamily="2" charset="0"/>
              </a:rPr>
              <a:t>public universities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09103-3A59-4D44-94E5-72197AA5D49C}"/>
              </a:ext>
            </a:extLst>
          </p:cNvPr>
          <p:cNvSpPr txBox="1"/>
          <p:nvPr/>
        </p:nvSpPr>
        <p:spPr>
          <a:xfrm>
            <a:off x="9481764" y="4440083"/>
            <a:ext cx="256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elior" panose="02000603020000020003" pitchFamily="2" charset="0"/>
              </a:rPr>
              <a:t>prominent private institutions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79A33-C19D-0748-8908-F01190F4FB88}"/>
              </a:ext>
            </a:extLst>
          </p:cNvPr>
          <p:cNvSpPr txBox="1"/>
          <p:nvPr/>
        </p:nvSpPr>
        <p:spPr>
          <a:xfrm>
            <a:off x="9776537" y="5432284"/>
            <a:ext cx="197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elior" panose="02000603020000020003" pitchFamily="2" charset="0"/>
              </a:rPr>
              <a:t>other private institutions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A56C3-E6C3-CF48-8997-6CCE2AFA99CD}"/>
              </a:ext>
            </a:extLst>
          </p:cNvPr>
          <p:cNvSpPr txBox="1"/>
          <p:nvPr/>
        </p:nvSpPr>
        <p:spPr>
          <a:xfrm>
            <a:off x="3097256" y="2744736"/>
            <a:ext cx="1804736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Linfield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0F052-A789-204C-B9CD-4374BFACD9E5}"/>
              </a:ext>
            </a:extLst>
          </p:cNvPr>
          <p:cNvSpPr txBox="1"/>
          <p:nvPr/>
        </p:nvSpPr>
        <p:spPr>
          <a:xfrm>
            <a:off x="7648468" y="1745507"/>
            <a:ext cx="1804736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EOU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6C83-5C99-214F-BE13-E9D18DCDEFE6}"/>
              </a:ext>
            </a:extLst>
          </p:cNvPr>
          <p:cNvSpPr txBox="1"/>
          <p:nvPr/>
        </p:nvSpPr>
        <p:spPr>
          <a:xfrm>
            <a:off x="3497430" y="3693502"/>
            <a:ext cx="1804736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OSU-Cascades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62BAA8-19EA-9D42-B82E-C667B0725D3B}"/>
              </a:ext>
            </a:extLst>
          </p:cNvPr>
          <p:cNvSpPr txBox="1"/>
          <p:nvPr/>
        </p:nvSpPr>
        <p:spPr>
          <a:xfrm>
            <a:off x="4433465" y="4957884"/>
            <a:ext cx="2637896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Oregon Tech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51E104-D344-AA45-BA3C-6CC41C00A442}"/>
              </a:ext>
            </a:extLst>
          </p:cNvPr>
          <p:cNvSpPr txBox="1"/>
          <p:nvPr/>
        </p:nvSpPr>
        <p:spPr>
          <a:xfrm>
            <a:off x="2844970" y="1869956"/>
            <a:ext cx="1804736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PSU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272A87-A379-404A-90D3-9A02251FBE86}"/>
              </a:ext>
            </a:extLst>
          </p:cNvPr>
          <p:cNvSpPr txBox="1"/>
          <p:nvPr/>
        </p:nvSpPr>
        <p:spPr>
          <a:xfrm>
            <a:off x="3377911" y="3318437"/>
            <a:ext cx="850667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WOU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557952-7288-5440-B651-B311AC0D3673}"/>
              </a:ext>
            </a:extLst>
          </p:cNvPr>
          <p:cNvSpPr/>
          <p:nvPr/>
        </p:nvSpPr>
        <p:spPr>
          <a:xfrm>
            <a:off x="3989668" y="1984963"/>
            <a:ext cx="264695" cy="264695"/>
          </a:xfrm>
          <a:prstGeom prst="ellipse">
            <a:avLst/>
          </a:prstGeom>
          <a:solidFill>
            <a:srgbClr val="124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FD19E5-E366-0C4B-BD27-7B53DAA06280}"/>
              </a:ext>
            </a:extLst>
          </p:cNvPr>
          <p:cNvSpPr/>
          <p:nvPr/>
        </p:nvSpPr>
        <p:spPr>
          <a:xfrm>
            <a:off x="10630780" y="3320759"/>
            <a:ext cx="264695" cy="264695"/>
          </a:xfrm>
          <a:prstGeom prst="ellipse">
            <a:avLst/>
          </a:prstGeom>
          <a:solidFill>
            <a:srgbClr val="124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A28959-ED36-044C-9F0C-8D0276DF4B38}"/>
              </a:ext>
            </a:extLst>
          </p:cNvPr>
          <p:cNvSpPr/>
          <p:nvPr/>
        </p:nvSpPr>
        <p:spPr>
          <a:xfrm>
            <a:off x="3450501" y="3757231"/>
            <a:ext cx="264695" cy="264695"/>
          </a:xfrm>
          <a:prstGeom prst="ellipse">
            <a:avLst/>
          </a:prstGeom>
          <a:solidFill>
            <a:srgbClr val="124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8E7F19-6AA2-BA42-A17E-C5E926ED7B09}"/>
              </a:ext>
            </a:extLst>
          </p:cNvPr>
          <p:cNvSpPr/>
          <p:nvPr/>
        </p:nvSpPr>
        <p:spPr>
          <a:xfrm>
            <a:off x="4842710" y="5047491"/>
            <a:ext cx="264695" cy="264695"/>
          </a:xfrm>
          <a:prstGeom prst="ellipse">
            <a:avLst/>
          </a:prstGeom>
          <a:solidFill>
            <a:srgbClr val="124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AD3475-D2AD-194B-9FE2-BB575C56F235}"/>
              </a:ext>
            </a:extLst>
          </p:cNvPr>
          <p:cNvSpPr/>
          <p:nvPr/>
        </p:nvSpPr>
        <p:spPr>
          <a:xfrm>
            <a:off x="7988970" y="1828812"/>
            <a:ext cx="264695" cy="264695"/>
          </a:xfrm>
          <a:prstGeom prst="ellipse">
            <a:avLst/>
          </a:prstGeom>
          <a:solidFill>
            <a:srgbClr val="124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41B435-79AA-9940-B40D-B3896BB7FAFC}"/>
              </a:ext>
            </a:extLst>
          </p:cNvPr>
          <p:cNvSpPr txBox="1"/>
          <p:nvPr/>
        </p:nvSpPr>
        <p:spPr>
          <a:xfrm>
            <a:off x="2091547" y="2422128"/>
            <a:ext cx="1804736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Lewis &amp; Clark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48F5CC-8428-1C4B-9E6D-3D4C3E28EF93}"/>
              </a:ext>
            </a:extLst>
          </p:cNvPr>
          <p:cNvSpPr txBox="1"/>
          <p:nvPr/>
        </p:nvSpPr>
        <p:spPr>
          <a:xfrm>
            <a:off x="2495178" y="3009814"/>
            <a:ext cx="1804736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Willamette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469CB3-614B-FE4A-8907-DE14791FBB0A}"/>
              </a:ext>
            </a:extLst>
          </p:cNvPr>
          <p:cNvSpPr/>
          <p:nvPr/>
        </p:nvSpPr>
        <p:spPr>
          <a:xfrm>
            <a:off x="3577398" y="2524832"/>
            <a:ext cx="264695" cy="2646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1A8329F-0442-7847-8C6D-494FA9636401}"/>
              </a:ext>
            </a:extLst>
          </p:cNvPr>
          <p:cNvSpPr/>
          <p:nvPr/>
        </p:nvSpPr>
        <p:spPr>
          <a:xfrm>
            <a:off x="3380449" y="2819528"/>
            <a:ext cx="264695" cy="2646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A455BAF-8D39-E04A-B18B-778C7C412966}"/>
              </a:ext>
            </a:extLst>
          </p:cNvPr>
          <p:cNvSpPr/>
          <p:nvPr/>
        </p:nvSpPr>
        <p:spPr>
          <a:xfrm>
            <a:off x="3933212" y="3085969"/>
            <a:ext cx="264695" cy="2646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0F1E36-8CB0-4848-8C1C-520090520565}"/>
              </a:ext>
            </a:extLst>
          </p:cNvPr>
          <p:cNvSpPr/>
          <p:nvPr/>
        </p:nvSpPr>
        <p:spPr>
          <a:xfrm>
            <a:off x="4756106" y="2791985"/>
            <a:ext cx="264696" cy="264696"/>
          </a:xfrm>
          <a:prstGeom prst="ellipse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DE96F9-2ABA-E645-89F2-C406BE6BE7B9}"/>
              </a:ext>
            </a:extLst>
          </p:cNvPr>
          <p:cNvSpPr/>
          <p:nvPr/>
        </p:nvSpPr>
        <p:spPr>
          <a:xfrm>
            <a:off x="3636298" y="4276538"/>
            <a:ext cx="264696" cy="264696"/>
          </a:xfrm>
          <a:prstGeom prst="ellipse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E474D6-896C-164D-90D5-30A5F6587DBD}"/>
              </a:ext>
            </a:extLst>
          </p:cNvPr>
          <p:cNvSpPr/>
          <p:nvPr/>
        </p:nvSpPr>
        <p:spPr>
          <a:xfrm>
            <a:off x="3718762" y="2239237"/>
            <a:ext cx="264696" cy="264696"/>
          </a:xfrm>
          <a:prstGeom prst="ellipse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4879C4D-C64D-A042-B411-F934CF27045D}"/>
              </a:ext>
            </a:extLst>
          </p:cNvPr>
          <p:cNvSpPr/>
          <p:nvPr/>
        </p:nvSpPr>
        <p:spPr>
          <a:xfrm>
            <a:off x="3970164" y="2549203"/>
            <a:ext cx="264696" cy="264696"/>
          </a:xfrm>
          <a:prstGeom prst="ellipse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D3CDC65-AA1C-A24D-905A-39CE0BE1DD46}"/>
              </a:ext>
            </a:extLst>
          </p:cNvPr>
          <p:cNvSpPr/>
          <p:nvPr/>
        </p:nvSpPr>
        <p:spPr>
          <a:xfrm>
            <a:off x="4712492" y="1973936"/>
            <a:ext cx="264696" cy="264696"/>
          </a:xfrm>
          <a:prstGeom prst="ellipse">
            <a:avLst/>
          </a:prstGeom>
          <a:solidFill>
            <a:srgbClr val="FDE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7FFE5C-FDEE-CF40-B480-26F0DD8FD34E}"/>
              </a:ext>
            </a:extLst>
          </p:cNvPr>
          <p:cNvSpPr txBox="1"/>
          <p:nvPr/>
        </p:nvSpPr>
        <p:spPr>
          <a:xfrm>
            <a:off x="4518489" y="2704204"/>
            <a:ext cx="3012141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Mount Angel Seminary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F4D9F1-4FC3-8144-94F3-D5EBCD3800C2}"/>
              </a:ext>
            </a:extLst>
          </p:cNvPr>
          <p:cNvSpPr txBox="1"/>
          <p:nvPr/>
        </p:nvSpPr>
        <p:spPr>
          <a:xfrm>
            <a:off x="3716634" y="2442664"/>
            <a:ext cx="3012141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Pioneer Pacific College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F0AF65-9E95-0F48-9FD2-D7E3E1CD2908}"/>
              </a:ext>
            </a:extLst>
          </p:cNvPr>
          <p:cNvSpPr txBox="1"/>
          <p:nvPr/>
        </p:nvSpPr>
        <p:spPr>
          <a:xfrm>
            <a:off x="3819384" y="2166782"/>
            <a:ext cx="3012141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Pacific Northwest College of Art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D0616B-E60B-B349-9C18-A59A2A24EE5E}"/>
              </a:ext>
            </a:extLst>
          </p:cNvPr>
          <p:cNvSpPr txBox="1"/>
          <p:nvPr/>
        </p:nvSpPr>
        <p:spPr>
          <a:xfrm>
            <a:off x="3365082" y="4190183"/>
            <a:ext cx="3564356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New Hope Christian College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BFE3AE-62E3-EA45-B8F1-03774AC6C3F5}"/>
              </a:ext>
            </a:extLst>
          </p:cNvPr>
          <p:cNvSpPr txBox="1"/>
          <p:nvPr/>
        </p:nvSpPr>
        <p:spPr>
          <a:xfrm>
            <a:off x="4888454" y="1911195"/>
            <a:ext cx="2011441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venir Book" panose="02000503020000020003" pitchFamily="2" charset="0"/>
              </a:rPr>
              <a:t>Multnomah University</a:t>
            </a:r>
          </a:p>
        </p:txBody>
      </p:sp>
    </p:spTree>
    <p:extLst>
      <p:ext uri="{BB962C8B-B14F-4D97-AF65-F5344CB8AC3E}">
        <p14:creationId xmlns:p14="http://schemas.microsoft.com/office/powerpoint/2010/main" val="344673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507A4-7D25-A541-B3A7-9A743ED54140}"/>
              </a:ext>
            </a:extLst>
          </p:cNvPr>
          <p:cNvSpPr txBox="1"/>
          <p:nvPr/>
        </p:nvSpPr>
        <p:spPr>
          <a:xfrm>
            <a:off x="1903468" y="4587306"/>
            <a:ext cx="2814370" cy="18466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dirty="0">
                <a:latin typeface="Melior" panose="02000603020000020003" pitchFamily="2" charset="0"/>
              </a:rPr>
              <a:t>American University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Bates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Bowdoin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Brandeis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Colby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Colorado College </a:t>
            </a:r>
          </a:p>
          <a:p>
            <a:pPr algn="ctr"/>
            <a:endParaRPr lang="en-US" sz="1400" dirty="0">
              <a:latin typeface="Melior" panose="02000603020000020003" pitchFamily="2" charset="0"/>
            </a:endParaRPr>
          </a:p>
          <a:p>
            <a:endParaRPr lang="en-US" sz="1600" dirty="0">
              <a:latin typeface="Melior" panose="020006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A0725-2F21-A145-B478-4CF28CEEE82F}"/>
              </a:ext>
            </a:extLst>
          </p:cNvPr>
          <p:cNvSpPr/>
          <p:nvPr/>
        </p:nvSpPr>
        <p:spPr>
          <a:xfrm>
            <a:off x="493295" y="517356"/>
            <a:ext cx="11069052" cy="5883442"/>
          </a:xfrm>
          <a:prstGeom prst="rect">
            <a:avLst/>
          </a:prstGeom>
          <a:noFill/>
          <a:ln w="22225">
            <a:solidFill>
              <a:srgbClr val="FDE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0CD7B-7005-3340-9416-7369A8CEF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376" y="1572762"/>
            <a:ext cx="1015578" cy="968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EB5D8-253D-9D4D-B9EA-163A0DEAA6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594" y="1572762"/>
            <a:ext cx="877888" cy="891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8920A-2C4D-0D4D-B669-CAD7DA865C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122" y="1572762"/>
            <a:ext cx="1044384" cy="968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CBB4A5-8614-FD4E-B5D9-D301281CEBF5}"/>
              </a:ext>
            </a:extLst>
          </p:cNvPr>
          <p:cNvSpPr txBox="1"/>
          <p:nvPr/>
        </p:nvSpPr>
        <p:spPr>
          <a:xfrm>
            <a:off x="4925947" y="2561626"/>
            <a:ext cx="2494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elior" panose="02000603020000020003" pitchFamily="2" charset="0"/>
              </a:rPr>
              <a:t>Arizona </a:t>
            </a:r>
          </a:p>
          <a:p>
            <a:pPr algn="ctr"/>
            <a:r>
              <a:rPr lang="en-US" sz="1600" dirty="0">
                <a:latin typeface="Melior" panose="02000603020000020003" pitchFamily="2" charset="0"/>
              </a:rPr>
              <a:t>State </a:t>
            </a:r>
          </a:p>
          <a:p>
            <a:pPr algn="ctr"/>
            <a:r>
              <a:rPr lang="en-US" sz="1600" dirty="0">
                <a:latin typeface="Melior" panose="02000603020000020003" pitchFamily="2" charset="0"/>
              </a:rPr>
              <a:t>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B2756-D838-9441-ACD9-C5AE87A370A9}"/>
              </a:ext>
            </a:extLst>
          </p:cNvPr>
          <p:cNvSpPr txBox="1"/>
          <p:nvPr/>
        </p:nvSpPr>
        <p:spPr>
          <a:xfrm>
            <a:off x="1852491" y="2575266"/>
            <a:ext cx="286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elior" panose="02000603020000020003" pitchFamily="2" charset="0"/>
              </a:rPr>
              <a:t>Washington</a:t>
            </a:r>
          </a:p>
          <a:p>
            <a:pPr algn="ctr"/>
            <a:r>
              <a:rPr lang="en-US" sz="1600" dirty="0">
                <a:latin typeface="Melior" panose="02000603020000020003" pitchFamily="2" charset="0"/>
              </a:rPr>
              <a:t>State</a:t>
            </a:r>
          </a:p>
          <a:p>
            <a:pPr algn="ctr"/>
            <a:r>
              <a:rPr lang="en-US" sz="1600" dirty="0">
                <a:latin typeface="Melior" panose="02000603020000020003" pitchFamily="2" charset="0"/>
              </a:rPr>
              <a:t>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11C60-7FF6-4341-8401-C50C736395D1}"/>
              </a:ext>
            </a:extLst>
          </p:cNvPr>
          <p:cNvSpPr txBox="1"/>
          <p:nvPr/>
        </p:nvSpPr>
        <p:spPr>
          <a:xfrm>
            <a:off x="7993849" y="2575266"/>
            <a:ext cx="228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elior" panose="02000603020000020003" pitchFamily="2" charset="0"/>
              </a:rPr>
              <a:t>University </a:t>
            </a:r>
          </a:p>
          <a:p>
            <a:pPr algn="ctr"/>
            <a:r>
              <a:rPr lang="en-US" sz="1600" dirty="0">
                <a:latin typeface="Melior" panose="02000603020000020003" pitchFamily="2" charset="0"/>
              </a:rPr>
              <a:t>of </a:t>
            </a:r>
          </a:p>
          <a:p>
            <a:pPr algn="ctr"/>
            <a:r>
              <a:rPr lang="en-US" sz="1600" dirty="0">
                <a:latin typeface="Melior" panose="02000603020000020003" pitchFamily="2" charset="0"/>
              </a:rPr>
              <a:t>Arizona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1C1CD-A067-644C-B6F5-EEE4DC5903E6}"/>
              </a:ext>
            </a:extLst>
          </p:cNvPr>
          <p:cNvSpPr txBox="1"/>
          <p:nvPr/>
        </p:nvSpPr>
        <p:spPr>
          <a:xfrm>
            <a:off x="55420" y="1013528"/>
            <a:ext cx="1219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elior" panose="02000603020000020003" pitchFamily="2" charset="0"/>
              </a:rPr>
              <a:t>PAC 12</a:t>
            </a:r>
          </a:p>
          <a:p>
            <a:pPr algn="ctr"/>
            <a:endParaRPr lang="en-US" sz="1600" b="1" dirty="0">
              <a:latin typeface="Melior" panose="02000603020000020003" pitchFamily="2" charset="0"/>
            </a:endParaRPr>
          </a:p>
          <a:p>
            <a:endParaRPr lang="en-US" sz="1600" dirty="0">
              <a:latin typeface="Melior" panose="0200060302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1E479-3116-984E-8C7A-D0D2C0F7698D}"/>
              </a:ext>
            </a:extLst>
          </p:cNvPr>
          <p:cNvSpPr txBox="1"/>
          <p:nvPr/>
        </p:nvSpPr>
        <p:spPr>
          <a:xfrm>
            <a:off x="5029200" y="3508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4A06E8-5B59-2247-AC32-B2C60D01C46E}"/>
              </a:ext>
            </a:extLst>
          </p:cNvPr>
          <p:cNvSpPr txBox="1"/>
          <p:nvPr/>
        </p:nvSpPr>
        <p:spPr>
          <a:xfrm>
            <a:off x="7474164" y="4597082"/>
            <a:ext cx="337338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dirty="0">
                <a:latin typeface="Melior" panose="02000603020000020003" pitchFamily="2" charset="0"/>
              </a:rPr>
              <a:t>Trinity (CT)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University of Chicago*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University of Denver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University of Texas-Austin* 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Wake Forest</a:t>
            </a:r>
          </a:p>
          <a:p>
            <a:pPr algn="ctr"/>
            <a:endParaRPr lang="en-US" sz="1400" dirty="0">
              <a:latin typeface="Melior" panose="0200060302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FF788-9339-2E47-B9B0-31E90350416E}"/>
              </a:ext>
            </a:extLst>
          </p:cNvPr>
          <p:cNvSpPr txBox="1"/>
          <p:nvPr/>
        </p:nvSpPr>
        <p:spPr>
          <a:xfrm>
            <a:off x="4637600" y="4587306"/>
            <a:ext cx="3131875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dirty="0">
                <a:latin typeface="Melior" panose="02000603020000020003" pitchFamily="2" charset="0"/>
              </a:rPr>
              <a:t>Connecticut College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DePaul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George Washington University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Indiana University*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 NYU*</a:t>
            </a:r>
          </a:p>
          <a:p>
            <a:pPr algn="ctr"/>
            <a:r>
              <a:rPr lang="en-US" sz="1400" dirty="0">
                <a:latin typeface="Melior" panose="02000603020000020003" pitchFamily="2" charset="0"/>
              </a:rPr>
              <a:t>Rochester</a:t>
            </a:r>
          </a:p>
          <a:p>
            <a:pPr algn="ctr"/>
            <a:endParaRPr lang="en-US" sz="1400" dirty="0">
              <a:latin typeface="Melior" panose="02000603020000020003" pitchFamily="2" charset="0"/>
            </a:endParaRPr>
          </a:p>
          <a:p>
            <a:pPr algn="ctr"/>
            <a:endParaRPr lang="en-US" sz="1400" dirty="0">
              <a:latin typeface="Melior" panose="02000603020000020003" pitchFamily="2" charset="0"/>
            </a:endParaRPr>
          </a:p>
          <a:p>
            <a:endParaRPr lang="en-US" sz="1600" dirty="0">
              <a:latin typeface="Melior" panose="0200060302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98CAC-D986-0847-A706-6FB5B63F7317}"/>
              </a:ext>
            </a:extLst>
          </p:cNvPr>
          <p:cNvSpPr txBox="1"/>
          <p:nvPr/>
        </p:nvSpPr>
        <p:spPr>
          <a:xfrm>
            <a:off x="5154217" y="4163238"/>
            <a:ext cx="221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elior" panose="02000603020000020003" pitchFamily="2" charset="0"/>
              </a:rPr>
              <a:t>Other examples:</a:t>
            </a:r>
          </a:p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9570B7-1AA7-FF4D-8A2F-71E8729E36F7}"/>
              </a:ext>
            </a:extLst>
          </p:cNvPr>
          <p:cNvCxnSpPr/>
          <p:nvPr/>
        </p:nvCxnSpPr>
        <p:spPr>
          <a:xfrm>
            <a:off x="3707609" y="3921419"/>
            <a:ext cx="5214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10AE12-EE87-974C-A7E6-50EAF7F129E3}"/>
              </a:ext>
            </a:extLst>
          </p:cNvPr>
          <p:cNvSpPr txBox="1"/>
          <p:nvPr/>
        </p:nvSpPr>
        <p:spPr>
          <a:xfrm>
            <a:off x="9484142" y="5963485"/>
            <a:ext cx="221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Melior" panose="02000603020000020003" pitchFamily="2" charset="0"/>
              </a:rPr>
              <a:t>*AAU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8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AC35C-6DFB-0F44-99EF-7900D7929334}"/>
              </a:ext>
            </a:extLst>
          </p:cNvPr>
          <p:cNvSpPr txBox="1"/>
          <p:nvPr/>
        </p:nvSpPr>
        <p:spPr>
          <a:xfrm>
            <a:off x="1829894" y="1289252"/>
            <a:ext cx="87965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latin typeface="Melior" panose="02000603020000020003" pitchFamily="2" charset="0"/>
              </a:rPr>
              <a:t>Test scores have long been used as a </a:t>
            </a:r>
          </a:p>
          <a:p>
            <a:pPr algn="ctr" fontAlgn="base"/>
            <a:r>
              <a:rPr lang="en-US" b="1" dirty="0">
                <a:latin typeface="Melior" panose="02000603020000020003" pitchFamily="2" charset="0"/>
              </a:rPr>
              <a:t>standardized measure in undergraduate admissions. </a:t>
            </a:r>
          </a:p>
          <a:p>
            <a:pPr fontAlgn="base"/>
            <a:endParaRPr lang="en-US" sz="1600" dirty="0">
              <a:latin typeface="Melior" panose="02000603020000020003" pitchFamily="2" charset="0"/>
            </a:endParaRPr>
          </a:p>
          <a:p>
            <a:pPr fontAlgn="base"/>
            <a:endParaRPr lang="en-US" sz="1600" dirty="0">
              <a:latin typeface="Melior" panose="02000603020000020003" pitchFamily="2" charset="0"/>
            </a:endParaRPr>
          </a:p>
          <a:p>
            <a:pPr fontAlgn="base"/>
            <a:r>
              <a:rPr lang="en-US" sz="1600" dirty="0">
                <a:latin typeface="Melior" panose="02000603020000020003" pitchFamily="2" charset="0"/>
              </a:rPr>
              <a:t>They provide some level of prediction of student outcomes in college, including first-year and cumulative grade point averages</a:t>
            </a:r>
          </a:p>
          <a:p>
            <a:pPr fontAlgn="base"/>
            <a:endParaRPr lang="en-US" sz="1600" dirty="0">
              <a:latin typeface="Melior" panose="02000603020000020003" pitchFamily="2" charset="0"/>
            </a:endParaRPr>
          </a:p>
          <a:p>
            <a:pPr fontAlgn="base"/>
            <a:r>
              <a:rPr lang="en-US" sz="1600" dirty="0">
                <a:latin typeface="Melior" panose="02000603020000020003" pitchFamily="2" charset="0"/>
              </a:rPr>
              <a:t>Correlations between SAT scores and first year GPA average in the .40-.50 range</a:t>
            </a:r>
          </a:p>
          <a:p>
            <a:pPr fontAlgn="base"/>
            <a:r>
              <a:rPr lang="en-US" sz="1600" dirty="0">
                <a:latin typeface="Melior" panose="02000603020000020003" pitchFamily="2" charset="0"/>
              </a:rPr>
              <a:t> </a:t>
            </a:r>
          </a:p>
          <a:p>
            <a:pPr fontAlgn="base"/>
            <a:r>
              <a:rPr lang="en-US" sz="1600" dirty="0">
                <a:latin typeface="Melior" panose="02000603020000020003" pitchFamily="2" charset="0"/>
              </a:rPr>
              <a:t>However, research has shown that scores from the SAT and ACT vary not just as a function of academic ability, but also in ways that reflect differences beyond a student’s control, including family income, parental education level, and race/ethnicity </a:t>
            </a:r>
          </a:p>
          <a:p>
            <a:pPr fontAlgn="base"/>
            <a:r>
              <a:rPr lang="en-US" sz="1600" dirty="0">
                <a:latin typeface="Melior" panose="02000603020000020003" pitchFamily="2" charset="0"/>
              </a:rPr>
              <a:t> </a:t>
            </a:r>
          </a:p>
          <a:p>
            <a:pPr fontAlgn="base"/>
            <a:r>
              <a:rPr lang="en-US" sz="1600" dirty="0">
                <a:latin typeface="Melior" panose="02000603020000020003" pitchFamily="2" charset="0"/>
              </a:rPr>
              <a:t>While the tests are considered reliable, significant concerns about validity for some populations of students lead UO and other institutions across the country to reconsider their use.  </a:t>
            </a:r>
          </a:p>
          <a:p>
            <a:endParaRPr lang="en-US" sz="1600" dirty="0">
              <a:latin typeface="Melior" panose="020006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2B502E-24AC-664B-BFC2-9D2D116EE5BE}"/>
              </a:ext>
            </a:extLst>
          </p:cNvPr>
          <p:cNvSpPr/>
          <p:nvPr/>
        </p:nvSpPr>
        <p:spPr>
          <a:xfrm>
            <a:off x="493295" y="517356"/>
            <a:ext cx="11069052" cy="5883442"/>
          </a:xfrm>
          <a:prstGeom prst="rect">
            <a:avLst/>
          </a:prstGeom>
          <a:noFill/>
          <a:ln w="22225">
            <a:solidFill>
              <a:srgbClr val="175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57" y="1485823"/>
            <a:ext cx="8231626" cy="4733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B0AA58-0E0D-DD4C-B59E-35DA14C0A9EC}"/>
              </a:ext>
            </a:extLst>
          </p:cNvPr>
          <p:cNvSpPr txBox="1"/>
          <p:nvPr/>
        </p:nvSpPr>
        <p:spPr>
          <a:xfrm>
            <a:off x="0" y="74168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lior" panose="02000603020000020003" pitchFamily="2" charset="0"/>
              </a:rPr>
              <a:t>College Board ACES Report, 2018 freshman class</a:t>
            </a:r>
          </a:p>
        </p:txBody>
      </p:sp>
    </p:spTree>
    <p:extLst>
      <p:ext uri="{BB962C8B-B14F-4D97-AF65-F5344CB8AC3E}">
        <p14:creationId xmlns:p14="http://schemas.microsoft.com/office/powerpoint/2010/main" val="191462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4DFD5C-A623-EF4C-916A-46FD8BEA735D}"/>
              </a:ext>
            </a:extLst>
          </p:cNvPr>
          <p:cNvSpPr txBox="1"/>
          <p:nvPr/>
        </p:nvSpPr>
        <p:spPr>
          <a:xfrm>
            <a:off x="2185614" y="2646218"/>
            <a:ext cx="7550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lior" panose="02000603020000020003" pitchFamily="2" charset="0"/>
              </a:rPr>
              <a:t>Holistic</a:t>
            </a:r>
          </a:p>
          <a:p>
            <a:endParaRPr lang="en-US" sz="800" dirty="0">
              <a:latin typeface="Melior" panose="020006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lior" panose="02000603020000020003" pitchFamily="2" charset="0"/>
              </a:rPr>
              <a:t>Not rigidly reliant on test scores</a:t>
            </a:r>
          </a:p>
          <a:p>
            <a:endParaRPr lang="en-US" sz="800" dirty="0">
              <a:latin typeface="Melior" panose="020006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lior" panose="02000603020000020003" pitchFamily="2" charset="0"/>
              </a:rPr>
              <a:t>Academic factors – grade trends, rigor, local context of school</a:t>
            </a:r>
          </a:p>
          <a:p>
            <a:endParaRPr lang="en-US" sz="800" dirty="0">
              <a:latin typeface="Melior" panose="020006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lior" panose="02000603020000020003" pitchFamily="2" charset="0"/>
              </a:rPr>
              <a:t>Nonacademic factors  - accomplishments, understanding of diversity and culture,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lior" panose="02000603020000020003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6775FF-F324-3447-A769-D431763E1290}"/>
              </a:ext>
            </a:extLst>
          </p:cNvPr>
          <p:cNvSpPr txBox="1">
            <a:spLocks/>
          </p:cNvSpPr>
          <p:nvPr/>
        </p:nvSpPr>
        <p:spPr>
          <a:xfrm>
            <a:off x="1922377" y="1674881"/>
            <a:ext cx="8347245" cy="7121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Melior" panose="02000603020000020003" pitchFamily="2" charset="0"/>
              </a:rPr>
              <a:t> Our current admissions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DDB3F-1BFA-D64B-A7B1-A3D308DD12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1493" y="0"/>
            <a:ext cx="6858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46704-6354-1D4E-A6B6-F85CD1B3D3B7}"/>
              </a:ext>
            </a:extLst>
          </p:cNvPr>
          <p:cNvCxnSpPr/>
          <p:nvPr/>
        </p:nvCxnSpPr>
        <p:spPr>
          <a:xfrm>
            <a:off x="3699164" y="2244437"/>
            <a:ext cx="4862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1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4360</TotalTime>
  <Words>620</Words>
  <Application>Microsoft Macintosh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Melior</vt:lpstr>
      <vt:lpstr>Wingdings</vt:lpstr>
      <vt:lpstr>Office Theme</vt:lpstr>
      <vt:lpstr>TASK FORCE on usage of SAT/ACT in undergraduate admissions</vt:lpstr>
      <vt:lpstr> </vt:lpstr>
      <vt:lpstr>Task Force Schedule: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Force on usage  of SAT/ACT in  undergraduate admissions</dc:title>
  <dc:creator>Maggie Bosworth</dc:creator>
  <cp:lastModifiedBy>Cheyenne Thorpe</cp:lastModifiedBy>
  <cp:revision>59</cp:revision>
  <cp:lastPrinted>2020-03-02T23:03:44Z</cp:lastPrinted>
  <dcterms:created xsi:type="dcterms:W3CDTF">2020-02-07T23:48:13Z</dcterms:created>
  <dcterms:modified xsi:type="dcterms:W3CDTF">2020-03-04T01:12:13Z</dcterms:modified>
</cp:coreProperties>
</file>