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4" r:id="rId4"/>
  </p:sldMasterIdLst>
  <p:sldIdLst>
    <p:sldId id="256" r:id="rId5"/>
    <p:sldId id="261" r:id="rId6"/>
    <p:sldId id="258" r:id="rId7"/>
    <p:sldId id="262" r:id="rId8"/>
    <p:sldId id="259" r:id="rId9"/>
    <p:sldId id="257" r:id="rId10"/>
    <p:sldId id="260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15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195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5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881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18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016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942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680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34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05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21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14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76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754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87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91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0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  <p:sldLayoutId id="2147483986" r:id="rId12"/>
    <p:sldLayoutId id="2147483987" r:id="rId13"/>
    <p:sldLayoutId id="2147483988" r:id="rId14"/>
    <p:sldLayoutId id="2147483989" r:id="rId15"/>
    <p:sldLayoutId id="2147483990" r:id="rId16"/>
    <p:sldLayoutId id="214748399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a.uoregon.edu/trave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am.sap.com/mac/app/e/video/embed/zY5kL5j?ltr=a&amp;rc=10&amp;includeSapBrandedWraper=tru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us2.concursolutions.com/Profile/AppearanceSettings.as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a.uoregon.edu/travel/concur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51F9A-4C34-533D-93A4-9731720B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7853" y="1380068"/>
            <a:ext cx="9275170" cy="2616199"/>
          </a:xfrm>
        </p:spPr>
        <p:txBody>
          <a:bodyPr/>
          <a:lstStyle/>
          <a:p>
            <a:r>
              <a:rPr lang="en-US" dirty="0"/>
              <a:t>Concur/Travel Round Table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C31BA8-83DF-C268-4D4C-CD5D6361FB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Concur New User Interface</a:t>
            </a:r>
          </a:p>
        </p:txBody>
      </p:sp>
    </p:spTree>
    <p:extLst>
      <p:ext uri="{BB962C8B-B14F-4D97-AF65-F5344CB8AC3E}">
        <p14:creationId xmlns:p14="http://schemas.microsoft.com/office/powerpoint/2010/main" val="1696102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29B55-2706-3942-E83B-1205A8CEF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3F788-D2B7-B91C-5289-06DD97DDC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162175"/>
            <a:ext cx="10018713" cy="4581525"/>
          </a:xfrm>
        </p:spPr>
        <p:txBody>
          <a:bodyPr>
            <a:normAutofit/>
          </a:bodyPr>
          <a:lstStyle/>
          <a:p>
            <a:r>
              <a:rPr lang="en-US" dirty="0"/>
              <a:t>Updates</a:t>
            </a:r>
          </a:p>
          <a:p>
            <a:pPr lvl="1"/>
            <a:r>
              <a:rPr lang="en-US" dirty="0"/>
              <a:t>Website facelift Fall 2023-updates and improvements ongoing </a:t>
            </a:r>
            <a:r>
              <a:rPr lang="en-US" dirty="0">
                <a:hlinkClick r:id="rId2"/>
              </a:rPr>
              <a:t>https://ba.uoregon.edu/travel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Travel Office is reviewing reports 29 business days from receipt in Concur Processing Queue (after department approval)</a:t>
            </a:r>
          </a:p>
          <a:p>
            <a:r>
              <a:rPr lang="en-US" dirty="0"/>
              <a:t>New UI</a:t>
            </a:r>
          </a:p>
          <a:p>
            <a:r>
              <a:rPr lang="en-US" dirty="0"/>
              <a:t>Tips and Reminders</a:t>
            </a:r>
          </a:p>
          <a:p>
            <a:r>
              <a:rPr lang="en-US" dirty="0"/>
              <a:t>General Q and A</a:t>
            </a:r>
          </a:p>
        </p:txBody>
      </p:sp>
    </p:spTree>
    <p:extLst>
      <p:ext uri="{BB962C8B-B14F-4D97-AF65-F5344CB8AC3E}">
        <p14:creationId xmlns:p14="http://schemas.microsoft.com/office/powerpoint/2010/main" val="2071921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40066-07C5-FBD8-D09A-802492CCB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a new UI?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B4E1F-4E6C-3CC3-DCD2-EE51835EB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Accessibility</a:t>
            </a:r>
          </a:p>
          <a:p>
            <a:r>
              <a:rPr lang="en-US" dirty="0"/>
              <a:t>Same features and module (Request, Booking Tool, Expense) as current user interface, landing page and navigation are different (the black bar will be gone) and profile/delegate navigation is a little different</a:t>
            </a:r>
          </a:p>
          <a:p>
            <a:r>
              <a:rPr lang="en-US" dirty="0"/>
              <a:t>New UI will be turned on campus wide on December 18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You can preview the New UI yourself prior to changeover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164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90550-74B8-600E-89AF-ED4573FE3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Interface Comparison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673CB-612D-2364-CFF8-0EB2E4FB0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2179" y="2000251"/>
            <a:ext cx="4607188" cy="571500"/>
          </a:xfrm>
        </p:spPr>
        <p:txBody>
          <a:bodyPr/>
          <a:lstStyle/>
          <a:p>
            <a:r>
              <a:rPr lang="en-US" dirty="0"/>
              <a:t>Current (Legacy) UI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F1C8614-C284-9434-A01C-E63F9DB4A52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125" y="2809875"/>
            <a:ext cx="5760242" cy="3371802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C5B724-0B7A-AA4F-32C6-73F2734FB1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0487" y="2000252"/>
            <a:ext cx="4622537" cy="571500"/>
          </a:xfrm>
        </p:spPr>
        <p:txBody>
          <a:bodyPr/>
          <a:lstStyle/>
          <a:p>
            <a:r>
              <a:rPr lang="en-US" dirty="0"/>
              <a:t>New (Fiori with Horizon) UI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139C4603-A279-4865-1168-BC0BE041FF3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661563" y="2800398"/>
            <a:ext cx="5529736" cy="3371802"/>
          </a:xfrm>
        </p:spPr>
      </p:pic>
    </p:spTree>
    <p:extLst>
      <p:ext uri="{BB962C8B-B14F-4D97-AF65-F5344CB8AC3E}">
        <p14:creationId xmlns:p14="http://schemas.microsoft.com/office/powerpoint/2010/main" val="114527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5FF89-00EA-D3FF-227E-741505C89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Brief Video Preview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02174-4695-34FF-30AD-15D01D098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https://dam.sap.com/mac/app/e/video/embed/zY5kL5j?ltr=a&amp;rc=10&amp;includeSapBrandedWraper=true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7546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34E8A-B34F-487B-69E0-36E09167F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Previewing the SAP Fiori with Horizon Theme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E2B0F-5B5F-0669-7485-540D9E885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038351"/>
            <a:ext cx="10018713" cy="4819650"/>
          </a:xfrm>
        </p:spPr>
        <p:txBody>
          <a:bodyPr>
            <a:normAutofit fontScale="85000" lnSpcReduction="20000"/>
          </a:bodyPr>
          <a:lstStyle/>
          <a:p>
            <a:pPr rtl="0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Can I preview the SAP Fiori with Horizon visual theme before turning it on for my entire organization?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Yes, you can preview the SAP Fiori with Horizon visual theme on the web by following these instructions: 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1.First, sign into SAP Concur solutions. (Concur.uoregon.edu)</a:t>
            </a:r>
          </a:p>
          <a:p>
            <a:pPr marL="457200" lvl="1" indent="0">
              <a:buNone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2.If your entity is in the US (North America) datacenter, after signing into SAP Concur solutions, the URL you use to navigate to the Appearance Settings page is:</a:t>
            </a:r>
          </a:p>
          <a:p>
            <a:pPr marL="457200" lvl="1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https://us2.concursolutions.com/Profile/AppearanceSettings.asp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lvl="1" indent="0">
              <a:buNone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3.After navigating to Appearance Settings, select the desired theme to preview and then click Apply Theme. The available themes are as follows: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Concur Gateway b. Morning Horizon. Evening Horizon. In addition to the Horizon themes, you can enable High Contrast mode.</a:t>
            </a:r>
          </a:p>
          <a:p>
            <a:pPr marL="457200" lvl="1" indent="0">
              <a:buNone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4.After clicking Apply Theme, the chosen theme is applied to the SAP Concur User interface until you sign out of SAP Concur solutions or until the theme is manually disabled. </a:t>
            </a:r>
            <a:endParaRPr lang="en-US" b="0" i="0" dirty="0">
              <a:solidFill>
                <a:srgbClr val="000000"/>
              </a:solidFill>
              <a:effectLst/>
              <a:latin typeface="ConvBentonSansRegula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892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1D284-0C6A-42BE-AD8D-A8D10D667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04BE4-B076-F7CD-B7D4-671AEBF1F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666999"/>
            <a:ext cx="5704766" cy="3810001"/>
          </a:xfrm>
        </p:spPr>
        <p:txBody>
          <a:bodyPr>
            <a:normAutofit/>
          </a:bodyPr>
          <a:lstStyle/>
          <a:p>
            <a:r>
              <a:rPr lang="en-US" dirty="0"/>
              <a:t>Using preview URL</a:t>
            </a:r>
          </a:p>
          <a:p>
            <a:r>
              <a:rPr lang="en-US" dirty="0"/>
              <a:t>Black navigation bar has been replaced with Home drop down menu</a:t>
            </a:r>
          </a:p>
          <a:p>
            <a:r>
              <a:rPr lang="en-US" dirty="0"/>
              <a:t>Profile icon and Act as Another User</a:t>
            </a:r>
          </a:p>
          <a:p>
            <a:r>
              <a:rPr lang="en-US" dirty="0"/>
              <a:t>Request</a:t>
            </a:r>
          </a:p>
          <a:p>
            <a:r>
              <a:rPr lang="en-US" dirty="0"/>
              <a:t>Expense</a:t>
            </a:r>
          </a:p>
          <a:p>
            <a:r>
              <a:rPr lang="en-US" dirty="0"/>
              <a:t>Booking Tool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A1441F-CAD6-FB6E-067E-C57BBEF8CB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077" y="1853761"/>
            <a:ext cx="4505686" cy="475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959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C1DBA-0A22-632D-BF29-E75728370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219075"/>
            <a:ext cx="10018713" cy="1009650"/>
          </a:xfrm>
        </p:spPr>
        <p:txBody>
          <a:bodyPr/>
          <a:lstStyle/>
          <a:p>
            <a:r>
              <a:rPr lang="en-US" dirty="0"/>
              <a:t>General Concur/Travel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D2072-8382-A3A5-A39E-EC757B45C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981075"/>
            <a:ext cx="10517190" cy="581025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Holiday leave and delegate back up approvers</a:t>
            </a:r>
          </a:p>
          <a:p>
            <a:r>
              <a:rPr lang="en-US" dirty="0"/>
              <a:t>What to do when a receipt has been lost</a:t>
            </a:r>
          </a:p>
          <a:p>
            <a:pPr lvl="1"/>
            <a:r>
              <a:rPr lang="en-US" dirty="0"/>
              <a:t>Lodging</a:t>
            </a:r>
          </a:p>
          <a:p>
            <a:pPr lvl="2"/>
            <a:r>
              <a:rPr lang="en-US" dirty="0"/>
              <a:t>Name of Traveler, Dates Occupied, Nightly Rate, Demonstration of Payment</a:t>
            </a:r>
          </a:p>
          <a:p>
            <a:pPr lvl="2"/>
            <a:r>
              <a:rPr lang="en-US" dirty="0"/>
              <a:t>Confirmation, showing dates occupied, nightly rate, and total as well as  Credit Card or Bank Statement showing the expense paid</a:t>
            </a:r>
          </a:p>
          <a:p>
            <a:pPr lvl="2"/>
            <a:r>
              <a:rPr lang="en-US" dirty="0"/>
              <a:t>Call/email hotel OR access through reward program account </a:t>
            </a:r>
          </a:p>
          <a:p>
            <a:pPr lvl="1"/>
            <a:r>
              <a:rPr lang="en-US" dirty="0"/>
              <a:t>Airfare</a:t>
            </a:r>
          </a:p>
          <a:p>
            <a:pPr lvl="2"/>
            <a:r>
              <a:rPr lang="en-US" dirty="0"/>
              <a:t>Name of Traveler, Ticket Number, Detailed Itinerary, Demonstration of Payment</a:t>
            </a:r>
          </a:p>
          <a:p>
            <a:pPr lvl="2"/>
            <a:r>
              <a:rPr lang="en-US" dirty="0"/>
              <a:t>Travel, Upcoming Trips or Trip Library</a:t>
            </a:r>
          </a:p>
          <a:p>
            <a:pPr lvl="2"/>
            <a:r>
              <a:rPr lang="en-US" dirty="0"/>
              <a:t>Direct Travel Tools-Receipts on Demand</a:t>
            </a:r>
          </a:p>
          <a:p>
            <a:pPr lvl="2"/>
            <a:r>
              <a:rPr lang="en-US" dirty="0"/>
              <a:t>Contact Premier for the receipt</a:t>
            </a:r>
          </a:p>
          <a:p>
            <a:r>
              <a:rPr lang="en-US" dirty="0"/>
              <a:t>Business Purpose Documentation</a:t>
            </a:r>
          </a:p>
          <a:p>
            <a:pPr lvl="1"/>
            <a:r>
              <a:rPr lang="en-US" dirty="0"/>
              <a:t>Conference agenda copy, please no URL’s and spell out acronyms</a:t>
            </a:r>
          </a:p>
          <a:p>
            <a:r>
              <a:rPr lang="en-US" dirty="0"/>
              <a:t>Launch Expense Report from Approved Request-Guidance from auditor and time saver for report Processors</a:t>
            </a:r>
          </a:p>
          <a:p>
            <a:pPr lvl="1"/>
            <a:r>
              <a:rPr lang="en-US" dirty="0"/>
              <a:t>Connect with the Travel Office when Request is Pending Online Booking or Closed Request</a:t>
            </a:r>
          </a:p>
          <a:p>
            <a:r>
              <a:rPr lang="en-US" dirty="0"/>
              <a:t>Assign a Travel Agency</a:t>
            </a:r>
          </a:p>
          <a:p>
            <a:r>
              <a:rPr lang="en-US" dirty="0"/>
              <a:t>Complete personal information in profile and verify uoregon.edu</a:t>
            </a:r>
          </a:p>
          <a:p>
            <a:r>
              <a:rPr lang="en-US" dirty="0"/>
              <a:t>Use service portal to assign approvers for Request and for Expense  </a:t>
            </a:r>
            <a:r>
              <a:rPr lang="en-US" dirty="0">
                <a:hlinkClick r:id="rId2"/>
              </a:rPr>
              <a:t>https://ba.uoregon.edu/travel/concur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6810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BD684-5023-28C9-1C3C-76A710ECA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128181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2636424-5bb8-4ef9-bcdc-2de8ec333f5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ED1619D3F6BB439E7287A09EF601AA" ma:contentTypeVersion="17" ma:contentTypeDescription="Create a new document." ma:contentTypeScope="" ma:versionID="91c2d71627395df4cdb5351f0ebd5a95">
  <xsd:schema xmlns:xsd="http://www.w3.org/2001/XMLSchema" xmlns:xs="http://www.w3.org/2001/XMLSchema" xmlns:p="http://schemas.microsoft.com/office/2006/metadata/properties" xmlns:ns3="79afc435-fed2-4431-907e-ce154bb8b04a" xmlns:ns4="d2636424-5bb8-4ef9-bcdc-2de8ec333f56" targetNamespace="http://schemas.microsoft.com/office/2006/metadata/properties" ma:root="true" ma:fieldsID="5fb6be03ad71d0160c3b2a6438dc28b9" ns3:_="" ns4:_="">
    <xsd:import namespace="79afc435-fed2-4431-907e-ce154bb8b04a"/>
    <xsd:import namespace="d2636424-5bb8-4ef9-bcdc-2de8ec333f5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afc435-fed2-4431-907e-ce154bb8b04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36424-5bb8-4ef9-bcdc-2de8ec333f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C0F7AD-A509-480C-BCCC-04BBEFB6499F}">
  <ds:schemaRefs>
    <ds:schemaRef ds:uri="d2636424-5bb8-4ef9-bcdc-2de8ec333f56"/>
    <ds:schemaRef ds:uri="http://purl.org/dc/dcmitype/"/>
    <ds:schemaRef ds:uri="http://www.w3.org/XML/1998/namespace"/>
    <ds:schemaRef ds:uri="79afc435-fed2-4431-907e-ce154bb8b04a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4C14340-155F-45D0-B5DC-67829D2FE3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afc435-fed2-4431-907e-ce154bb8b04a"/>
    <ds:schemaRef ds:uri="d2636424-5bb8-4ef9-bcdc-2de8ec333f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1B3E382-8E5F-4049-8D66-80CB3C94E2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3075</TotalTime>
  <Words>579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ConvBentonSansRegular</vt:lpstr>
      <vt:lpstr>Corbel</vt:lpstr>
      <vt:lpstr>Parallax</vt:lpstr>
      <vt:lpstr>Concur/Travel Round Table</vt:lpstr>
      <vt:lpstr>Today’s Topics</vt:lpstr>
      <vt:lpstr>Why a new UI? </vt:lpstr>
      <vt:lpstr>User Interface Comparison</vt:lpstr>
      <vt:lpstr>A Brief Video Preview</vt:lpstr>
      <vt:lpstr>Previewing the SAP Fiori with Horizon Theme</vt:lpstr>
      <vt:lpstr>Let’s Look Around </vt:lpstr>
      <vt:lpstr>General Concur/Travel Tips</vt:lpstr>
      <vt:lpstr>Questions?</vt:lpstr>
    </vt:vector>
  </TitlesOfParts>
  <Company>University of Oregon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Brooke Montgomery</dc:creator>
  <cp:lastModifiedBy>Brooke Montgomery</cp:lastModifiedBy>
  <cp:revision>137</cp:revision>
  <dcterms:created xsi:type="dcterms:W3CDTF">2023-11-28T20:35:05Z</dcterms:created>
  <dcterms:modified xsi:type="dcterms:W3CDTF">2023-12-01T16:33:16Z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0x0101008BED1619D3F6BB439E7287A09EF601AA</vt:lpwstr>
  </property>
</Properties>
</file>