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4" r:id="rId2"/>
    <p:sldId id="257" r:id="rId3"/>
    <p:sldId id="258" r:id="rId4"/>
    <p:sldId id="259" r:id="rId5"/>
    <p:sldId id="265" r:id="rId6"/>
    <p:sldId id="260" r:id="rId7"/>
    <p:sldId id="261" r:id="rId8"/>
    <p:sldId id="262" r:id="rId9"/>
    <p:sldId id="263"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6" d="100"/>
          <a:sy n="96" d="100"/>
        </p:scale>
        <p:origin x="8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7/28/2020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7/28/2020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7/28/2020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mailto:travel@uoregon.ed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mailto:travel@uoregon.edu"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378" y="1961804"/>
            <a:ext cx="11887200" cy="1107996"/>
          </a:xfrm>
          <a:prstGeom prst="rect">
            <a:avLst/>
          </a:prstGeom>
          <a:noFill/>
        </p:spPr>
        <p:txBody>
          <a:bodyPr wrap="square" rtlCol="0">
            <a:spAutoFit/>
          </a:bodyPr>
          <a:lstStyle/>
          <a:p>
            <a:pPr algn="ctr"/>
            <a:r>
              <a:rPr lang="en-US" sz="6600" b="1" dirty="0"/>
              <a:t>Concur User Groups</a:t>
            </a:r>
            <a:endParaRPr lang="en-US" sz="6600" dirty="0"/>
          </a:p>
        </p:txBody>
      </p:sp>
    </p:spTree>
    <p:extLst>
      <p:ext uri="{BB962C8B-B14F-4D97-AF65-F5344CB8AC3E}">
        <p14:creationId xmlns:p14="http://schemas.microsoft.com/office/powerpoint/2010/main" val="39336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8EB875-0C2F-47BD-A3A5-87B18FDE59C8}"/>
              </a:ext>
            </a:extLst>
          </p:cNvPr>
          <p:cNvSpPr txBox="1"/>
          <p:nvPr/>
        </p:nvSpPr>
        <p:spPr>
          <a:xfrm>
            <a:off x="1749287" y="1242391"/>
            <a:ext cx="8617226" cy="3970318"/>
          </a:xfrm>
          <a:prstGeom prst="rect">
            <a:avLst/>
          </a:prstGeom>
          <a:noFill/>
        </p:spPr>
        <p:txBody>
          <a:bodyPr wrap="square" rtlCol="0">
            <a:spAutoFit/>
          </a:bodyPr>
          <a:lstStyle/>
          <a:p>
            <a:pPr marL="285750" indent="-285750">
              <a:buFont typeface="Wingdings" panose="05000000000000000000" pitchFamily="2" charset="2"/>
              <a:buChar char="q"/>
            </a:pPr>
            <a:r>
              <a:rPr lang="en-US" dirty="0"/>
              <a:t>To apply, contact Laurie:  lajacoby@uoregon.edu</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Update or create the Concur User Group</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Fill out the Processor application at forms.uoregon.edu</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Travel office will set up the user group to set up the user group and the scoring set up.  You will receive a review checklist to help with your report evaluation</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Start reviewing reports verifying business purpose and that all documentation is attached</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Once you have completed approximately 24 reports, contact the travel office and request your score and feedback</a:t>
            </a:r>
          </a:p>
        </p:txBody>
      </p:sp>
    </p:spTree>
    <p:extLst>
      <p:ext uri="{BB962C8B-B14F-4D97-AF65-F5344CB8AC3E}">
        <p14:creationId xmlns:p14="http://schemas.microsoft.com/office/powerpoint/2010/main" val="568175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9215" y="1911927"/>
            <a:ext cx="9942021" cy="2031325"/>
          </a:xfrm>
          <a:prstGeom prst="rect">
            <a:avLst/>
          </a:prstGeom>
          <a:noFill/>
        </p:spPr>
        <p:txBody>
          <a:bodyPr wrap="square" rtlCol="0">
            <a:spAutoFit/>
          </a:bodyPr>
          <a:lstStyle/>
          <a:p>
            <a:r>
              <a:rPr lang="en-US" b="1" u="sng" dirty="0"/>
              <a:t>What is a Concur User Group?</a:t>
            </a:r>
          </a:p>
          <a:p>
            <a:endParaRPr lang="en-US" dirty="0"/>
          </a:p>
          <a:p>
            <a:r>
              <a:rPr lang="en-US" dirty="0"/>
              <a:t>When a UO Concur user’s profile is created, they are automatically assigned to the default UO user group.  </a:t>
            </a:r>
          </a:p>
          <a:p>
            <a:endParaRPr lang="en-US" dirty="0"/>
          </a:p>
          <a:p>
            <a:r>
              <a:rPr lang="en-US" dirty="0"/>
              <a:t>All users should be transferred to the departmental User Group for which they most often travel.</a:t>
            </a:r>
          </a:p>
          <a:p>
            <a:endParaRPr lang="en-US" dirty="0"/>
          </a:p>
        </p:txBody>
      </p:sp>
    </p:spTree>
    <p:extLst>
      <p:ext uri="{BB962C8B-B14F-4D97-AF65-F5344CB8AC3E}">
        <p14:creationId xmlns:p14="http://schemas.microsoft.com/office/powerpoint/2010/main" val="3704585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32261"/>
            <a:ext cx="11313621" cy="5355312"/>
          </a:xfrm>
          <a:prstGeom prst="rect">
            <a:avLst/>
          </a:prstGeom>
          <a:noFill/>
        </p:spPr>
        <p:txBody>
          <a:bodyPr wrap="square" rtlCol="0">
            <a:spAutoFit/>
          </a:bodyPr>
          <a:lstStyle/>
          <a:p>
            <a:r>
              <a:rPr lang="en-US" b="1" u="sng" dirty="0"/>
              <a:t>Why should travelers be assigned to a User Group? </a:t>
            </a:r>
            <a:endParaRPr lang="en-US" b="1" dirty="0"/>
          </a:p>
          <a:p>
            <a:endParaRPr lang="en-US" dirty="0"/>
          </a:p>
          <a:p>
            <a:r>
              <a:rPr lang="en-US" dirty="0"/>
              <a:t>Benefits include:</a:t>
            </a:r>
          </a:p>
          <a:p>
            <a:endParaRPr lang="en-US" dirty="0"/>
          </a:p>
          <a:p>
            <a:pPr marL="285750" lvl="0" indent="-285750">
              <a:buFont typeface="Arial" panose="020B0604020202020204" pitchFamily="34" charset="0"/>
              <a:buChar char="•"/>
            </a:pPr>
            <a:r>
              <a:rPr lang="en-US" dirty="0"/>
              <a:t>Quarterly report clean-up.  Approvers receive quarterly reports showing </a:t>
            </a:r>
            <a:r>
              <a:rPr lang="en-US" dirty="0" err="1"/>
              <a:t>unsubmitted</a:t>
            </a:r>
            <a:r>
              <a:rPr lang="en-US" dirty="0"/>
              <a:t> reports and unassigned credit card charges based on User Group.</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Identify unused/cancelled tickets by User Group on the unused ticket list posted to the UO travel website: </a:t>
            </a:r>
            <a:r>
              <a:rPr lang="en-US" u="sng" dirty="0">
                <a:hlinkClick r:id="rId2"/>
              </a:rPr>
              <a:t>travel@uoregon.edu</a:t>
            </a:r>
            <a:endParaRPr lang="en-US" u="sng" dirty="0"/>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Customize workflows for your User Group based on your departmental needs/requirements.</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Approver changes for your Group is an easy spreadsheet upload, rather than one user profile at a time.</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Concur Reporting - create sales and usage reports for your User Group to reflect your department's travel budget usage and trends.</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*Concur Processor Permissions – save time and pay your travelers more quickly by earning permissions to process reports for your User Group without additional travel office review.  (* See details below.) </a:t>
            </a:r>
          </a:p>
        </p:txBody>
      </p:sp>
    </p:spTree>
    <p:extLst>
      <p:ext uri="{BB962C8B-B14F-4D97-AF65-F5344CB8AC3E}">
        <p14:creationId xmlns:p14="http://schemas.microsoft.com/office/powerpoint/2010/main" val="601244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199" y="773084"/>
            <a:ext cx="11346872" cy="4247317"/>
          </a:xfrm>
          <a:prstGeom prst="rect">
            <a:avLst/>
          </a:prstGeom>
          <a:noFill/>
        </p:spPr>
        <p:txBody>
          <a:bodyPr wrap="square" rtlCol="0">
            <a:spAutoFit/>
          </a:bodyPr>
          <a:lstStyle/>
          <a:p>
            <a:r>
              <a:rPr lang="en-US" b="1" u="sng" dirty="0"/>
              <a:t>How do I set up a Concur User Group?</a:t>
            </a:r>
            <a:r>
              <a:rPr lang="en-US" b="1" dirty="0"/>
              <a:t>  </a:t>
            </a:r>
          </a:p>
          <a:p>
            <a:endParaRPr lang="en-US" dirty="0"/>
          </a:p>
          <a:p>
            <a:r>
              <a:rPr lang="en-US" dirty="0"/>
              <a:t>Check with the travel office to see if you have an existing User Group in Concur.  </a:t>
            </a:r>
          </a:p>
          <a:p>
            <a:r>
              <a:rPr lang="en-US" dirty="0"/>
              <a:t> </a:t>
            </a:r>
          </a:p>
          <a:p>
            <a:r>
              <a:rPr lang="en-US" b="1" dirty="0"/>
              <a:t>If you </a:t>
            </a:r>
            <a:r>
              <a:rPr lang="en-US" b="1" u="sng" dirty="0"/>
              <a:t>do not</a:t>
            </a:r>
            <a:r>
              <a:rPr lang="en-US" b="1" dirty="0"/>
              <a:t> have a User Group</a:t>
            </a:r>
            <a:r>
              <a:rPr lang="en-US" dirty="0"/>
              <a:t>, email </a:t>
            </a:r>
            <a:r>
              <a:rPr lang="en-US" u="sng" dirty="0">
                <a:hlinkClick r:id="rId2"/>
              </a:rPr>
              <a:t>travel@uoregon.edu</a:t>
            </a:r>
            <a:r>
              <a:rPr lang="en-US" dirty="0"/>
              <a:t> and request a User Group to be set up and provide a list of employees for your group (you can create a list from your banner ORG code).  </a:t>
            </a:r>
          </a:p>
          <a:p>
            <a:endParaRPr lang="en-US" dirty="0"/>
          </a:p>
          <a:p>
            <a:r>
              <a:rPr lang="en-US" dirty="0"/>
              <a:t>Be sure to provide:</a:t>
            </a:r>
          </a:p>
          <a:p>
            <a:pPr marL="285750" lvl="0" indent="-285750">
              <a:buFont typeface="Arial" panose="020B0604020202020204" pitchFamily="34" charset="0"/>
              <a:buChar char="•"/>
            </a:pPr>
            <a:r>
              <a:rPr lang="en-US" dirty="0"/>
              <a:t>Traveler name (legal name) </a:t>
            </a:r>
          </a:p>
          <a:p>
            <a:pPr marL="285750" lvl="0" indent="-285750">
              <a:buFont typeface="Arial" panose="020B0604020202020204" pitchFamily="34" charset="0"/>
              <a:buChar char="•"/>
            </a:pPr>
            <a:r>
              <a:rPr lang="en-US" dirty="0"/>
              <a:t>95 ID number</a:t>
            </a:r>
          </a:p>
          <a:p>
            <a:pPr marL="285750" lvl="0" indent="-285750">
              <a:buFont typeface="Arial" panose="020B0604020202020204" pitchFamily="34" charset="0"/>
              <a:buChar char="•"/>
            </a:pPr>
            <a:r>
              <a:rPr lang="en-US" dirty="0" err="1"/>
              <a:t>Duckid</a:t>
            </a:r>
            <a:endParaRPr lang="en-US" dirty="0"/>
          </a:p>
          <a:p>
            <a:pPr marL="285750" lvl="0" indent="-285750">
              <a:buFont typeface="Arial" panose="020B0604020202020204" pitchFamily="34" charset="0"/>
              <a:buChar char="•"/>
            </a:pPr>
            <a:r>
              <a:rPr lang="en-US" dirty="0"/>
              <a:t>Include everyone in your department including delegates and approvers, even if they do not travel for UO</a:t>
            </a:r>
          </a:p>
          <a:p>
            <a:r>
              <a:rPr lang="en-US" dirty="0"/>
              <a:t> </a:t>
            </a:r>
          </a:p>
          <a:p>
            <a:r>
              <a:rPr lang="en-US" b="1" dirty="0"/>
              <a:t>If you </a:t>
            </a:r>
            <a:r>
              <a:rPr lang="en-US" b="1" u="sng" dirty="0"/>
              <a:t>do</a:t>
            </a:r>
            <a:r>
              <a:rPr lang="en-US" b="1" dirty="0"/>
              <a:t> have a User Group</a:t>
            </a:r>
            <a:r>
              <a:rPr lang="en-US" dirty="0"/>
              <a:t>, be sure to maintenance your group regularly.  Recommended quarterly or at least twice per year to check for new employees, employees who have left your group or the UO, and to review approvers.</a:t>
            </a:r>
          </a:p>
        </p:txBody>
      </p:sp>
    </p:spTree>
    <p:extLst>
      <p:ext uri="{BB962C8B-B14F-4D97-AF65-F5344CB8AC3E}">
        <p14:creationId xmlns:p14="http://schemas.microsoft.com/office/powerpoint/2010/main" val="2079264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62B8F-0ED3-45A6-9385-5119C51752CC}"/>
              </a:ext>
            </a:extLst>
          </p:cNvPr>
          <p:cNvSpPr>
            <a:spLocks noGrp="1"/>
          </p:cNvSpPr>
          <p:nvPr>
            <p:ph type="ctrTitle"/>
          </p:nvPr>
        </p:nvSpPr>
        <p:spPr/>
        <p:txBody>
          <a:bodyPr>
            <a:normAutofit/>
          </a:bodyPr>
          <a:lstStyle/>
          <a:p>
            <a:r>
              <a:rPr lang="en-US" sz="2800" b="1" cap="none" dirty="0"/>
              <a:t>Employee Concur Profile Maintenance</a:t>
            </a:r>
          </a:p>
        </p:txBody>
      </p:sp>
      <p:sp>
        <p:nvSpPr>
          <p:cNvPr id="3" name="Subtitle 2">
            <a:extLst>
              <a:ext uri="{FF2B5EF4-FFF2-40B4-BE49-F238E27FC236}">
                <a16:creationId xmlns:a16="http://schemas.microsoft.com/office/drawing/2014/main" id="{7215C94E-4CBC-4BD6-BC27-0E09EDDE7831}"/>
              </a:ext>
            </a:extLst>
          </p:cNvPr>
          <p:cNvSpPr>
            <a:spLocks noGrp="1"/>
          </p:cNvSpPr>
          <p:nvPr>
            <p:ph type="subTitle" idx="1"/>
          </p:nvPr>
        </p:nvSpPr>
        <p:spPr/>
        <p:txBody>
          <a:bodyPr/>
          <a:lstStyle/>
          <a:p>
            <a:r>
              <a:rPr lang="en-US" cap="none" dirty="0"/>
              <a:t>For </a:t>
            </a:r>
            <a:r>
              <a:rPr lang="en-US" u="sng" cap="none" dirty="0"/>
              <a:t>all Concur users </a:t>
            </a:r>
            <a:r>
              <a:rPr lang="en-US" cap="none" dirty="0"/>
              <a:t>including delegates and travel arrangers</a:t>
            </a:r>
          </a:p>
        </p:txBody>
      </p:sp>
    </p:spTree>
    <p:extLst>
      <p:ext uri="{BB962C8B-B14F-4D97-AF65-F5344CB8AC3E}">
        <p14:creationId xmlns:p14="http://schemas.microsoft.com/office/powerpoint/2010/main" val="3087081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8844" y="889462"/>
            <a:ext cx="10083338" cy="3970318"/>
          </a:xfrm>
          <a:prstGeom prst="rect">
            <a:avLst/>
          </a:prstGeom>
          <a:noFill/>
        </p:spPr>
        <p:txBody>
          <a:bodyPr wrap="square" rtlCol="0">
            <a:spAutoFit/>
          </a:bodyPr>
          <a:lstStyle/>
          <a:p>
            <a:r>
              <a:rPr lang="en-US" b="1" dirty="0"/>
              <a:t>All Employee Profiles:  </a:t>
            </a:r>
            <a:r>
              <a:rPr lang="en-US" dirty="0"/>
              <a:t>Continually check to be sure all profiles are complete (See the Concur Onboarding Checklist on the Concur Resources button at travel.uoregon.edu): </a:t>
            </a:r>
          </a:p>
          <a:p>
            <a:endParaRPr lang="en-US" dirty="0"/>
          </a:p>
          <a:p>
            <a:pPr marL="285750" lvl="0" indent="-285750">
              <a:buFont typeface="Arial" panose="020B0604020202020204" pitchFamily="34" charset="0"/>
              <a:buChar char="•"/>
            </a:pPr>
            <a:r>
              <a:rPr lang="en-US" dirty="0"/>
              <a:t>Contact information – work and cell phone numbers</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Approvers, Delegates (Request and Expense),  Arrangers (Travel)</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Email address verified</a:t>
            </a:r>
          </a:p>
          <a:p>
            <a:pPr lvl="0"/>
            <a:endParaRPr lang="en-US" dirty="0"/>
          </a:p>
          <a:p>
            <a:pPr marL="285750" lvl="0" indent="-285750">
              <a:buFont typeface="Arial" panose="020B0604020202020204" pitchFamily="34" charset="0"/>
              <a:buChar char="•"/>
            </a:pPr>
            <a:r>
              <a:rPr lang="en-US" dirty="0"/>
              <a:t>Activate E-Receipts (in “Other Settings” section)</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Middle Name or check box for “No Middle Name”</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Frequent flyer numbers and other travel membership information</a:t>
            </a:r>
          </a:p>
        </p:txBody>
      </p:sp>
    </p:spTree>
    <p:extLst>
      <p:ext uri="{BB962C8B-B14F-4D97-AF65-F5344CB8AC3E}">
        <p14:creationId xmlns:p14="http://schemas.microsoft.com/office/powerpoint/2010/main" val="335741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7113" y="2510444"/>
            <a:ext cx="7680960" cy="523220"/>
          </a:xfrm>
          <a:prstGeom prst="rect">
            <a:avLst/>
          </a:prstGeom>
          <a:noFill/>
        </p:spPr>
        <p:txBody>
          <a:bodyPr wrap="square" rtlCol="0">
            <a:spAutoFit/>
          </a:bodyPr>
          <a:lstStyle/>
          <a:p>
            <a:pPr algn="ctr"/>
            <a:r>
              <a:rPr lang="en-US" sz="2800" b="1" u="sng" dirty="0"/>
              <a:t>Concur Processor Program</a:t>
            </a:r>
            <a:endParaRPr lang="en-US" sz="2800" dirty="0"/>
          </a:p>
        </p:txBody>
      </p:sp>
    </p:spTree>
    <p:extLst>
      <p:ext uri="{BB962C8B-B14F-4D97-AF65-F5344CB8AC3E}">
        <p14:creationId xmlns:p14="http://schemas.microsoft.com/office/powerpoint/2010/main" val="1106792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3861" y="764770"/>
            <a:ext cx="8653549" cy="4801314"/>
          </a:xfrm>
          <a:prstGeom prst="rect">
            <a:avLst/>
          </a:prstGeom>
          <a:noFill/>
        </p:spPr>
        <p:txBody>
          <a:bodyPr wrap="square" rtlCol="0">
            <a:spAutoFit/>
          </a:bodyPr>
          <a:lstStyle/>
          <a:p>
            <a:r>
              <a:rPr lang="en-US" b="1" dirty="0"/>
              <a:t>Benefits:</a:t>
            </a:r>
          </a:p>
          <a:p>
            <a:endParaRPr lang="en-US" dirty="0"/>
          </a:p>
          <a:p>
            <a:pPr marL="285750" lvl="0" indent="-285750">
              <a:buFont typeface="Arial" panose="020B0604020202020204" pitchFamily="34" charset="0"/>
              <a:buChar char="•"/>
            </a:pPr>
            <a:r>
              <a:rPr lang="en-US" dirty="0"/>
              <a:t>Process (pay) Concur Expense reports upon final departmental approval</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Speeds up processing time</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Processor acts a departmental liaison with travel office, allowing for more effective communication between Travel Office and campus Concur users.</a:t>
            </a:r>
          </a:p>
          <a:p>
            <a:pPr marL="285750" lvl="0" indent="-285750">
              <a:buFont typeface="Arial" panose="020B0604020202020204" pitchFamily="34" charset="0"/>
              <a:buChar char="•"/>
            </a:pPr>
            <a:endParaRPr lang="en-US" dirty="0"/>
          </a:p>
          <a:p>
            <a:r>
              <a:rPr lang="en-US" b="1" dirty="0"/>
              <a:t>Oversite requirements:</a:t>
            </a:r>
            <a:r>
              <a:rPr lang="en-US" dirty="0"/>
              <a:t> </a:t>
            </a:r>
          </a:p>
          <a:p>
            <a:endParaRPr lang="en-US" dirty="0"/>
          </a:p>
          <a:p>
            <a:pPr marL="285750" lvl="0" indent="-285750">
              <a:buFont typeface="Arial" panose="020B0604020202020204" pitchFamily="34" charset="0"/>
              <a:buChar char="•"/>
            </a:pPr>
            <a:r>
              <a:rPr lang="en-US" dirty="0"/>
              <a:t>Approximately 10% of Processor reports are reviewed prior to payment by Travel Office. </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All international travel and guest travel reports continue to be processed by Travel Office.</a:t>
            </a:r>
          </a:p>
          <a:p>
            <a:pPr lvl="0"/>
            <a:endParaRPr lang="en-US" dirty="0"/>
          </a:p>
        </p:txBody>
      </p:sp>
    </p:spTree>
    <p:extLst>
      <p:ext uri="{BB962C8B-B14F-4D97-AF65-F5344CB8AC3E}">
        <p14:creationId xmlns:p14="http://schemas.microsoft.com/office/powerpoint/2010/main" val="3704680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3702" y="407324"/>
            <a:ext cx="11230494" cy="5478423"/>
          </a:xfrm>
          <a:prstGeom prst="rect">
            <a:avLst/>
          </a:prstGeom>
          <a:noFill/>
        </p:spPr>
        <p:txBody>
          <a:bodyPr wrap="square" rtlCol="0">
            <a:spAutoFit/>
          </a:bodyPr>
          <a:lstStyle/>
          <a:p>
            <a:r>
              <a:rPr lang="en-US" b="1" dirty="0"/>
              <a:t>To qualify:</a:t>
            </a:r>
          </a:p>
          <a:p>
            <a:endParaRPr lang="en-US" dirty="0"/>
          </a:p>
          <a:p>
            <a:pPr marL="285750" lvl="0" indent="-285750">
              <a:buFont typeface="Arial" panose="020B0604020202020204" pitchFamily="34" charset="0"/>
              <a:buChar char="•"/>
            </a:pPr>
            <a:r>
              <a:rPr lang="en-US" dirty="0"/>
              <a:t>Must take Travel Policy/Concur class (or have taken it within the last 12 months)</a:t>
            </a:r>
            <a:br>
              <a:rPr lang="en-US" dirty="0"/>
            </a:br>
            <a:endParaRPr lang="en-US" sz="1000" dirty="0"/>
          </a:p>
          <a:p>
            <a:pPr marL="285750" lvl="0" indent="-285750">
              <a:buFont typeface="Arial" panose="020B0604020202020204" pitchFamily="34" charset="0"/>
              <a:buChar char="•"/>
            </a:pPr>
            <a:r>
              <a:rPr lang="en-US" dirty="0"/>
              <a:t>Delegate sets up, maintains and is a member of their Concur User Group.  </a:t>
            </a:r>
            <a:br>
              <a:rPr lang="en-US" dirty="0"/>
            </a:br>
            <a:endParaRPr lang="en-US" sz="1000" dirty="0"/>
          </a:p>
          <a:p>
            <a:pPr marL="285750" lvl="0" indent="-285750">
              <a:buFont typeface="Arial" panose="020B0604020202020204" pitchFamily="34" charset="0"/>
              <a:buChar char="•"/>
            </a:pPr>
            <a:r>
              <a:rPr lang="en-US" dirty="0"/>
              <a:t>Completes at least 24 score-able Concur Expense reports to receive Processor permissions</a:t>
            </a:r>
            <a:br>
              <a:rPr lang="en-US" dirty="0"/>
            </a:br>
            <a:endParaRPr lang="en-US" sz="1000" dirty="0"/>
          </a:p>
          <a:p>
            <a:pPr marL="285750" lvl="0" indent="-285750">
              <a:buFont typeface="Arial" panose="020B0604020202020204" pitchFamily="34" charset="0"/>
              <a:buChar char="•"/>
            </a:pPr>
            <a:r>
              <a:rPr lang="en-US" dirty="0"/>
              <a:t>80% accuracy required for all score-able reports (domestic travel; UO employees; over $500). Minor Errors do not count.  Scoring:</a:t>
            </a:r>
            <a:br>
              <a:rPr lang="en-US" dirty="0"/>
            </a:br>
            <a:endParaRPr lang="en-US" sz="1000" dirty="0"/>
          </a:p>
          <a:p>
            <a:pPr marL="742950" lvl="1" indent="-285750">
              <a:buFont typeface="Courier New" panose="02070309020205020404" pitchFamily="49" charset="0"/>
              <a:buChar char="o"/>
            </a:pPr>
            <a:r>
              <a:rPr lang="en-US" dirty="0"/>
              <a:t>Error Free</a:t>
            </a:r>
            <a:br>
              <a:rPr lang="en-US" dirty="0"/>
            </a:br>
            <a:endParaRPr lang="en-US" sz="1000" dirty="0"/>
          </a:p>
          <a:p>
            <a:pPr marL="742950" lvl="1" indent="-285750">
              <a:buFont typeface="Courier New" panose="02070309020205020404" pitchFamily="49" charset="0"/>
              <a:buChar char="o"/>
            </a:pPr>
            <a:r>
              <a:rPr lang="en-US" dirty="0"/>
              <a:t>Minor Error – Expense Type error, form error, receipts in wrong place </a:t>
            </a:r>
            <a:br>
              <a:rPr lang="en-US" dirty="0"/>
            </a:br>
            <a:endParaRPr lang="en-US" sz="1000" dirty="0"/>
          </a:p>
          <a:p>
            <a:pPr marL="742950" lvl="1" indent="-285750">
              <a:buFont typeface="Courier New" panose="02070309020205020404" pitchFamily="49" charset="0"/>
              <a:buChar char="o"/>
            </a:pPr>
            <a:r>
              <a:rPr lang="en-US" dirty="0"/>
              <a:t>Major Error – policy violation, incomplete business purpose, missing documentation, overpaying or underpaying traveler, reimbursing for personal expenses</a:t>
            </a:r>
            <a:br>
              <a:rPr lang="en-US" dirty="0"/>
            </a:br>
            <a:endParaRPr lang="en-US" sz="1000" dirty="0"/>
          </a:p>
          <a:p>
            <a:pPr marL="285750" lvl="0" indent="-285750">
              <a:buFont typeface="Arial" panose="020B0604020202020204" pitchFamily="34" charset="0"/>
              <a:buChar char="•"/>
            </a:pPr>
            <a:r>
              <a:rPr lang="en-US" dirty="0"/>
              <a:t>Participate in at least one Processor phone check-in per month.  Sessions are offered two times per week to provide feedback, discuss challenges, network with other Processors and travel office.  </a:t>
            </a:r>
            <a:br>
              <a:rPr lang="en-US" dirty="0"/>
            </a:br>
            <a:endParaRPr lang="en-US" sz="1000" dirty="0"/>
          </a:p>
          <a:p>
            <a:pPr marL="285750" lvl="0" indent="-285750">
              <a:buFont typeface="Arial" panose="020B0604020202020204" pitchFamily="34" charset="0"/>
              <a:buChar char="•"/>
            </a:pPr>
            <a:r>
              <a:rPr lang="en-US" dirty="0"/>
              <a:t>Participate in four Roundtable sessions per year (last Wednesday of every month, available via remote connection).</a:t>
            </a:r>
          </a:p>
          <a:p>
            <a:endParaRPr lang="en-US" dirty="0"/>
          </a:p>
        </p:txBody>
      </p:sp>
    </p:spTree>
    <p:extLst>
      <p:ext uri="{BB962C8B-B14F-4D97-AF65-F5344CB8AC3E}">
        <p14:creationId xmlns:p14="http://schemas.microsoft.com/office/powerpoint/2010/main" val="168059814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51</TotalTime>
  <Words>783</Words>
  <Application>Microsoft Office PowerPoint</Application>
  <PresentationFormat>Widescreen</PresentationFormat>
  <Paragraphs>85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Courier New</vt:lpstr>
      <vt:lpstr>Gill Sans MT</vt:lpstr>
      <vt:lpstr>Wingdings</vt:lpstr>
      <vt:lpstr>Gallery</vt:lpstr>
      <vt:lpstr>PowerPoint Presentation</vt:lpstr>
      <vt:lpstr>PowerPoint Presentation</vt:lpstr>
      <vt:lpstr>PowerPoint Presentation</vt:lpstr>
      <vt:lpstr>PowerPoint Presentation</vt:lpstr>
      <vt:lpstr>Employee Concur Profile Maintenance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Concur User Groups</dc:title>
  <dc:creator>CJ Nelson</dc:creator>
  <cp:lastModifiedBy>Laurie Jacoby</cp:lastModifiedBy>
  <cp:revision>8</cp:revision>
  <dcterms:created xsi:type="dcterms:W3CDTF">2020-07-28T20:26:44Z</dcterms:created>
  <dcterms:modified xsi:type="dcterms:W3CDTF">2020-07-28T22:38:17Z</dcterms:modified>
</cp:coreProperties>
</file>