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62"/>
  </p:notesMasterIdLst>
  <p:sldIdLst>
    <p:sldId id="575" r:id="rId2"/>
    <p:sldId id="620" r:id="rId3"/>
    <p:sldId id="518" r:id="rId4"/>
    <p:sldId id="453" r:id="rId5"/>
    <p:sldId id="531" r:id="rId6"/>
    <p:sldId id="532" r:id="rId7"/>
    <p:sldId id="533" r:id="rId8"/>
    <p:sldId id="628" r:id="rId9"/>
    <p:sldId id="629" r:id="rId10"/>
    <p:sldId id="630" r:id="rId11"/>
    <p:sldId id="631" r:id="rId12"/>
    <p:sldId id="632" r:id="rId13"/>
    <p:sldId id="633" r:id="rId14"/>
    <p:sldId id="505" r:id="rId15"/>
    <p:sldId id="506" r:id="rId16"/>
    <p:sldId id="507" r:id="rId17"/>
    <p:sldId id="508" r:id="rId18"/>
    <p:sldId id="509" r:id="rId19"/>
    <p:sldId id="510" r:id="rId20"/>
    <p:sldId id="511" r:id="rId21"/>
    <p:sldId id="512" r:id="rId22"/>
    <p:sldId id="515" r:id="rId23"/>
    <p:sldId id="514" r:id="rId24"/>
    <p:sldId id="376" r:id="rId25"/>
    <p:sldId id="634" r:id="rId26"/>
    <p:sldId id="635" r:id="rId27"/>
    <p:sldId id="638" r:id="rId28"/>
    <p:sldId id="636" r:id="rId29"/>
    <p:sldId id="637" r:id="rId30"/>
    <p:sldId id="639" r:id="rId31"/>
    <p:sldId id="461" r:id="rId32"/>
    <p:sldId id="462" r:id="rId33"/>
    <p:sldId id="463" r:id="rId34"/>
    <p:sldId id="467" r:id="rId35"/>
    <p:sldId id="521" r:id="rId36"/>
    <p:sldId id="522" r:id="rId37"/>
    <p:sldId id="469" r:id="rId38"/>
    <p:sldId id="496" r:id="rId39"/>
    <p:sldId id="498" r:id="rId40"/>
    <p:sldId id="499" r:id="rId41"/>
    <p:sldId id="500" r:id="rId42"/>
    <p:sldId id="523" r:id="rId43"/>
    <p:sldId id="524" r:id="rId44"/>
    <p:sldId id="471" r:id="rId45"/>
    <p:sldId id="472" r:id="rId46"/>
    <p:sldId id="526" r:id="rId47"/>
    <p:sldId id="527" r:id="rId48"/>
    <p:sldId id="529" r:id="rId49"/>
    <p:sldId id="475" r:id="rId50"/>
    <p:sldId id="640" r:id="rId51"/>
    <p:sldId id="607" r:id="rId52"/>
    <p:sldId id="477" r:id="rId53"/>
    <p:sldId id="479" r:id="rId54"/>
    <p:sldId id="480" r:id="rId55"/>
    <p:sldId id="592" r:id="rId56"/>
    <p:sldId id="481" r:id="rId57"/>
    <p:sldId id="482" r:id="rId58"/>
    <p:sldId id="525" r:id="rId59"/>
    <p:sldId id="484" r:id="rId60"/>
    <p:sldId id="627"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562"/>
  </p:normalViewPr>
  <p:slideViewPr>
    <p:cSldViewPr snapToGrid="0" snapToObjects="1">
      <p:cViewPr varScale="1">
        <p:scale>
          <a:sx n="69" d="100"/>
          <a:sy n="69" d="100"/>
        </p:scale>
        <p:origin x="162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1" d="100"/>
          <a:sy n="61" d="100"/>
        </p:scale>
        <p:origin x="-246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F3C1F-54BC-41D6-AF1D-74FD6A3F0D60}" type="doc">
      <dgm:prSet loTypeId="urn:microsoft.com/office/officeart/2005/8/layout/process1" loCatId="process" qsTypeId="urn:microsoft.com/office/officeart/2005/8/quickstyle/simple5" qsCatId="simple" csTypeId="urn:microsoft.com/office/officeart/2005/8/colors/accent1_2" csCatId="accent1" phldr="1"/>
      <dgm:spPr/>
    </dgm:pt>
    <dgm:pt modelId="{725322E8-9C88-4430-A9AC-1120E6F9E5C2}">
      <dgm:prSet phldrT="[Text]"/>
      <dgm:spPr/>
      <dgm:t>
        <a:bodyPr/>
        <a:lstStyle/>
        <a:p>
          <a:r>
            <a:rPr lang="en-US" dirty="0" smtClean="0"/>
            <a:t>Grade 6</a:t>
          </a:r>
        </a:p>
        <a:p>
          <a:r>
            <a:rPr lang="en-US" dirty="0" smtClean="0"/>
            <a:t>Stepping Up</a:t>
          </a:r>
        </a:p>
        <a:p>
          <a:r>
            <a:rPr lang="en-US" dirty="0" smtClean="0"/>
            <a:t>Handling new responsibilities</a:t>
          </a:r>
        </a:p>
        <a:p>
          <a:r>
            <a:rPr lang="en-US" dirty="0" smtClean="0"/>
            <a:t>15 lessons</a:t>
          </a:r>
          <a:endParaRPr lang="en-US" dirty="0"/>
        </a:p>
      </dgm:t>
    </dgm:pt>
    <dgm:pt modelId="{B6CFB48E-BD2D-44B5-B8CC-64507F6982DD}" type="parTrans" cxnId="{22DE7365-7CD8-4A83-9A60-C0B53EF0D0C6}">
      <dgm:prSet/>
      <dgm:spPr/>
      <dgm:t>
        <a:bodyPr/>
        <a:lstStyle/>
        <a:p>
          <a:endParaRPr lang="en-US"/>
        </a:p>
      </dgm:t>
    </dgm:pt>
    <dgm:pt modelId="{6E187B8A-D5A4-47EC-87D4-05DCA3B46C99}" type="sibTrans" cxnId="{22DE7365-7CD8-4A83-9A60-C0B53EF0D0C6}">
      <dgm:prSet/>
      <dgm:spPr/>
      <dgm:t>
        <a:bodyPr/>
        <a:lstStyle/>
        <a:p>
          <a:endParaRPr lang="en-US" dirty="0"/>
        </a:p>
      </dgm:t>
    </dgm:pt>
    <dgm:pt modelId="{C1DEF1D3-2EA9-437F-8E08-D86DFBCBBD68}">
      <dgm:prSet phldrT="[Text]"/>
      <dgm:spPr/>
      <dgm:t>
        <a:bodyPr/>
        <a:lstStyle/>
        <a:p>
          <a:r>
            <a:rPr lang="en-US" dirty="0" smtClean="0"/>
            <a:t>Grade 7</a:t>
          </a:r>
        </a:p>
        <a:p>
          <a:r>
            <a:rPr lang="en-US" dirty="0" smtClean="0"/>
            <a:t>Stepping In</a:t>
          </a:r>
        </a:p>
        <a:p>
          <a:r>
            <a:rPr lang="en-US" dirty="0" smtClean="0"/>
            <a:t>Decision making, staying in control</a:t>
          </a:r>
        </a:p>
        <a:p>
          <a:r>
            <a:rPr lang="en-US" dirty="0" smtClean="0"/>
            <a:t>13 lessons</a:t>
          </a:r>
          <a:endParaRPr lang="en-US" dirty="0"/>
        </a:p>
      </dgm:t>
    </dgm:pt>
    <dgm:pt modelId="{D89557F7-B0D1-40F6-B630-379156F51870}" type="parTrans" cxnId="{74724F49-D7DD-4D48-A6BA-83B29DD87AC5}">
      <dgm:prSet/>
      <dgm:spPr/>
      <dgm:t>
        <a:bodyPr/>
        <a:lstStyle/>
        <a:p>
          <a:endParaRPr lang="en-US"/>
        </a:p>
      </dgm:t>
    </dgm:pt>
    <dgm:pt modelId="{8B4E8254-89D7-4140-8D0B-95630920AF6E}" type="sibTrans" cxnId="{74724F49-D7DD-4D48-A6BA-83B29DD87AC5}">
      <dgm:prSet/>
      <dgm:spPr/>
      <dgm:t>
        <a:bodyPr/>
        <a:lstStyle/>
        <a:p>
          <a:endParaRPr lang="en-US" dirty="0"/>
        </a:p>
      </dgm:t>
    </dgm:pt>
    <dgm:pt modelId="{6555DEFB-3C7D-4772-8512-01896AA9438B}">
      <dgm:prSet phldrT="[Text]"/>
      <dgm:spPr/>
      <dgm:t>
        <a:bodyPr/>
        <a:lstStyle/>
        <a:p>
          <a:r>
            <a:rPr lang="en-US" dirty="0" smtClean="0"/>
            <a:t>Grade 8</a:t>
          </a:r>
        </a:p>
        <a:p>
          <a:r>
            <a:rPr lang="en-US" dirty="0" smtClean="0"/>
            <a:t>Stepping Ahead</a:t>
          </a:r>
        </a:p>
        <a:p>
          <a:r>
            <a:rPr lang="en-US" dirty="0" smtClean="0"/>
            <a:t>Leadership, goal setting</a:t>
          </a:r>
        </a:p>
        <a:p>
          <a:r>
            <a:rPr lang="en-US" dirty="0" smtClean="0"/>
            <a:t>13 lessons</a:t>
          </a:r>
          <a:endParaRPr lang="en-US" dirty="0"/>
        </a:p>
      </dgm:t>
    </dgm:pt>
    <dgm:pt modelId="{0F4286B5-58A4-4913-BC9A-3A57D0E736DC}" type="parTrans" cxnId="{B78CE096-A33B-45EA-A8AB-A3EA40CABCEC}">
      <dgm:prSet/>
      <dgm:spPr/>
      <dgm:t>
        <a:bodyPr/>
        <a:lstStyle/>
        <a:p>
          <a:endParaRPr lang="en-US"/>
        </a:p>
      </dgm:t>
    </dgm:pt>
    <dgm:pt modelId="{093CD333-D310-471A-8D2C-CFE51CCB9723}" type="sibTrans" cxnId="{B78CE096-A33B-45EA-A8AB-A3EA40CABCEC}">
      <dgm:prSet/>
      <dgm:spPr/>
      <dgm:t>
        <a:bodyPr/>
        <a:lstStyle/>
        <a:p>
          <a:endParaRPr lang="en-US"/>
        </a:p>
      </dgm:t>
    </dgm:pt>
    <dgm:pt modelId="{60281039-87AC-435A-9B00-4CADD21DEBD8}" type="pres">
      <dgm:prSet presAssocID="{F15F3C1F-54BC-41D6-AF1D-74FD6A3F0D60}" presName="Name0" presStyleCnt="0">
        <dgm:presLayoutVars>
          <dgm:dir/>
          <dgm:resizeHandles val="exact"/>
        </dgm:presLayoutVars>
      </dgm:prSet>
      <dgm:spPr/>
    </dgm:pt>
    <dgm:pt modelId="{F5E10DBD-66D3-40E5-8125-1C2B9368C382}" type="pres">
      <dgm:prSet presAssocID="{725322E8-9C88-4430-A9AC-1120E6F9E5C2}" presName="node" presStyleLbl="node1" presStyleIdx="0" presStyleCnt="3">
        <dgm:presLayoutVars>
          <dgm:bulletEnabled val="1"/>
        </dgm:presLayoutVars>
      </dgm:prSet>
      <dgm:spPr/>
      <dgm:t>
        <a:bodyPr/>
        <a:lstStyle/>
        <a:p>
          <a:endParaRPr lang="en-US"/>
        </a:p>
      </dgm:t>
    </dgm:pt>
    <dgm:pt modelId="{6EE94502-F37C-4183-9313-4E22CE104023}" type="pres">
      <dgm:prSet presAssocID="{6E187B8A-D5A4-47EC-87D4-05DCA3B46C99}" presName="sibTrans" presStyleLbl="sibTrans2D1" presStyleIdx="0" presStyleCnt="2"/>
      <dgm:spPr/>
      <dgm:t>
        <a:bodyPr/>
        <a:lstStyle/>
        <a:p>
          <a:endParaRPr lang="en-US"/>
        </a:p>
      </dgm:t>
    </dgm:pt>
    <dgm:pt modelId="{FB1E21F0-6072-4A17-8FF0-AE7AD2E639C6}" type="pres">
      <dgm:prSet presAssocID="{6E187B8A-D5A4-47EC-87D4-05DCA3B46C99}" presName="connectorText" presStyleLbl="sibTrans2D1" presStyleIdx="0" presStyleCnt="2"/>
      <dgm:spPr/>
      <dgm:t>
        <a:bodyPr/>
        <a:lstStyle/>
        <a:p>
          <a:endParaRPr lang="en-US"/>
        </a:p>
      </dgm:t>
    </dgm:pt>
    <dgm:pt modelId="{0F3A616D-64F9-43FC-B83E-3F551E862F5A}" type="pres">
      <dgm:prSet presAssocID="{C1DEF1D3-2EA9-437F-8E08-D86DFBCBBD68}" presName="node" presStyleLbl="node1" presStyleIdx="1" presStyleCnt="3" custLinFactNeighborX="682" custLinFactNeighborY="-559">
        <dgm:presLayoutVars>
          <dgm:bulletEnabled val="1"/>
        </dgm:presLayoutVars>
      </dgm:prSet>
      <dgm:spPr/>
      <dgm:t>
        <a:bodyPr/>
        <a:lstStyle/>
        <a:p>
          <a:endParaRPr lang="en-US"/>
        </a:p>
      </dgm:t>
    </dgm:pt>
    <dgm:pt modelId="{98576BBD-393D-4ECB-A05A-BE4FEEB7AA74}" type="pres">
      <dgm:prSet presAssocID="{8B4E8254-89D7-4140-8D0B-95630920AF6E}" presName="sibTrans" presStyleLbl="sibTrans2D1" presStyleIdx="1" presStyleCnt="2"/>
      <dgm:spPr/>
      <dgm:t>
        <a:bodyPr/>
        <a:lstStyle/>
        <a:p>
          <a:endParaRPr lang="en-US"/>
        </a:p>
      </dgm:t>
    </dgm:pt>
    <dgm:pt modelId="{8EA2F9FB-E4F5-4D45-BB73-3BDFC67BF91D}" type="pres">
      <dgm:prSet presAssocID="{8B4E8254-89D7-4140-8D0B-95630920AF6E}" presName="connectorText" presStyleLbl="sibTrans2D1" presStyleIdx="1" presStyleCnt="2"/>
      <dgm:spPr/>
      <dgm:t>
        <a:bodyPr/>
        <a:lstStyle/>
        <a:p>
          <a:endParaRPr lang="en-US"/>
        </a:p>
      </dgm:t>
    </dgm:pt>
    <dgm:pt modelId="{5E2B85CE-BA07-4944-8714-1E0E62A69660}" type="pres">
      <dgm:prSet presAssocID="{6555DEFB-3C7D-4772-8512-01896AA9438B}" presName="node" presStyleLbl="node1" presStyleIdx="2" presStyleCnt="3" custLinFactNeighborX="2201" custLinFactNeighborY="-559">
        <dgm:presLayoutVars>
          <dgm:bulletEnabled val="1"/>
        </dgm:presLayoutVars>
      </dgm:prSet>
      <dgm:spPr/>
      <dgm:t>
        <a:bodyPr/>
        <a:lstStyle/>
        <a:p>
          <a:endParaRPr lang="en-US"/>
        </a:p>
      </dgm:t>
    </dgm:pt>
  </dgm:ptLst>
  <dgm:cxnLst>
    <dgm:cxn modelId="{74724F49-D7DD-4D48-A6BA-83B29DD87AC5}" srcId="{F15F3C1F-54BC-41D6-AF1D-74FD6A3F0D60}" destId="{C1DEF1D3-2EA9-437F-8E08-D86DFBCBBD68}" srcOrd="1" destOrd="0" parTransId="{D89557F7-B0D1-40F6-B630-379156F51870}" sibTransId="{8B4E8254-89D7-4140-8D0B-95630920AF6E}"/>
    <dgm:cxn modelId="{B78CE096-A33B-45EA-A8AB-A3EA40CABCEC}" srcId="{F15F3C1F-54BC-41D6-AF1D-74FD6A3F0D60}" destId="{6555DEFB-3C7D-4772-8512-01896AA9438B}" srcOrd="2" destOrd="0" parTransId="{0F4286B5-58A4-4913-BC9A-3A57D0E736DC}" sibTransId="{093CD333-D310-471A-8D2C-CFE51CCB9723}"/>
    <dgm:cxn modelId="{22DE7365-7CD8-4A83-9A60-C0B53EF0D0C6}" srcId="{F15F3C1F-54BC-41D6-AF1D-74FD6A3F0D60}" destId="{725322E8-9C88-4430-A9AC-1120E6F9E5C2}" srcOrd="0" destOrd="0" parTransId="{B6CFB48E-BD2D-44B5-B8CC-64507F6982DD}" sibTransId="{6E187B8A-D5A4-47EC-87D4-05DCA3B46C99}"/>
    <dgm:cxn modelId="{44281362-163B-498D-A670-C35348406986}" type="presOf" srcId="{725322E8-9C88-4430-A9AC-1120E6F9E5C2}" destId="{F5E10DBD-66D3-40E5-8125-1C2B9368C382}" srcOrd="0" destOrd="0" presId="urn:microsoft.com/office/officeart/2005/8/layout/process1"/>
    <dgm:cxn modelId="{42CCCCBD-E292-43C1-9E89-5A09DD97F0C7}" type="presOf" srcId="{8B4E8254-89D7-4140-8D0B-95630920AF6E}" destId="{98576BBD-393D-4ECB-A05A-BE4FEEB7AA74}" srcOrd="0" destOrd="0" presId="urn:microsoft.com/office/officeart/2005/8/layout/process1"/>
    <dgm:cxn modelId="{B0E7055B-9D80-4290-BB33-94B66505E689}" type="presOf" srcId="{8B4E8254-89D7-4140-8D0B-95630920AF6E}" destId="{8EA2F9FB-E4F5-4D45-BB73-3BDFC67BF91D}" srcOrd="1" destOrd="0" presId="urn:microsoft.com/office/officeart/2005/8/layout/process1"/>
    <dgm:cxn modelId="{EAB573CB-530F-4134-8828-129C66239AA7}" type="presOf" srcId="{F15F3C1F-54BC-41D6-AF1D-74FD6A3F0D60}" destId="{60281039-87AC-435A-9B00-4CADD21DEBD8}" srcOrd="0" destOrd="0" presId="urn:microsoft.com/office/officeart/2005/8/layout/process1"/>
    <dgm:cxn modelId="{56FF1D39-4FB4-4C91-8CB9-2FBF230B0B23}" type="presOf" srcId="{6E187B8A-D5A4-47EC-87D4-05DCA3B46C99}" destId="{6EE94502-F37C-4183-9313-4E22CE104023}" srcOrd="0" destOrd="0" presId="urn:microsoft.com/office/officeart/2005/8/layout/process1"/>
    <dgm:cxn modelId="{626ED014-0236-44AF-9CD4-180211419B96}" type="presOf" srcId="{6555DEFB-3C7D-4772-8512-01896AA9438B}" destId="{5E2B85CE-BA07-4944-8714-1E0E62A69660}" srcOrd="0" destOrd="0" presId="urn:microsoft.com/office/officeart/2005/8/layout/process1"/>
    <dgm:cxn modelId="{72554894-BDEB-43C1-A9A8-4122EC712367}" type="presOf" srcId="{C1DEF1D3-2EA9-437F-8E08-D86DFBCBBD68}" destId="{0F3A616D-64F9-43FC-B83E-3F551E862F5A}" srcOrd="0" destOrd="0" presId="urn:microsoft.com/office/officeart/2005/8/layout/process1"/>
    <dgm:cxn modelId="{97C8140C-8BDB-47FD-B79B-847C8025954D}" type="presOf" srcId="{6E187B8A-D5A4-47EC-87D4-05DCA3B46C99}" destId="{FB1E21F0-6072-4A17-8FF0-AE7AD2E639C6}" srcOrd="1" destOrd="0" presId="urn:microsoft.com/office/officeart/2005/8/layout/process1"/>
    <dgm:cxn modelId="{D25E44B0-A989-477D-B836-99713FA4A833}" type="presParOf" srcId="{60281039-87AC-435A-9B00-4CADD21DEBD8}" destId="{F5E10DBD-66D3-40E5-8125-1C2B9368C382}" srcOrd="0" destOrd="0" presId="urn:microsoft.com/office/officeart/2005/8/layout/process1"/>
    <dgm:cxn modelId="{993C3C33-08F8-440A-ADCF-23F15FE8CB9E}" type="presParOf" srcId="{60281039-87AC-435A-9B00-4CADD21DEBD8}" destId="{6EE94502-F37C-4183-9313-4E22CE104023}" srcOrd="1" destOrd="0" presId="urn:microsoft.com/office/officeart/2005/8/layout/process1"/>
    <dgm:cxn modelId="{F0339BF5-11CD-43AF-9944-5DE9CB5D0B90}" type="presParOf" srcId="{6EE94502-F37C-4183-9313-4E22CE104023}" destId="{FB1E21F0-6072-4A17-8FF0-AE7AD2E639C6}" srcOrd="0" destOrd="0" presId="urn:microsoft.com/office/officeart/2005/8/layout/process1"/>
    <dgm:cxn modelId="{7C98D2E7-2CFA-44AA-8106-447FA5405C2C}" type="presParOf" srcId="{60281039-87AC-435A-9B00-4CADD21DEBD8}" destId="{0F3A616D-64F9-43FC-B83E-3F551E862F5A}" srcOrd="2" destOrd="0" presId="urn:microsoft.com/office/officeart/2005/8/layout/process1"/>
    <dgm:cxn modelId="{68266C5E-3898-4469-A6E6-30F988540E20}" type="presParOf" srcId="{60281039-87AC-435A-9B00-4CADD21DEBD8}" destId="{98576BBD-393D-4ECB-A05A-BE4FEEB7AA74}" srcOrd="3" destOrd="0" presId="urn:microsoft.com/office/officeart/2005/8/layout/process1"/>
    <dgm:cxn modelId="{CA570820-A800-4F97-9A5E-271E158B809F}" type="presParOf" srcId="{98576BBD-393D-4ECB-A05A-BE4FEEB7AA74}" destId="{8EA2F9FB-E4F5-4D45-BB73-3BDFC67BF91D}" srcOrd="0" destOrd="0" presId="urn:microsoft.com/office/officeart/2005/8/layout/process1"/>
    <dgm:cxn modelId="{65B3580C-F319-44C0-9FF4-3B0B07E580B7}" type="presParOf" srcId="{60281039-87AC-435A-9B00-4CADD21DEBD8}" destId="{5E2B85CE-BA07-4944-8714-1E0E62A6966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893C9-88C0-4374-B932-DF8448E0F55C}" type="datetimeFigureOut">
              <a:rPr lang="en-US" smtClean="0"/>
              <a:t>11/11/2017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FEB6C-3050-4176-A4BA-0E421435990A}" type="slidenum">
              <a:rPr lang="en-US" smtClean="0"/>
              <a:t>‹#›</a:t>
            </a:fld>
            <a:endParaRPr lang="en-US"/>
          </a:p>
        </p:txBody>
      </p:sp>
    </p:spTree>
    <p:extLst>
      <p:ext uri="{BB962C8B-B14F-4D97-AF65-F5344CB8AC3E}">
        <p14:creationId xmlns:p14="http://schemas.microsoft.com/office/powerpoint/2010/main" val="362252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2228" name="Slide Number Placeholder 3"/>
          <p:cNvSpPr>
            <a:spLocks noGrp="1"/>
          </p:cNvSpPr>
          <p:nvPr>
            <p:ph type="sldNum" sz="quarter" idx="5"/>
          </p:nvPr>
        </p:nvSpPr>
        <p:spPr/>
        <p:txBody>
          <a:bodyPr/>
          <a:lstStyle/>
          <a:p>
            <a:pPr>
              <a:defRPr/>
            </a:pPr>
            <a:fld id="{CE3F2D1F-190B-441F-8135-9254B1E3AE00}" type="slidenum">
              <a:rPr lang="en-US" smtClean="0"/>
              <a:pPr>
                <a:defRPr/>
              </a:pPr>
              <a:t>3</a:t>
            </a:fld>
            <a:endParaRPr lang="en-US" smtClean="0"/>
          </a:p>
        </p:txBody>
      </p:sp>
    </p:spTree>
    <p:extLst>
      <p:ext uri="{BB962C8B-B14F-4D97-AF65-F5344CB8AC3E}">
        <p14:creationId xmlns:p14="http://schemas.microsoft.com/office/powerpoint/2010/main" val="294735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0B3334E-A1AA-441C-9017-CA9559447C88}" type="slidenum">
              <a:rPr lang="en-US" altLang="en-US"/>
              <a:pPr eaLnBrk="1" hangingPunct="1"/>
              <a:t>19</a:t>
            </a:fld>
            <a:endParaRPr lang="en-US" altLang="en-US"/>
          </a:p>
        </p:txBody>
      </p:sp>
    </p:spTree>
    <p:extLst>
      <p:ext uri="{BB962C8B-B14F-4D97-AF65-F5344CB8AC3E}">
        <p14:creationId xmlns:p14="http://schemas.microsoft.com/office/powerpoint/2010/main" val="298418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CDFEC40-3353-46D9-8D45-BBC3EB79C315}" type="slidenum">
              <a:rPr lang="en-US" altLang="en-US"/>
              <a:pPr eaLnBrk="1" hangingPunct="1"/>
              <a:t>21</a:t>
            </a:fld>
            <a:endParaRPr lang="en-US" altLang="en-US"/>
          </a:p>
        </p:txBody>
      </p:sp>
    </p:spTree>
    <p:extLst>
      <p:ext uri="{BB962C8B-B14F-4D97-AF65-F5344CB8AC3E}">
        <p14:creationId xmlns:p14="http://schemas.microsoft.com/office/powerpoint/2010/main" val="45248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3617198-CC5C-45A1-AF41-C13F5C19C27C}" type="slidenum">
              <a:rPr lang="en-US" altLang="en-US"/>
              <a:pPr eaLnBrk="1" hangingPunct="1"/>
              <a:t>23</a:t>
            </a:fld>
            <a:endParaRPr lang="en-US" altLang="en-US"/>
          </a:p>
        </p:txBody>
      </p:sp>
    </p:spTree>
    <p:extLst>
      <p:ext uri="{BB962C8B-B14F-4D97-AF65-F5344CB8AC3E}">
        <p14:creationId xmlns:p14="http://schemas.microsoft.com/office/powerpoint/2010/main" val="217870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p:txBody>
          <a:bodyPr/>
          <a:lstStyle/>
          <a:p>
            <a:pPr>
              <a:defRPr/>
            </a:pPr>
            <a:fld id="{E48C2053-90BD-4388-94D6-580E1BF0F0C5}" type="slidenum">
              <a:rPr lang="en-US" smtClean="0">
                <a:ea typeface="ＭＳ Ｐゴシック" pitchFamily="1" charset="-128"/>
              </a:rPr>
              <a:pPr>
                <a:defRPr/>
              </a:pPr>
              <a:t>24</a:t>
            </a:fld>
            <a:endParaRPr lang="en-US" smtClean="0">
              <a:ea typeface="ＭＳ Ｐゴシック" pitchFamily="1" charset="-128"/>
            </a:endParaRPr>
          </a:p>
        </p:txBody>
      </p:sp>
    </p:spTree>
    <p:extLst>
      <p:ext uri="{BB962C8B-B14F-4D97-AF65-F5344CB8AC3E}">
        <p14:creationId xmlns:p14="http://schemas.microsoft.com/office/powerpoint/2010/main" val="12983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9396" name="Slide Number Placeholder 3"/>
          <p:cNvSpPr>
            <a:spLocks noGrp="1"/>
          </p:cNvSpPr>
          <p:nvPr>
            <p:ph type="sldNum" sz="quarter" idx="5"/>
          </p:nvPr>
        </p:nvSpPr>
        <p:spPr/>
        <p:txBody>
          <a:bodyPr/>
          <a:lstStyle/>
          <a:p>
            <a:pPr>
              <a:defRPr/>
            </a:pPr>
            <a:fld id="{1D2E683A-4FD4-4280-8B7D-B69B1E2C10C4}" type="slidenum">
              <a:rPr lang="en-US" smtClean="0"/>
              <a:pPr>
                <a:defRPr/>
              </a:pPr>
              <a:t>25</a:t>
            </a:fld>
            <a:endParaRPr lang="en-US" smtClean="0"/>
          </a:p>
        </p:txBody>
      </p:sp>
    </p:spTree>
    <p:extLst>
      <p:ext uri="{BB962C8B-B14F-4D97-AF65-F5344CB8AC3E}">
        <p14:creationId xmlns:p14="http://schemas.microsoft.com/office/powerpoint/2010/main" val="136472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0420" name="Slide Number Placeholder 3"/>
          <p:cNvSpPr>
            <a:spLocks noGrp="1"/>
          </p:cNvSpPr>
          <p:nvPr>
            <p:ph type="sldNum" sz="quarter" idx="5"/>
          </p:nvPr>
        </p:nvSpPr>
        <p:spPr/>
        <p:txBody>
          <a:bodyPr/>
          <a:lstStyle/>
          <a:p>
            <a:pPr>
              <a:defRPr/>
            </a:pPr>
            <a:fld id="{5E275DAB-9A09-40CD-B275-AAE54D1692C1}" type="slidenum">
              <a:rPr lang="en-US" smtClean="0"/>
              <a:pPr>
                <a:defRPr/>
              </a:pPr>
              <a:t>26</a:t>
            </a:fld>
            <a:endParaRPr lang="en-US" smtClean="0"/>
          </a:p>
        </p:txBody>
      </p:sp>
    </p:spTree>
    <p:extLst>
      <p:ext uri="{BB962C8B-B14F-4D97-AF65-F5344CB8AC3E}">
        <p14:creationId xmlns:p14="http://schemas.microsoft.com/office/powerpoint/2010/main" val="201086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p:txBody>
          <a:bodyPr/>
          <a:lstStyle/>
          <a:p>
            <a:pPr>
              <a:defRPr/>
            </a:pPr>
            <a:fld id="{7C1579F9-CD7C-40B6-9CCA-CD61E5D86AC3}" type="slidenum">
              <a:rPr lang="en-US" smtClean="0">
                <a:ea typeface="ＭＳ Ｐゴシック" pitchFamily="1" charset="-128"/>
              </a:rPr>
              <a:pPr>
                <a:defRPr/>
              </a:pPr>
              <a:t>31</a:t>
            </a:fld>
            <a:endParaRPr lang="en-US" smtClean="0">
              <a:ea typeface="ＭＳ Ｐゴシック" pitchFamily="1" charset="-128"/>
            </a:endParaRPr>
          </a:p>
        </p:txBody>
      </p:sp>
    </p:spTree>
    <p:extLst>
      <p:ext uri="{BB962C8B-B14F-4D97-AF65-F5344CB8AC3E}">
        <p14:creationId xmlns:p14="http://schemas.microsoft.com/office/powerpoint/2010/main" val="281928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p:txBody>
          <a:bodyPr/>
          <a:lstStyle/>
          <a:p>
            <a:pPr>
              <a:defRPr/>
            </a:pPr>
            <a:fld id="{90F89C04-C125-4F87-8F04-F7005612E7EF}" type="slidenum">
              <a:rPr lang="en-US" smtClean="0">
                <a:ea typeface="ＭＳ Ｐゴシック" pitchFamily="1" charset="-128"/>
              </a:rPr>
              <a:pPr>
                <a:defRPr/>
              </a:pPr>
              <a:t>32</a:t>
            </a:fld>
            <a:endParaRPr lang="en-US" smtClean="0">
              <a:ea typeface="ＭＳ Ｐゴシック" pitchFamily="1" charset="-128"/>
            </a:endParaRPr>
          </a:p>
        </p:txBody>
      </p:sp>
    </p:spTree>
    <p:extLst>
      <p:ext uri="{BB962C8B-B14F-4D97-AF65-F5344CB8AC3E}">
        <p14:creationId xmlns:p14="http://schemas.microsoft.com/office/powerpoint/2010/main" val="61628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1BCB605E-FEEA-4B20-BD82-EBB9F366EF70}" type="slidenum">
              <a:rPr lang="en-US" smtClean="0">
                <a:latin typeface="Arial" pitchFamily="34" charset="0"/>
              </a:rPr>
              <a:pPr eaLnBrk="1" hangingPunct="1">
                <a:defRPr/>
              </a:pPr>
              <a:t>33</a:t>
            </a:fld>
            <a:endParaRPr lang="en-US" smtClean="0">
              <a:latin typeface="Arial" pitchFamily="34" charset="0"/>
            </a:endParaRPr>
          </a:p>
        </p:txBody>
      </p:sp>
    </p:spTree>
    <p:extLst>
      <p:ext uri="{BB962C8B-B14F-4D97-AF65-F5344CB8AC3E}">
        <p14:creationId xmlns:p14="http://schemas.microsoft.com/office/powerpoint/2010/main" val="1880354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defRPr/>
            </a:pPr>
            <a:fld id="{76A4C11A-CCA8-4A82-AD32-8258963BC7EC}" type="slidenum">
              <a:rPr lang="en-US" altLang="en-US" smtClean="0">
                <a:latin typeface="Arial" charset="0"/>
                <a:ea typeface="ＭＳ Ｐゴシック" pitchFamily="34" charset="-128"/>
              </a:rPr>
              <a:pPr eaLnBrk="1" fontAlgn="base" hangingPunct="1">
                <a:spcBef>
                  <a:spcPct val="0"/>
                </a:spcBef>
                <a:spcAft>
                  <a:spcPct val="0"/>
                </a:spcAft>
                <a:defRPr/>
              </a:pPr>
              <a:t>35</a:t>
            </a:fld>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170038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2228" name="Slide Number Placeholder 3"/>
          <p:cNvSpPr>
            <a:spLocks noGrp="1"/>
          </p:cNvSpPr>
          <p:nvPr>
            <p:ph type="sldNum" sz="quarter" idx="5"/>
          </p:nvPr>
        </p:nvSpPr>
        <p:spPr/>
        <p:txBody>
          <a:bodyPr/>
          <a:lstStyle/>
          <a:p>
            <a:pPr>
              <a:defRPr/>
            </a:pPr>
            <a:fld id="{DCFD8BCA-372F-455F-A0AE-DB2624CFC73B}" type="slidenum">
              <a:rPr lang="en-US" smtClean="0"/>
              <a:pPr>
                <a:defRPr/>
              </a:pPr>
              <a:t>4</a:t>
            </a:fld>
            <a:endParaRPr lang="en-US" smtClean="0"/>
          </a:p>
        </p:txBody>
      </p:sp>
    </p:spTree>
    <p:extLst>
      <p:ext uri="{BB962C8B-B14F-4D97-AF65-F5344CB8AC3E}">
        <p14:creationId xmlns:p14="http://schemas.microsoft.com/office/powerpoint/2010/main" val="1918856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1204" name="Slide Number Placeholder 3"/>
          <p:cNvSpPr>
            <a:spLocks noGrp="1"/>
          </p:cNvSpPr>
          <p:nvPr>
            <p:ph type="sldNum" sz="quarter" idx="5"/>
          </p:nvPr>
        </p:nvSpPr>
        <p:spPr bwMode="auto">
          <a:ln>
            <a:miter lim="800000"/>
            <a:headEnd/>
            <a:tailEnd/>
          </a:ln>
        </p:spPr>
        <p:txBody>
          <a:bodyPr/>
          <a:lstStyle/>
          <a:p>
            <a:pPr>
              <a:defRPr/>
            </a:pPr>
            <a:fld id="{3CF898F2-C72B-47D3-988E-B8A8C672E201}" type="slidenum">
              <a:rPr lang="en-US" smtClean="0"/>
              <a:pPr>
                <a:defRPr/>
              </a:pPr>
              <a:t>37</a:t>
            </a:fld>
            <a:endParaRPr lang="en-US" smtClean="0"/>
          </a:p>
        </p:txBody>
      </p:sp>
    </p:spTree>
    <p:extLst>
      <p:ext uri="{BB962C8B-B14F-4D97-AF65-F5344CB8AC3E}">
        <p14:creationId xmlns:p14="http://schemas.microsoft.com/office/powerpoint/2010/main" val="54836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192475-6719-4E47-B03C-498EBCD5311D}" type="slidenum">
              <a:rPr lang="en-US" smtClean="0">
                <a:ea typeface="ＭＳ Ｐゴシック" pitchFamily="34" charset="-128"/>
              </a:rPr>
              <a:pPr fontAlgn="base">
                <a:spcBef>
                  <a:spcPct val="0"/>
                </a:spcBef>
                <a:spcAft>
                  <a:spcPct val="0"/>
                </a:spcAft>
                <a:defRPr/>
              </a:pPr>
              <a:t>38</a:t>
            </a:fld>
            <a:endParaRPr lang="en-US" dirty="0" smtClean="0">
              <a:ea typeface="ＭＳ Ｐゴシック" pitchFamily="34" charset="-128"/>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Program design was driven by client requests and market demands. </a:t>
            </a:r>
          </a:p>
          <a:p>
            <a:pPr eaLnBrk="1" hangingPunct="1">
              <a:spcBef>
                <a:spcPct val="0"/>
              </a:spcBef>
            </a:pPr>
            <a:endParaRPr lang="en-US" altLang="en-US" smtClean="0"/>
          </a:p>
          <a:p>
            <a:pPr eaLnBrk="1" hangingPunct="1">
              <a:spcBef>
                <a:spcPct val="0"/>
              </a:spcBef>
            </a:pPr>
            <a:r>
              <a:rPr lang="en-US" altLang="en-US" smtClean="0"/>
              <a:t>Committee for Children had numerous requests for a bullying program for this age group and there is a  clear need to address substance abuse at this age.  </a:t>
            </a:r>
          </a:p>
          <a:p>
            <a:pPr eaLnBrk="1" hangingPunct="1">
              <a:spcBef>
                <a:spcPct val="0"/>
              </a:spcBef>
            </a:pPr>
            <a:endParaRPr lang="en-US" altLang="en-US" smtClean="0"/>
          </a:p>
          <a:p>
            <a:pPr eaLnBrk="1" hangingPunct="1">
              <a:spcBef>
                <a:spcPct val="0"/>
              </a:spcBef>
            </a:pPr>
            <a:r>
              <a:rPr lang="en-US" altLang="en-US" smtClean="0"/>
              <a:t>A thorough market review indicated that schools and districts don’t have the time and resources to be teaching multiple prevention programs. In the academic climate in the United States, schools have a hard time doing prevention and social emotional learning programs at all. They want one program that covers it all.</a:t>
            </a:r>
          </a:p>
          <a:p>
            <a:pPr eaLnBrk="1" hangingPunct="1">
              <a:spcBef>
                <a:spcPct val="0"/>
              </a:spcBef>
            </a:pPr>
            <a:endParaRPr lang="en-US" altLang="en-US" smtClean="0"/>
          </a:p>
          <a:p>
            <a:pPr eaLnBrk="1" hangingPunct="1">
              <a:spcBef>
                <a:spcPct val="0"/>
              </a:spcBef>
            </a:pPr>
            <a:endParaRPr lang="en-US" altLang="en-US" smtClean="0"/>
          </a:p>
        </p:txBody>
      </p:sp>
    </p:spTree>
    <p:extLst>
      <p:ext uri="{BB962C8B-B14F-4D97-AF65-F5344CB8AC3E}">
        <p14:creationId xmlns:p14="http://schemas.microsoft.com/office/powerpoint/2010/main" val="292374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p:txBody>
          <a:bodyPr/>
          <a:lstStyle/>
          <a:p>
            <a:pPr>
              <a:defRPr/>
            </a:pPr>
            <a:fld id="{5A7102A7-1447-4ADC-9DA1-66C4514DEE7B}" type="slidenum">
              <a:rPr lang="en-US" smtClean="0">
                <a:ea typeface="ＭＳ Ｐゴシック" pitchFamily="1" charset="-128"/>
              </a:rPr>
              <a:pPr>
                <a:defRPr/>
              </a:pPr>
              <a:t>39</a:t>
            </a:fld>
            <a:endParaRPr lang="en-US" smtClean="0">
              <a:ea typeface="ＭＳ Ｐゴシック" pitchFamily="1" charset="-128"/>
            </a:endParaRPr>
          </a:p>
        </p:txBody>
      </p:sp>
    </p:spTree>
    <p:extLst>
      <p:ext uri="{BB962C8B-B14F-4D97-AF65-F5344CB8AC3E}">
        <p14:creationId xmlns:p14="http://schemas.microsoft.com/office/powerpoint/2010/main" val="1322783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p:txBody>
          <a:bodyPr/>
          <a:lstStyle/>
          <a:p>
            <a:pPr>
              <a:defRPr/>
            </a:pPr>
            <a:fld id="{CCFD31E3-C1C6-41CF-85EF-30B21421776E}" type="slidenum">
              <a:rPr lang="en-US" smtClean="0">
                <a:ea typeface="ＭＳ Ｐゴシック" pitchFamily="1" charset="-128"/>
              </a:rPr>
              <a:pPr>
                <a:defRPr/>
              </a:pPr>
              <a:t>40</a:t>
            </a:fld>
            <a:endParaRPr lang="en-US" smtClean="0">
              <a:ea typeface="ＭＳ Ｐゴシック" pitchFamily="1" charset="-128"/>
            </a:endParaRPr>
          </a:p>
        </p:txBody>
      </p:sp>
    </p:spTree>
    <p:extLst>
      <p:ext uri="{BB962C8B-B14F-4D97-AF65-F5344CB8AC3E}">
        <p14:creationId xmlns:p14="http://schemas.microsoft.com/office/powerpoint/2010/main" val="4011546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p:txBody>
          <a:bodyPr/>
          <a:lstStyle/>
          <a:p>
            <a:pPr>
              <a:defRPr/>
            </a:pPr>
            <a:fld id="{74FB5E50-AF69-4A9B-8610-7AC00CE1D37F}" type="slidenum">
              <a:rPr lang="en-US" smtClean="0">
                <a:ea typeface="ＭＳ Ｐゴシック" pitchFamily="1" charset="-128"/>
              </a:rPr>
              <a:pPr>
                <a:defRPr/>
              </a:pPr>
              <a:t>41</a:t>
            </a:fld>
            <a:endParaRPr lang="en-US" smtClean="0">
              <a:ea typeface="ＭＳ Ｐゴシック" pitchFamily="1" charset="-128"/>
            </a:endParaRPr>
          </a:p>
        </p:txBody>
      </p:sp>
    </p:spTree>
    <p:extLst>
      <p:ext uri="{BB962C8B-B14F-4D97-AF65-F5344CB8AC3E}">
        <p14:creationId xmlns:p14="http://schemas.microsoft.com/office/powerpoint/2010/main" val="3063973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We’ll spend the next several slides talking about the research foundations of the program.</a:t>
            </a:r>
          </a:p>
          <a:p>
            <a:pPr eaLnBrk="1" hangingPunct="1">
              <a:spcBef>
                <a:spcPct val="0"/>
              </a:spcBef>
            </a:pPr>
            <a:endParaRPr lang="en-US" altLang="en-US" smtClean="0"/>
          </a:p>
          <a:p>
            <a:pPr eaLnBrk="1" hangingPunct="1">
              <a:spcBef>
                <a:spcPct val="0"/>
              </a:spcBef>
            </a:pPr>
            <a:r>
              <a:rPr lang="en-US" altLang="en-US" smtClean="0"/>
              <a:t>It’s important to note that the </a:t>
            </a:r>
            <a:r>
              <a:rPr lang="en-US" altLang="en-US" i="1" smtClean="0"/>
              <a:t>Second Step </a:t>
            </a:r>
            <a:r>
              <a:rPr lang="en-US" altLang="en-US" smtClean="0"/>
              <a:t> program was developed by Committee for Children which has a 25 year history of providing research-based, proven effective social and emotional learning programs for children.  REMOVE WORD “PROVEN”  WE CAN’T SAY OUR PROGRAMS “PROVE” ANYTHING…SCIENCE CAN ALWAYS BE “DISPROVEN.”  DO YOU WANT TO BE MORE SPECIFIC ABOUT SECOND STEP.  CAN WE SAY ALL OF OUR PROGRAMS ARE DEMONSTRATED EFFECTIVE?  WHAT ABOUT WOVEN WORD, TAT?  Their programs are used in schools throughout the world.</a:t>
            </a:r>
          </a:p>
          <a:p>
            <a:pPr eaLnBrk="1" hangingPunct="1">
              <a:spcBef>
                <a:spcPct val="0"/>
              </a:spcBef>
            </a:pPr>
            <a:endParaRPr lang="en-US" altLang="en-US" smtClean="0"/>
          </a:p>
          <a:p>
            <a:pPr eaLnBrk="1" hangingPunct="1">
              <a:spcBef>
                <a:spcPct val="0"/>
              </a:spcBef>
            </a:pPr>
            <a:r>
              <a:rPr lang="en-US" altLang="en-US" smtClean="0"/>
              <a:t>This program builds upon that history and was developed based on an exhaustive review of research.</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0A04A7-D886-4708-B001-FEC386BA0780}" type="slidenum">
              <a:rPr lang="en-US" smtClean="0">
                <a:ea typeface="ＭＳ Ｐゴシック" pitchFamily="34" charset="-128"/>
              </a:rPr>
              <a:pPr fontAlgn="base">
                <a:spcBef>
                  <a:spcPct val="0"/>
                </a:spcBef>
                <a:spcAft>
                  <a:spcPct val="0"/>
                </a:spcAft>
                <a:defRPr/>
              </a:pPr>
              <a:t>42</a:t>
            </a:fld>
            <a:endParaRPr lang="en-US" dirty="0" smtClean="0">
              <a:ea typeface="ＭＳ Ｐゴシック" pitchFamily="34" charset="-128"/>
            </a:endParaRPr>
          </a:p>
        </p:txBody>
      </p:sp>
    </p:spTree>
    <p:extLst>
      <p:ext uri="{BB962C8B-B14F-4D97-AF65-F5344CB8AC3E}">
        <p14:creationId xmlns:p14="http://schemas.microsoft.com/office/powerpoint/2010/main" val="1695777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F21A94-B57D-496C-9995-68C4A7322968}" type="slidenum">
              <a:rPr lang="en-US" smtClean="0">
                <a:ea typeface="ＭＳ Ｐゴシック" pitchFamily="34" charset="-128"/>
              </a:rPr>
              <a:pPr fontAlgn="base">
                <a:spcBef>
                  <a:spcPct val="0"/>
                </a:spcBef>
                <a:spcAft>
                  <a:spcPct val="0"/>
                </a:spcAft>
                <a:defRPr/>
              </a:pPr>
              <a:t>43</a:t>
            </a:fld>
            <a:endParaRPr lang="en-US" dirty="0" smtClean="0">
              <a:ea typeface="ＭＳ Ｐゴシック" pitchFamily="34" charset="-128"/>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is one set of lessons for each grade level.  Grade 6 has 15 lessons and grades 7 and 8 have 13 lessons each.</a:t>
            </a:r>
          </a:p>
          <a:p>
            <a:pPr eaLnBrk="1" hangingPunct="1">
              <a:spcBef>
                <a:spcPct val="0"/>
              </a:spcBef>
            </a:pPr>
            <a:endParaRPr lang="en-US" altLang="en-US" smtClean="0"/>
          </a:p>
          <a:p>
            <a:pPr eaLnBrk="1" hangingPunct="1">
              <a:spcBef>
                <a:spcPct val="0"/>
              </a:spcBef>
            </a:pPr>
            <a:r>
              <a:rPr lang="en-US" altLang="en-US" smtClean="0"/>
              <a:t>As you can see here, each level has an underlying theme that is appropriate to that grade level.  At grade 6, students are handling new responsibilities and transitioning to middle school  At grade 7, they are increasing their focus on good decision making and staying in control and at grade 8, they are focusing on leadership and goal setting as they prepare for their transition to high school.</a:t>
            </a:r>
          </a:p>
          <a:p>
            <a:pPr eaLnBrk="1" hangingPunct="1">
              <a:spcBef>
                <a:spcPct val="0"/>
              </a:spcBef>
            </a:pPr>
            <a:endParaRPr lang="en-US" altLang="en-US" smtClean="0"/>
          </a:p>
          <a:p>
            <a:pPr eaLnBrk="1" hangingPunct="1">
              <a:spcBef>
                <a:spcPct val="0"/>
              </a:spcBef>
            </a:pPr>
            <a:r>
              <a:rPr lang="en-US" altLang="en-US" smtClean="0"/>
              <a:t>Each lesson is 50 minutes in length.  They are divided into two parts so they can be taught as one long lesson or two shorter lesson.  This gives flexibility to schedule during advisory periods, block classes or a regular class period.</a:t>
            </a:r>
          </a:p>
        </p:txBody>
      </p:sp>
    </p:spTree>
    <p:extLst>
      <p:ext uri="{BB962C8B-B14F-4D97-AF65-F5344CB8AC3E}">
        <p14:creationId xmlns:p14="http://schemas.microsoft.com/office/powerpoint/2010/main" val="3258834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ln>
            <a:miter lim="800000"/>
            <a:headEnd/>
            <a:tailEnd/>
          </a:ln>
        </p:spPr>
        <p:txBody>
          <a:bodyPr/>
          <a:lstStyle/>
          <a:p>
            <a:pPr>
              <a:defRPr/>
            </a:pPr>
            <a:fld id="{84DC9701-6288-45F8-8219-C72C2D592D9F}" type="slidenum">
              <a:rPr lang="en-US" smtClean="0"/>
              <a:pPr>
                <a:defRPr/>
              </a:pPr>
              <a:t>44</a:t>
            </a:fld>
            <a:endParaRPr lang="en-US" smtClean="0"/>
          </a:p>
        </p:txBody>
      </p:sp>
    </p:spTree>
    <p:extLst>
      <p:ext uri="{BB962C8B-B14F-4D97-AF65-F5344CB8AC3E}">
        <p14:creationId xmlns:p14="http://schemas.microsoft.com/office/powerpoint/2010/main" val="1715478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ln>
            <a:miter lim="800000"/>
            <a:headEnd/>
            <a:tailEnd/>
          </a:ln>
        </p:spPr>
        <p:txBody>
          <a:bodyPr/>
          <a:lstStyle/>
          <a:p>
            <a:pPr>
              <a:defRPr/>
            </a:pPr>
            <a:fld id="{0E562FA1-5DFD-430D-BD94-BFECF416ED25}" type="slidenum">
              <a:rPr lang="en-US" smtClean="0"/>
              <a:pPr>
                <a:defRPr/>
              </a:pPr>
              <a:t>45</a:t>
            </a:fld>
            <a:endParaRPr lang="en-US" smtClean="0"/>
          </a:p>
        </p:txBody>
      </p:sp>
    </p:spTree>
    <p:extLst>
      <p:ext uri="{BB962C8B-B14F-4D97-AF65-F5344CB8AC3E}">
        <p14:creationId xmlns:p14="http://schemas.microsoft.com/office/powerpoint/2010/main" val="3009727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
        <p:nvSpPr>
          <p:cNvPr id="57348" name="Slide Number Placeholder 3"/>
          <p:cNvSpPr>
            <a:spLocks noGrp="1"/>
          </p:cNvSpPr>
          <p:nvPr>
            <p:ph type="sldNum" sz="quarter" idx="5"/>
          </p:nvPr>
        </p:nvSpPr>
        <p:spPr/>
        <p:txBody>
          <a:bodyPr/>
          <a:lstStyle/>
          <a:p>
            <a:pPr>
              <a:defRPr/>
            </a:pPr>
            <a:fld id="{B2C003D7-BE29-4CFE-BB05-A4ABB2B5858D}" type="slidenum">
              <a:rPr lang="en-US" smtClean="0">
                <a:latin typeface="Arial" pitchFamily="34" charset="0"/>
              </a:rPr>
              <a:pPr>
                <a:defRPr/>
              </a:pPr>
              <a:t>51</a:t>
            </a:fld>
            <a:endParaRPr lang="en-US" smtClean="0">
              <a:latin typeface="Arial" pitchFamily="34" charset="0"/>
            </a:endParaRPr>
          </a:p>
        </p:txBody>
      </p:sp>
    </p:spTree>
    <p:extLst>
      <p:ext uri="{BB962C8B-B14F-4D97-AF65-F5344CB8AC3E}">
        <p14:creationId xmlns:p14="http://schemas.microsoft.com/office/powerpoint/2010/main" val="313248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168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43DFE5E-8A14-4BEF-ABDE-3BEBAF610175}"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2714450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DC242CD3-1EE1-4E10-A72D-735EFE5CE26B}" type="slidenum">
              <a:rPr lang="en-US" smtClean="0"/>
              <a:pPr eaLnBrk="1" hangingPunct="1">
                <a:defRPr/>
              </a:pPr>
              <a:t>53</a:t>
            </a:fld>
            <a:endParaRPr lang="en-US" smtClean="0"/>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104449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62EDDD62-761A-4C8E-A8D5-C6994D7082B4}" type="slidenum">
              <a:rPr lang="en-US" smtClean="0"/>
              <a:pPr eaLnBrk="1" hangingPunct="1">
                <a:defRPr/>
              </a:pPr>
              <a:t>54</a:t>
            </a:fld>
            <a:endParaRPr lang="en-US"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564724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62EDDD62-761A-4C8E-A8D5-C6994D7082B4}" type="slidenum">
              <a:rPr lang="en-US" smtClean="0"/>
              <a:pPr eaLnBrk="1" hangingPunct="1">
                <a:defRPr/>
              </a:pPr>
              <a:t>55</a:t>
            </a:fld>
            <a:endParaRPr lang="en-US"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885781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62EDDD62-761A-4C8E-A8D5-C6994D7082B4}" type="slidenum">
              <a:rPr lang="en-US" smtClean="0"/>
              <a:pPr eaLnBrk="1" hangingPunct="1">
                <a:defRPr/>
              </a:pPr>
              <a:t>56</a:t>
            </a:fld>
            <a:endParaRPr lang="en-US"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589810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62EDDD62-761A-4C8E-A8D5-C6994D7082B4}" type="slidenum">
              <a:rPr lang="en-US" smtClean="0"/>
              <a:pPr eaLnBrk="1" hangingPunct="1">
                <a:defRPr/>
              </a:pPr>
              <a:t>57</a:t>
            </a:fld>
            <a:endParaRPr lang="en-US"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313949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
        <p:nvSpPr>
          <p:cNvPr id="57348" name="Slide Number Placeholder 3"/>
          <p:cNvSpPr>
            <a:spLocks noGrp="1"/>
          </p:cNvSpPr>
          <p:nvPr>
            <p:ph type="sldNum" sz="quarter" idx="5"/>
          </p:nvPr>
        </p:nvSpPr>
        <p:spPr/>
        <p:txBody>
          <a:bodyPr/>
          <a:lstStyle/>
          <a:p>
            <a:pPr>
              <a:defRPr/>
            </a:pPr>
            <a:fld id="{B2C003D7-BE29-4CFE-BB05-A4ABB2B5858D}" type="slidenum">
              <a:rPr lang="en-US" smtClean="0">
                <a:latin typeface="Arial" pitchFamily="34" charset="0"/>
              </a:rPr>
              <a:pPr>
                <a:defRPr/>
              </a:pPr>
              <a:t>58</a:t>
            </a:fld>
            <a:endParaRPr lang="en-US" smtClean="0">
              <a:latin typeface="Arial" pitchFamily="34" charset="0"/>
            </a:endParaRPr>
          </a:p>
        </p:txBody>
      </p:sp>
    </p:spTree>
    <p:extLst>
      <p:ext uri="{BB962C8B-B14F-4D97-AF65-F5344CB8AC3E}">
        <p14:creationId xmlns:p14="http://schemas.microsoft.com/office/powerpoint/2010/main" val="416051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168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43DFE5E-8A14-4BEF-ABDE-3BEBAF610175}"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61734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EA83E8-7604-44BC-8886-C78D07A378D8}" type="slidenum">
              <a:rPr lang="en-US"/>
              <a:pPr>
                <a:defRPr/>
              </a:pPr>
              <a:t>10</a:t>
            </a:fld>
            <a:endParaRPr lang="en-US"/>
          </a:p>
        </p:txBody>
      </p:sp>
    </p:spTree>
    <p:extLst>
      <p:ext uri="{BB962C8B-B14F-4D97-AF65-F5344CB8AC3E}">
        <p14:creationId xmlns:p14="http://schemas.microsoft.com/office/powerpoint/2010/main" val="162965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Longitudinal structural equation modeling was used to examine longitudinal associations between face-to-face and cyberbullying perpetration. An item-to-construct balance method was used to develop parcels for both the scales (Little et al., 2002). The measurement model was established and strong factorial invariance was demonstrated. The structural model that was then imposed provided good ﬁt to the data, χ</a:t>
            </a:r>
            <a:r>
              <a:rPr lang="en-US" altLang="en-US" baseline="30000" smtClean="0"/>
              <a:t>2</a:t>
            </a:r>
            <a:r>
              <a:rPr lang="en-US" altLang="en-US" baseline="-25000" smtClean="0"/>
              <a:t> (219, n=1132)</a:t>
            </a:r>
            <a:r>
              <a:rPr lang="en-US" altLang="en-US" smtClean="0"/>
              <a:t>= 945.318; RMSEA = 0.0542 </a:t>
            </a:r>
            <a:r>
              <a:rPr lang="en-US" altLang="en-US" baseline="-25000" smtClean="0"/>
              <a:t>(0.0506 ; 0.0577)</a:t>
            </a:r>
            <a:r>
              <a:rPr lang="en-US" altLang="en-US" smtClean="0"/>
              <a:t>; NNFI = .0975; CFI = 0.980. The results of the model tested are shown in Figure 1. </a:t>
            </a:r>
          </a:p>
          <a:p>
            <a:pPr>
              <a:spcBef>
                <a:spcPct val="0"/>
              </a:spcBef>
            </a:pPr>
            <a:endParaRPr lang="en-US" altLang="en-US" smtClean="0"/>
          </a:p>
          <a:p>
            <a:pPr>
              <a:spcBef>
                <a:spcPct val="0"/>
              </a:spcBef>
            </a:pPr>
            <a:r>
              <a:rPr lang="en-US" altLang="en-US" smtClean="0"/>
              <a:t>These results indicated that higher bullying perpetration at an earlier time point was predictive of increases in cyberbullying perpetration in consecutive time points (after controlling for previous cyberbullying behaviors).  Engagement in cyberbullying perpetration did not predict increases in traditional bullying in our data. These results support our hypothesis that bullying perpetration is an antecedent of cyberbullying perpetration in middle school.  Findings from this study provide strong support for the link between bullying perpetration and cyberbullying perpetration among a large sample of young adolescents.  Bullying perpetration emerged as a precursor to cyberbullying perpetration across 2 years and 4 waves of survey data.  This study suggests that cyberbullying may be an extension of other bullying behaviors. It is possible that as children get older and increase their engagement with technology, cyberspace becomes another context within which bullying perpetration occurs. Given the substantial predictive power of face-to-face bullying to cyberbullying, bullying prevention programs need to consider how face-to-face encounters in school might spill over into cyberspace where adult monitoring and intervention is relatively absent. </a:t>
            </a:r>
          </a:p>
          <a:p>
            <a:pPr>
              <a:spcBef>
                <a:spcPct val="0"/>
              </a:spcBef>
            </a:pPr>
            <a:endParaRPr lang="en-US" alt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D00419-A784-42A1-8E9D-87DD34A480D5}" type="slidenum">
              <a:rPr lang="en-US"/>
              <a:pPr>
                <a:defRPr/>
              </a:pPr>
              <a:t>12</a:t>
            </a:fld>
            <a:endParaRPr lang="en-US"/>
          </a:p>
        </p:txBody>
      </p:sp>
    </p:spTree>
    <p:extLst>
      <p:ext uri="{BB962C8B-B14F-4D97-AF65-F5344CB8AC3E}">
        <p14:creationId xmlns:p14="http://schemas.microsoft.com/office/powerpoint/2010/main" val="7892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structural provided good ﬁt to the data χ</a:t>
            </a:r>
            <a:r>
              <a:rPr lang="en-US" altLang="en-US" baseline="30000" smtClean="0"/>
              <a:t>2</a:t>
            </a:r>
            <a:r>
              <a:rPr lang="en-US" altLang="en-US" baseline="-25000" smtClean="0"/>
              <a:t> (222, n=1132)</a:t>
            </a:r>
            <a:r>
              <a:rPr lang="en-US" altLang="en-US" smtClean="0"/>
              <a:t>= 854.147; RMSEA = 0.0486 </a:t>
            </a:r>
            <a:r>
              <a:rPr lang="en-US" altLang="en-US" baseline="-25000" smtClean="0"/>
              <a:t>(0.0453 ; 0.0525)</a:t>
            </a:r>
            <a:r>
              <a:rPr lang="en-US" altLang="en-US" smtClean="0"/>
              <a:t>; NNFI = .0965; CFI = 0.972. Results shown in Figure 2, indicate a transactional model, with predictive cross-lagged coefficients across the four waves. This suggests that peer victimization and cyberbullying perpetration operate within a reciprocal influence model. This provides support for both theories, although, initially cyberbullying perpetration predicts peer victimization. It is possible that when youth who do not have status in face-to-face contexts engage in cyberbullying, it puts them at particular risk for peer victimization, which in turn causes them to retaliate in the more removed, safe, cyber space. </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20F244-1DA0-4358-B1B5-E1FB4C29A750}" type="slidenum">
              <a:rPr lang="en-US"/>
              <a:pPr>
                <a:defRPr/>
              </a:pPr>
              <a:t>13</a:t>
            </a:fld>
            <a:endParaRPr lang="en-US"/>
          </a:p>
        </p:txBody>
      </p:sp>
    </p:spTree>
    <p:extLst>
      <p:ext uri="{BB962C8B-B14F-4D97-AF65-F5344CB8AC3E}">
        <p14:creationId xmlns:p14="http://schemas.microsoft.com/office/powerpoint/2010/main" val="1237899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smtClean="0"/>
              <a:t>Short</a:t>
            </a:r>
            <a:r>
              <a:rPr lang="en-US" altLang="en-US" smtClean="0"/>
              <a:t> talk </a:t>
            </a:r>
          </a:p>
          <a:p>
            <a:pPr eaLnBrk="1" hangingPunct="1">
              <a:spcBef>
                <a:spcPct val="0"/>
              </a:spcBef>
            </a:pPr>
            <a:r>
              <a:rPr lang="en-US" altLang="en-US" smtClean="0"/>
              <a:t>Quickly go through what's going on …usage, rates, etc. </a:t>
            </a:r>
          </a:p>
          <a:p>
            <a:pPr eaLnBrk="1" hangingPunct="1">
              <a:spcBef>
                <a:spcPct val="0"/>
              </a:spcBef>
            </a:pPr>
            <a:r>
              <a:rPr lang="en-US" altLang="en-US" smtClean="0"/>
              <a:t>And then provide some practical tips that parents can use </a:t>
            </a:r>
          </a:p>
          <a:p>
            <a:pPr eaLnBrk="1" hangingPunct="1">
              <a:spcBef>
                <a:spcPct val="0"/>
              </a:spcBef>
            </a:pPr>
            <a:endParaRPr lang="en-US" altLang="en-US" smtClean="0"/>
          </a:p>
          <a:p>
            <a:pPr eaLnBrk="1" hangingPunct="1">
              <a:spcBef>
                <a:spcPct val="0"/>
              </a:spcBef>
            </a:pPr>
            <a:r>
              <a:rPr lang="en-US" altLang="en-US" u="sng" smtClean="0"/>
              <a:t>No Kinda</a:t>
            </a: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23C00EE-A183-4B83-9D8D-531174225306}" type="slidenum">
              <a:rPr lang="en-US" altLang="en-US"/>
              <a:pPr eaLnBrk="1" hangingPunct="1"/>
              <a:t>14</a:t>
            </a:fld>
            <a:endParaRPr lang="en-US" altLang="en-US"/>
          </a:p>
        </p:txBody>
      </p:sp>
    </p:spTree>
    <p:extLst>
      <p:ext uri="{BB962C8B-B14F-4D97-AF65-F5344CB8AC3E}">
        <p14:creationId xmlns:p14="http://schemas.microsoft.com/office/powerpoint/2010/main" val="312393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9A0ACED-A43E-4836-93A4-149CBEDEF3D7}" type="slidenum">
              <a:rPr lang="en-US" altLang="en-US"/>
              <a:pPr eaLnBrk="1" hangingPunct="1"/>
              <a:t>18</a:t>
            </a:fld>
            <a:endParaRPr lang="en-US" altLang="en-US"/>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631262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Tow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r="25362"/>
          <a:stretch>
            <a:fillRect/>
          </a:stretch>
        </p:blipFill>
        <p:spPr bwMode="auto">
          <a:xfrm>
            <a:off x="0" y="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648200"/>
            <a:ext cx="8763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smtClean="0"/>
              <a:t>Click to edit Master title style</a:t>
            </a:r>
            <a:endParaRPr lang="en-US" dirty="0"/>
          </a:p>
        </p:txBody>
      </p:sp>
      <p:sp>
        <p:nvSpPr>
          <p:cNvPr id="8" name="Text Placeholder 7"/>
          <p:cNvSpPr>
            <a:spLocks noGrp="1"/>
          </p:cNvSpPr>
          <p:nvPr>
            <p:ph type="body" sz="quarter" idx="10"/>
          </p:nvPr>
        </p:nvSpPr>
        <p:spPr>
          <a:xfrm>
            <a:off x="228600" y="6288618"/>
            <a:ext cx="5943600" cy="391583"/>
          </a:xfrm>
          <a:prstGeom prst="rect">
            <a:avLst/>
          </a:prstGeom>
        </p:spPr>
        <p:txBody>
          <a:bodyPr/>
          <a:lstStyle>
            <a:lvl1pPr>
              <a:defRPr sz="1500" baseline="0"/>
            </a:lvl1pPr>
          </a:lstStyle>
          <a:p>
            <a:pPr lvl="0"/>
            <a:r>
              <a:rPr lang="en-US" smtClean="0"/>
              <a:t>Click to edit Master text styles</a:t>
            </a:r>
          </a:p>
        </p:txBody>
      </p:sp>
      <p:pic>
        <p:nvPicPr>
          <p:cNvPr id="9"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13799" y="6324600"/>
            <a:ext cx="1867767" cy="3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41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3747" y="494674"/>
            <a:ext cx="7960582"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13747" y="2070300"/>
            <a:ext cx="7960582" cy="382922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5031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ED668E8E-3A52-4CE4-A007-41294BDA0752}" type="datetimeFigureOut">
              <a:rPr lang="en-US"/>
              <a:pPr>
                <a:defRPr/>
              </a:pPr>
              <a:t>11/11/2017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a:defRPr/>
            </a:pPr>
            <a:fld id="{D9B9B1A7-B8A6-40F3-8748-C3E8248E0B46}" type="slidenum">
              <a:rPr lang="en-US"/>
              <a:pPr>
                <a:defRPr/>
              </a:pPr>
              <a:t>‹#›</a:t>
            </a:fld>
            <a:endParaRPr lang="en-US"/>
          </a:p>
        </p:txBody>
      </p:sp>
    </p:spTree>
    <p:extLst>
      <p:ext uri="{BB962C8B-B14F-4D97-AF65-F5344CB8AC3E}">
        <p14:creationId xmlns:p14="http://schemas.microsoft.com/office/powerpoint/2010/main" val="1396643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fld id="{768406D5-DD1C-4F5F-813F-425F7A498569}" type="datetimeFigureOut">
              <a:rPr lang="en-US"/>
              <a:pPr>
                <a:defRPr/>
              </a:pPr>
              <a:t>11/11/2017</a:t>
            </a:fld>
            <a:endParaRPr lang="en-US"/>
          </a:p>
        </p:txBody>
      </p:sp>
      <p:sp>
        <p:nvSpPr>
          <p:cNvPr id="5"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fld id="{13AE6DB5-CAF0-48EC-9EE1-F2685B4F6876}" type="slidenum">
              <a:rPr lang="en-US"/>
              <a:pPr>
                <a:defRPr/>
              </a:pPr>
              <a:t>‹#›</a:t>
            </a:fld>
            <a:endParaRPr lang="en-US" dirty="0"/>
          </a:p>
        </p:txBody>
      </p:sp>
      <p:sp>
        <p:nvSpPr>
          <p:cNvPr id="6" name="Slide Number Placeholder 22"/>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702BEB-B7E2-4999-A856-F4A61389CDAF}" type="slidenum">
              <a:rPr lang="en-US"/>
              <a:pPr>
                <a:defRPr/>
              </a:pPr>
              <a:t>‹#›</a:t>
            </a:fld>
            <a:endParaRPr lang="en-US"/>
          </a:p>
        </p:txBody>
      </p:sp>
    </p:spTree>
    <p:extLst>
      <p:ext uri="{BB962C8B-B14F-4D97-AF65-F5344CB8AC3E}">
        <p14:creationId xmlns:p14="http://schemas.microsoft.com/office/powerpoint/2010/main" val="12539678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piri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3731" r="21631"/>
          <a:stretch>
            <a:fillRect/>
          </a:stretch>
        </p:blipFill>
        <p:spPr bwMode="auto">
          <a:xfrm>
            <a:off x="0" y="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a:spLocks noGrp="1"/>
          </p:cNvSpPr>
          <p:nvPr>
            <p:ph type="ctrTitle"/>
          </p:nvPr>
        </p:nvSpPr>
        <p:spPr>
          <a:xfrm>
            <a:off x="228600" y="4648200"/>
            <a:ext cx="8763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smtClean="0"/>
              <a:t>Click to edit Master title style</a:t>
            </a:r>
            <a:endParaRPr lang="en-US" dirty="0"/>
          </a:p>
        </p:txBody>
      </p:sp>
      <p:sp>
        <p:nvSpPr>
          <p:cNvPr id="7" name="Text Placeholder 7"/>
          <p:cNvSpPr>
            <a:spLocks noGrp="1"/>
          </p:cNvSpPr>
          <p:nvPr>
            <p:ph type="body" sz="quarter" idx="10"/>
          </p:nvPr>
        </p:nvSpPr>
        <p:spPr>
          <a:xfrm>
            <a:off x="228600" y="6288618"/>
            <a:ext cx="5943600" cy="391583"/>
          </a:xfrm>
          <a:prstGeom prst="rect">
            <a:avLst/>
          </a:prstGeom>
        </p:spPr>
        <p:txBody>
          <a:bodyPr/>
          <a:lstStyle>
            <a:lvl1pPr>
              <a:defRPr sz="1500" baseline="0"/>
            </a:lvl1pPr>
          </a:lstStyle>
          <a:p>
            <a:pPr lvl="0"/>
            <a:r>
              <a:rPr lang="en-US" smtClean="0"/>
              <a:t>Click to edit Master text styles</a:t>
            </a:r>
          </a:p>
        </p:txBody>
      </p:sp>
      <p:pic>
        <p:nvPicPr>
          <p:cNvPr id="8"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13799" y="6324600"/>
            <a:ext cx="1867767" cy="3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70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Campu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12370" r="12991"/>
          <a:stretch>
            <a:fillRect/>
          </a:stretch>
        </p:blipFill>
        <p:spPr bwMode="auto">
          <a:xfrm>
            <a:off x="0" y="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a:spLocks noGrp="1"/>
          </p:cNvSpPr>
          <p:nvPr>
            <p:ph type="ctrTitle"/>
          </p:nvPr>
        </p:nvSpPr>
        <p:spPr>
          <a:xfrm>
            <a:off x="228600" y="4648200"/>
            <a:ext cx="8763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smtClean="0"/>
              <a:t>Click to edit Master title style</a:t>
            </a:r>
            <a:endParaRPr lang="en-US" dirty="0"/>
          </a:p>
        </p:txBody>
      </p:sp>
      <p:sp>
        <p:nvSpPr>
          <p:cNvPr id="7" name="Text Placeholder 7"/>
          <p:cNvSpPr>
            <a:spLocks noGrp="1"/>
          </p:cNvSpPr>
          <p:nvPr>
            <p:ph type="body" sz="quarter" idx="10"/>
          </p:nvPr>
        </p:nvSpPr>
        <p:spPr>
          <a:xfrm>
            <a:off x="228600" y="6288618"/>
            <a:ext cx="5943600" cy="391583"/>
          </a:xfrm>
          <a:prstGeom prst="rect">
            <a:avLst/>
          </a:prstGeom>
        </p:spPr>
        <p:txBody>
          <a:bodyPr/>
          <a:lstStyle>
            <a:lvl1pPr>
              <a:defRPr sz="1500" baseline="0"/>
            </a:lvl1pPr>
          </a:lstStyle>
          <a:p>
            <a:pPr lvl="0"/>
            <a:r>
              <a:rPr lang="en-US" smtClean="0"/>
              <a:t>Click to edit Master text styles</a:t>
            </a:r>
          </a:p>
        </p:txBody>
      </p:sp>
      <p:pic>
        <p:nvPicPr>
          <p:cNvPr id="8"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13799" y="6324600"/>
            <a:ext cx="1867767" cy="3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63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Inspir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3110" r="22253"/>
          <a:stretch>
            <a:fillRect/>
          </a:stretch>
        </p:blipFill>
        <p:spPr bwMode="auto">
          <a:xfrm>
            <a:off x="0" y="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a:spLocks noGrp="1"/>
          </p:cNvSpPr>
          <p:nvPr>
            <p:ph type="ctrTitle"/>
          </p:nvPr>
        </p:nvSpPr>
        <p:spPr>
          <a:xfrm>
            <a:off x="228600" y="4648200"/>
            <a:ext cx="8763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smtClean="0"/>
              <a:t>Click to edit Master title style</a:t>
            </a:r>
            <a:endParaRPr lang="en-US" dirty="0"/>
          </a:p>
        </p:txBody>
      </p:sp>
      <p:sp>
        <p:nvSpPr>
          <p:cNvPr id="7" name="Text Placeholder 7"/>
          <p:cNvSpPr>
            <a:spLocks noGrp="1"/>
          </p:cNvSpPr>
          <p:nvPr>
            <p:ph type="body" sz="quarter" idx="10"/>
          </p:nvPr>
        </p:nvSpPr>
        <p:spPr>
          <a:xfrm>
            <a:off x="228600" y="6288618"/>
            <a:ext cx="5943600" cy="391583"/>
          </a:xfrm>
          <a:prstGeom prst="rect">
            <a:avLst/>
          </a:prstGeom>
        </p:spPr>
        <p:txBody>
          <a:bodyPr/>
          <a:lstStyle>
            <a:lvl1pPr>
              <a:defRPr sz="1500" baseline="0"/>
            </a:lvl1pPr>
          </a:lstStyle>
          <a:p>
            <a:pPr lvl="0"/>
            <a:r>
              <a:rPr lang="en-US" smtClean="0"/>
              <a:t>Click to edit Master text styles</a:t>
            </a:r>
          </a:p>
        </p:txBody>
      </p:sp>
      <p:pic>
        <p:nvPicPr>
          <p:cNvPr id="9"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13799" y="6324600"/>
            <a:ext cx="1867767" cy="3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66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Community">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25372"/>
          <a:stretch>
            <a:fillRect/>
          </a:stretch>
        </p:blipFill>
        <p:spPr bwMode="auto">
          <a:xfrm>
            <a:off x="0" y="0"/>
            <a:ext cx="9142413"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rot="5400000">
            <a:off x="8454231" y="1066007"/>
            <a:ext cx="1138237" cy="215900"/>
          </a:xfrm>
          <a:prstGeom prst="rect">
            <a:avLst/>
          </a:prstGeom>
          <a:noFill/>
          <a:ln>
            <a:noFill/>
          </a:ln>
          <a:extLst/>
        </p:spPr>
        <p:txBody>
          <a:bodyPr wrap="none">
            <a:spAutoFit/>
          </a:bodyPr>
          <a:lstStyle>
            <a:lvl1pPr>
              <a:defRPr>
                <a:solidFill>
                  <a:schemeClr val="tx1"/>
                </a:solidFill>
                <a:latin typeface="Calibri" charset="0"/>
                <a:ea typeface="Geneva" charset="0"/>
                <a:cs typeface="Geneva" charset="0"/>
              </a:defRPr>
            </a:lvl1pPr>
            <a:lvl2pPr marL="742950" indent="-285750">
              <a:defRPr>
                <a:solidFill>
                  <a:schemeClr val="tx1"/>
                </a:solidFill>
                <a:latin typeface="Calibri" charset="0"/>
                <a:ea typeface="Geneva" charset="0"/>
              </a:defRPr>
            </a:lvl2pPr>
            <a:lvl3pPr marL="1143000" indent="-228600">
              <a:defRPr>
                <a:solidFill>
                  <a:schemeClr val="tx1"/>
                </a:solidFill>
                <a:latin typeface="Calibri" charset="0"/>
                <a:ea typeface="Geneva" charset="0"/>
              </a:defRPr>
            </a:lvl3pPr>
            <a:lvl4pPr marL="1600200" indent="-228600">
              <a:defRPr>
                <a:solidFill>
                  <a:schemeClr val="tx1"/>
                </a:solidFill>
                <a:latin typeface="Calibri" charset="0"/>
                <a:ea typeface="Geneva" charset="0"/>
              </a:defRPr>
            </a:lvl4pPr>
            <a:lvl5pPr marL="2057400" indent="-228600">
              <a:defRPr>
                <a:solidFill>
                  <a:schemeClr val="tx1"/>
                </a:solidFill>
                <a:latin typeface="Calibri" charset="0"/>
                <a:ea typeface="Geneva" charset="0"/>
              </a:defRPr>
            </a:lvl5pPr>
            <a:lvl6pPr marL="2514600" indent="-228600" eaLnBrk="0" fontAlgn="base" hangingPunct="0">
              <a:spcBef>
                <a:spcPct val="0"/>
              </a:spcBef>
              <a:spcAft>
                <a:spcPct val="0"/>
              </a:spcAft>
              <a:defRPr>
                <a:solidFill>
                  <a:schemeClr val="tx1"/>
                </a:solidFill>
                <a:latin typeface="Calibri" charset="0"/>
                <a:ea typeface="Geneva" charset="0"/>
              </a:defRPr>
            </a:lvl6pPr>
            <a:lvl7pPr marL="2971800" indent="-228600" eaLnBrk="0" fontAlgn="base" hangingPunct="0">
              <a:spcBef>
                <a:spcPct val="0"/>
              </a:spcBef>
              <a:spcAft>
                <a:spcPct val="0"/>
              </a:spcAft>
              <a:defRPr>
                <a:solidFill>
                  <a:schemeClr val="tx1"/>
                </a:solidFill>
                <a:latin typeface="Calibri" charset="0"/>
                <a:ea typeface="Geneva" charset="0"/>
              </a:defRPr>
            </a:lvl7pPr>
            <a:lvl8pPr marL="3429000" indent="-228600" eaLnBrk="0" fontAlgn="base" hangingPunct="0">
              <a:spcBef>
                <a:spcPct val="0"/>
              </a:spcBef>
              <a:spcAft>
                <a:spcPct val="0"/>
              </a:spcAft>
              <a:defRPr>
                <a:solidFill>
                  <a:schemeClr val="tx1"/>
                </a:solidFill>
                <a:latin typeface="Calibri" charset="0"/>
                <a:ea typeface="Geneva" charset="0"/>
              </a:defRPr>
            </a:lvl8pPr>
            <a:lvl9pPr marL="3886200" indent="-228600" eaLnBrk="0" fontAlgn="base" hangingPunct="0">
              <a:spcBef>
                <a:spcPct val="0"/>
              </a:spcBef>
              <a:spcAft>
                <a:spcPct val="0"/>
              </a:spcAft>
              <a:defRPr>
                <a:solidFill>
                  <a:schemeClr val="tx1"/>
                </a:solidFill>
                <a:latin typeface="Calibri" charset="0"/>
                <a:ea typeface="Geneva" charset="0"/>
              </a:defRPr>
            </a:lvl9pPr>
          </a:lstStyle>
          <a:p>
            <a:pPr eaLnBrk="1" hangingPunct="1"/>
            <a:r>
              <a:rPr lang="en-US" sz="800">
                <a:solidFill>
                  <a:schemeClr val="bg1"/>
                </a:solidFill>
              </a:rPr>
              <a:t>Image © John Jernigan</a:t>
            </a:r>
          </a:p>
        </p:txBody>
      </p:sp>
      <p:sp>
        <p:nvSpPr>
          <p:cNvPr id="7" name="Rectangle 2"/>
          <p:cNvSpPr>
            <a:spLocks noGrp="1"/>
          </p:cNvSpPr>
          <p:nvPr>
            <p:ph type="ctrTitle"/>
          </p:nvPr>
        </p:nvSpPr>
        <p:spPr>
          <a:xfrm>
            <a:off x="228600" y="4648200"/>
            <a:ext cx="8763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smtClean="0"/>
              <a:t>Click to edit Master title style</a:t>
            </a:r>
            <a:endParaRPr lang="en-US" dirty="0"/>
          </a:p>
        </p:txBody>
      </p:sp>
      <p:sp>
        <p:nvSpPr>
          <p:cNvPr id="9" name="Text Placeholder 7"/>
          <p:cNvSpPr>
            <a:spLocks noGrp="1"/>
          </p:cNvSpPr>
          <p:nvPr>
            <p:ph type="body" sz="quarter" idx="10"/>
          </p:nvPr>
        </p:nvSpPr>
        <p:spPr>
          <a:xfrm>
            <a:off x="228600" y="6288618"/>
            <a:ext cx="5943600" cy="391583"/>
          </a:xfrm>
          <a:prstGeom prst="rect">
            <a:avLst/>
          </a:prstGeom>
        </p:spPr>
        <p:txBody>
          <a:bodyPr/>
          <a:lstStyle>
            <a:lvl1pPr>
              <a:defRPr sz="1500" baseline="0"/>
            </a:lvl1pPr>
          </a:lstStyle>
          <a:p>
            <a:pPr lvl="0"/>
            <a:r>
              <a:rPr lang="en-US" smtClean="0"/>
              <a:t>Click to edit Master text styles</a:t>
            </a:r>
          </a:p>
        </p:txBody>
      </p:sp>
      <p:pic>
        <p:nvPicPr>
          <p:cNvPr id="10"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13799" y="6324600"/>
            <a:ext cx="1867767" cy="3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1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GatorGood">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12338" r="12962"/>
          <a:stretch>
            <a:fillRect/>
          </a:stretch>
        </p:blipFill>
        <p:spPr bwMode="auto">
          <a:xfrm>
            <a:off x="0" y="4763"/>
            <a:ext cx="9144000" cy="525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a:spLocks noGrp="1"/>
          </p:cNvSpPr>
          <p:nvPr>
            <p:ph type="ctrTitle"/>
          </p:nvPr>
        </p:nvSpPr>
        <p:spPr>
          <a:xfrm>
            <a:off x="228600" y="4648200"/>
            <a:ext cx="8763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smtClean="0"/>
              <a:t>Click to edit Master title style</a:t>
            </a:r>
            <a:endParaRPr lang="en-US" dirty="0"/>
          </a:p>
        </p:txBody>
      </p:sp>
      <p:sp>
        <p:nvSpPr>
          <p:cNvPr id="7" name="Text Placeholder 7"/>
          <p:cNvSpPr>
            <a:spLocks noGrp="1"/>
          </p:cNvSpPr>
          <p:nvPr>
            <p:ph type="body" sz="quarter" idx="10"/>
          </p:nvPr>
        </p:nvSpPr>
        <p:spPr>
          <a:xfrm>
            <a:off x="228600" y="6288618"/>
            <a:ext cx="5943600" cy="391583"/>
          </a:xfrm>
          <a:prstGeom prst="rect">
            <a:avLst/>
          </a:prstGeom>
        </p:spPr>
        <p:txBody>
          <a:bodyPr/>
          <a:lstStyle>
            <a:lvl1pPr>
              <a:defRPr sz="1500" baseline="0"/>
            </a:lvl1pPr>
          </a:lstStyle>
          <a:p>
            <a:pPr lvl="0"/>
            <a:r>
              <a:rPr lang="en-US" smtClean="0"/>
              <a:t>Click to edit Master text styles</a:t>
            </a:r>
          </a:p>
        </p:txBody>
      </p:sp>
      <p:pic>
        <p:nvPicPr>
          <p:cNvPr id="9"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813799" y="6324600"/>
            <a:ext cx="1867767" cy="3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67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NB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48600" cy="685800"/>
          </a:xfrm>
          <a:prstGeom prst="rect">
            <a:avLst/>
          </a:prstGeom>
        </p:spPr>
        <p:txBody>
          <a:bodyPr>
            <a:noAutofit/>
          </a:bodyPr>
          <a:lstStyle>
            <a:lvl1pPr>
              <a:defRPr sz="4400" b="1" cap="none" baseline="0">
                <a:solidFill>
                  <a:schemeClr val="accent1"/>
                </a:solidFill>
                <a:latin typeface="+mn-lt"/>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04800" y="1828800"/>
            <a:ext cx="7848600" cy="4648200"/>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smtClean="0"/>
              <a:t>Click to edit Master text styles</a:t>
            </a:r>
          </a:p>
        </p:txBody>
      </p:sp>
    </p:spTree>
    <p:extLst>
      <p:ext uri="{BB962C8B-B14F-4D97-AF65-F5344CB8AC3E}">
        <p14:creationId xmlns:p14="http://schemas.microsoft.com/office/powerpoint/2010/main" val="161099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ullet Conten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04800" y="1828800"/>
            <a:ext cx="7848600" cy="4645152"/>
          </a:xfrm>
          <a:prstGeom prst="rect">
            <a:avLst/>
          </a:prstGeom>
        </p:spPr>
        <p:txBody>
          <a:bodyPr/>
          <a:lstStyle>
            <a:lvl1pPr marL="347472" indent="-347472">
              <a:buFont typeface="Arial" panose="020B0604020202020204" pitchFamily="34" charset="0"/>
              <a:buChar char="•"/>
              <a:defRPr sz="2800"/>
            </a:lvl1pPr>
            <a:lvl2pPr>
              <a:defRPr sz="2800"/>
            </a:lvl2pPr>
            <a:lvl3pPr>
              <a:defRPr sz="2800"/>
            </a:lvl3pPr>
            <a:lvl4pPr>
              <a:defRPr sz="2800"/>
            </a:lvl4pPr>
            <a:lvl5pPr>
              <a:defRPr sz="2800"/>
            </a:lvl5pPr>
          </a:lstStyle>
          <a:p>
            <a:pPr lvl="0"/>
            <a:r>
              <a:rPr lang="en-US" dirty="0" smtClean="0"/>
              <a:t>Click to edit Master text styles</a:t>
            </a:r>
          </a:p>
        </p:txBody>
      </p:sp>
      <p:sp>
        <p:nvSpPr>
          <p:cNvPr id="5" name="Title 1"/>
          <p:cNvSpPr>
            <a:spLocks noGrp="1"/>
          </p:cNvSpPr>
          <p:nvPr>
            <p:ph type="title"/>
          </p:nvPr>
        </p:nvSpPr>
        <p:spPr>
          <a:xfrm>
            <a:off x="304800" y="304800"/>
            <a:ext cx="7848600" cy="685800"/>
          </a:xfrm>
          <a:prstGeom prst="rect">
            <a:avLst/>
          </a:prstGeom>
        </p:spPr>
        <p:txBody>
          <a:bodyPr>
            <a:noAutofit/>
          </a:bodyPr>
          <a:lstStyle>
            <a:lvl1pPr>
              <a:defRPr sz="4400" cap="none"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875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5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8250238" y="0"/>
            <a:ext cx="8937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p:nvSpPr>
        <p:spPr>
          <a:xfrm>
            <a:off x="0" y="0"/>
            <a:ext cx="76200" cy="6858000"/>
          </a:xfrm>
          <a:prstGeom prst="rect">
            <a:avLst/>
          </a:prstGeom>
          <a:solidFill>
            <a:srgbClr val="00478B"/>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60452850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1" r:id="rId11"/>
    <p:sldLayoutId id="2147483692" r:id="rId12"/>
  </p:sldLayoutIdLst>
  <p:timing>
    <p:tnLst>
      <p:par>
        <p:cTn id="1" dur="indefinite" restart="never" nodeType="tmRoot"/>
      </p:par>
    </p:tnLst>
  </p:timing>
  <p:hf sldNum="0" hdr="0" ftr="0" dt="0"/>
  <p:txStyles>
    <p:titleStyle>
      <a:lvl1pPr algn="l" rtl="0" eaLnBrk="1" fontAlgn="base" hangingPunct="1">
        <a:spcBef>
          <a:spcPct val="0"/>
        </a:spcBef>
        <a:spcAft>
          <a:spcPct val="0"/>
        </a:spcAft>
        <a:defRPr cap="small">
          <a:solidFill>
            <a:schemeClr val="bg1"/>
          </a:solidFill>
          <a:latin typeface="+mj-lt"/>
          <a:ea typeface="Geneva" charset="0"/>
          <a:cs typeface="Geneva" charset="0"/>
        </a:defRPr>
      </a:lvl1pPr>
      <a:lvl2pPr algn="l" rtl="0" eaLnBrk="1" fontAlgn="base" hangingPunct="1">
        <a:spcBef>
          <a:spcPct val="0"/>
        </a:spcBef>
        <a:spcAft>
          <a:spcPct val="0"/>
        </a:spcAft>
        <a:defRPr>
          <a:solidFill>
            <a:schemeClr val="bg1"/>
          </a:solidFill>
          <a:latin typeface="Calibri" charset="0"/>
          <a:ea typeface="Geneva" charset="0"/>
          <a:cs typeface="Geneva" charset="0"/>
        </a:defRPr>
      </a:lvl2pPr>
      <a:lvl3pPr algn="l" rtl="0" eaLnBrk="1" fontAlgn="base" hangingPunct="1">
        <a:spcBef>
          <a:spcPct val="0"/>
        </a:spcBef>
        <a:spcAft>
          <a:spcPct val="0"/>
        </a:spcAft>
        <a:defRPr>
          <a:solidFill>
            <a:schemeClr val="bg1"/>
          </a:solidFill>
          <a:latin typeface="Calibri" charset="0"/>
          <a:ea typeface="Geneva" charset="0"/>
          <a:cs typeface="Geneva" charset="0"/>
        </a:defRPr>
      </a:lvl3pPr>
      <a:lvl4pPr algn="l" rtl="0" eaLnBrk="1" fontAlgn="base" hangingPunct="1">
        <a:spcBef>
          <a:spcPct val="0"/>
        </a:spcBef>
        <a:spcAft>
          <a:spcPct val="0"/>
        </a:spcAft>
        <a:defRPr>
          <a:solidFill>
            <a:schemeClr val="bg1"/>
          </a:solidFill>
          <a:latin typeface="Calibri" charset="0"/>
          <a:ea typeface="Geneva" charset="0"/>
          <a:cs typeface="Geneva" charset="0"/>
        </a:defRPr>
      </a:lvl4pPr>
      <a:lvl5pPr algn="l" rtl="0" eaLnBrk="1" fontAlgn="base" hangingPunct="1">
        <a:spcBef>
          <a:spcPct val="0"/>
        </a:spcBef>
        <a:spcAft>
          <a:spcPct val="0"/>
        </a:spcAft>
        <a:defRPr>
          <a:solidFill>
            <a:schemeClr val="bg1"/>
          </a:solidFill>
          <a:latin typeface="Calibri" charset="0"/>
          <a:ea typeface="Geneva" charset="0"/>
          <a:cs typeface="Geneva" charset="0"/>
        </a:defRPr>
      </a:lvl5pPr>
      <a:lvl6pPr marL="457200" algn="l" rtl="0" eaLnBrk="1" fontAlgn="base" hangingPunct="1">
        <a:spcBef>
          <a:spcPct val="0"/>
        </a:spcBef>
        <a:spcAft>
          <a:spcPct val="0"/>
        </a:spcAft>
        <a:defRPr sz="2400">
          <a:solidFill>
            <a:schemeClr val="bg1"/>
          </a:solidFill>
          <a:latin typeface="Calibri" charset="0"/>
          <a:ea typeface="Geneva" charset="0"/>
          <a:cs typeface="Geneva" charset="0"/>
        </a:defRPr>
      </a:lvl6pPr>
      <a:lvl7pPr marL="914400" algn="l" rtl="0" eaLnBrk="1" fontAlgn="base" hangingPunct="1">
        <a:spcBef>
          <a:spcPct val="0"/>
        </a:spcBef>
        <a:spcAft>
          <a:spcPct val="0"/>
        </a:spcAft>
        <a:defRPr sz="2400">
          <a:solidFill>
            <a:schemeClr val="bg1"/>
          </a:solidFill>
          <a:latin typeface="Calibri" charset="0"/>
          <a:ea typeface="Geneva" charset="0"/>
          <a:cs typeface="Geneva" charset="0"/>
        </a:defRPr>
      </a:lvl7pPr>
      <a:lvl8pPr marL="1371600" algn="l" rtl="0" eaLnBrk="1" fontAlgn="base" hangingPunct="1">
        <a:spcBef>
          <a:spcPct val="0"/>
        </a:spcBef>
        <a:spcAft>
          <a:spcPct val="0"/>
        </a:spcAft>
        <a:defRPr sz="2400">
          <a:solidFill>
            <a:schemeClr val="bg1"/>
          </a:solidFill>
          <a:latin typeface="Calibri" charset="0"/>
          <a:ea typeface="Geneva" charset="0"/>
          <a:cs typeface="Geneva" charset="0"/>
        </a:defRPr>
      </a:lvl8pPr>
      <a:lvl9pPr marL="1828800" algn="l" rtl="0" eaLnBrk="1" fontAlgn="base" hangingPunct="1">
        <a:spcBef>
          <a:spcPct val="0"/>
        </a:spcBef>
        <a:spcAft>
          <a:spcPct val="0"/>
        </a:spcAft>
        <a:defRPr sz="2400">
          <a:solidFill>
            <a:schemeClr val="bg1"/>
          </a:solidFill>
          <a:latin typeface="Calibri" charset="0"/>
          <a:ea typeface="Geneva" charset="0"/>
          <a:cs typeface="Geneva" charset="0"/>
        </a:defRPr>
      </a:lvl9pPr>
      <a:extLst/>
    </p:titleStyle>
    <p:bodyStyle>
      <a:lvl1pPr marL="342900" indent="-342900" algn="l" rtl="0" eaLnBrk="1" fontAlgn="base" hangingPunct="1">
        <a:spcBef>
          <a:spcPct val="20000"/>
        </a:spcBef>
        <a:spcAft>
          <a:spcPct val="0"/>
        </a:spcAft>
        <a:defRPr sz="1100">
          <a:solidFill>
            <a:schemeClr val="tx1"/>
          </a:solidFill>
          <a:latin typeface="+mn-lt"/>
          <a:ea typeface="Geneva" charset="0"/>
          <a:cs typeface="Geneva" charset="0"/>
        </a:defRPr>
      </a:lvl1pPr>
      <a:lvl2pPr marL="742950" indent="-285750" algn="l" rtl="0" eaLnBrk="1" fontAlgn="base" hangingPunct="1">
        <a:spcBef>
          <a:spcPct val="20000"/>
        </a:spcBef>
        <a:spcAft>
          <a:spcPct val="0"/>
        </a:spcAft>
        <a:defRPr sz="1100">
          <a:solidFill>
            <a:schemeClr val="tx1"/>
          </a:solidFill>
          <a:latin typeface="+mn-lt"/>
          <a:ea typeface="Geneva" charset="0"/>
          <a:cs typeface="+mn-cs"/>
        </a:defRPr>
      </a:lvl2pPr>
      <a:lvl3pPr marL="1143000" indent="-228600" algn="l" rtl="0" eaLnBrk="1" fontAlgn="base" hangingPunct="1">
        <a:spcBef>
          <a:spcPct val="20000"/>
        </a:spcBef>
        <a:spcAft>
          <a:spcPct val="0"/>
        </a:spcAft>
        <a:defRPr sz="1100">
          <a:solidFill>
            <a:schemeClr val="tx1"/>
          </a:solidFill>
          <a:latin typeface="+mn-lt"/>
          <a:ea typeface="Geneva" charset="0"/>
          <a:cs typeface="+mn-cs"/>
        </a:defRPr>
      </a:lvl3pPr>
      <a:lvl4pPr marL="1600200" indent="-228600" algn="l" rtl="0" eaLnBrk="1" fontAlgn="base" hangingPunct="1">
        <a:spcBef>
          <a:spcPct val="20000"/>
        </a:spcBef>
        <a:spcAft>
          <a:spcPct val="0"/>
        </a:spcAft>
        <a:defRPr sz="1100">
          <a:solidFill>
            <a:schemeClr val="tx1"/>
          </a:solidFill>
          <a:latin typeface="+mn-lt"/>
          <a:ea typeface="Geneva" charset="0"/>
          <a:cs typeface="+mn-cs"/>
        </a:defRPr>
      </a:lvl4pPr>
      <a:lvl5pPr marL="2057400" indent="-228600" algn="l" rtl="0" eaLnBrk="1" fontAlgn="base" hangingPunct="1">
        <a:spcBef>
          <a:spcPct val="20000"/>
        </a:spcBef>
        <a:spcAft>
          <a:spcPct val="0"/>
        </a:spcAft>
        <a:defRPr sz="1100">
          <a:solidFill>
            <a:schemeClr val="tx1"/>
          </a:solidFill>
          <a:latin typeface="+mn-lt"/>
          <a:ea typeface="Geneva"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2.bin"/><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oleObject" Target="../embeddings/oleObject4.bin"/><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package" Target="../embeddings/Microsoft_Word_Document1.docx"/><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0"/>
            <a:ext cx="8763000" cy="533400"/>
          </a:xfrm>
        </p:spPr>
        <p:txBody>
          <a:bodyPr/>
          <a:lstStyle/>
          <a:p>
            <a:r>
              <a:rPr lang="en-US" sz="1800" b="1" dirty="0"/>
              <a:t>School-based Violence &amp; Bullying </a:t>
            </a:r>
            <a:r>
              <a:rPr lang="en-US" sz="1800" b="1" dirty="0" smtClean="0"/>
              <a:t>Prevention:</a:t>
            </a:r>
            <a:r>
              <a:rPr lang="en-US" sz="1800" b="1" dirty="0"/>
              <a:t>  </a:t>
            </a:r>
            <a:r>
              <a:rPr lang="en-US" sz="1800" b="1" dirty="0" smtClean="0"/>
              <a:t/>
            </a:r>
            <a:br>
              <a:rPr lang="en-US" sz="1800" b="1" dirty="0" smtClean="0"/>
            </a:br>
            <a:r>
              <a:rPr lang="en-US" sz="1800" b="1" dirty="0" smtClean="0"/>
              <a:t>Narrowing the research-to-practice gap</a:t>
            </a:r>
            <a:endParaRPr lang="en-US" sz="1800" dirty="0"/>
          </a:p>
        </p:txBody>
      </p:sp>
      <p:sp>
        <p:nvSpPr>
          <p:cNvPr id="8195" name="Text Placeholder 2"/>
          <p:cNvSpPr>
            <a:spLocks noGrp="1"/>
          </p:cNvSpPr>
          <p:nvPr>
            <p:ph type="body" sz="quarter" idx="10"/>
          </p:nvPr>
        </p:nvSpPr>
        <p:spPr bwMode="auto">
          <a:xfrm>
            <a:off x="228600" y="5334000"/>
            <a:ext cx="5943600" cy="1193800"/>
          </a:xfrm>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3500">
              <a:defRPr/>
            </a:pPr>
            <a:r>
              <a:rPr lang="en-US" sz="1600" b="1" dirty="0" smtClean="0"/>
              <a:t>Dorothy L. Espelage, Ph.D.</a:t>
            </a:r>
          </a:p>
          <a:p>
            <a:pPr marL="63500">
              <a:defRPr/>
            </a:pPr>
            <a:r>
              <a:rPr lang="en-US" sz="1600" b="1" dirty="0" smtClean="0"/>
              <a:t>Professor of Psychology</a:t>
            </a:r>
          </a:p>
          <a:p>
            <a:pPr marL="63500">
              <a:defRPr/>
            </a:pPr>
            <a:r>
              <a:rPr lang="en-US" sz="1600" b="1" dirty="0" smtClean="0"/>
              <a:t>espelage@ufl.edu</a:t>
            </a:r>
            <a:endParaRPr lang="en-US" sz="1600" b="1" dirty="0"/>
          </a:p>
          <a:p>
            <a:pPr marL="63500">
              <a:defRPr/>
            </a:pPr>
            <a:r>
              <a:rPr lang="en-US" sz="1600" b="1" dirty="0"/>
              <a:t>Website: http://www.psych.ufl.edu/espelage/</a:t>
            </a:r>
          </a:p>
          <a:p>
            <a:pPr marL="63500">
              <a:defRPr/>
            </a:pPr>
            <a:r>
              <a:rPr lang="en-US" sz="1600" b="1" dirty="0"/>
              <a:t>Twitter: </a:t>
            </a:r>
            <a:r>
              <a:rPr lang="en-US" sz="1600" b="1" dirty="0" err="1"/>
              <a:t>DrDotEspelage</a:t>
            </a:r>
            <a:endParaRPr lang="en-US" sz="1600" b="1" dirty="0"/>
          </a:p>
          <a:p>
            <a:pPr marL="0" indent="0"/>
            <a:endParaRPr lang="en-US" dirty="0">
              <a:latin typeface="Calibri" charset="0"/>
            </a:endParaRPr>
          </a:p>
        </p:txBody>
      </p:sp>
    </p:spTree>
    <p:extLst>
      <p:ext uri="{BB962C8B-B14F-4D97-AF65-F5344CB8AC3E}">
        <p14:creationId xmlns:p14="http://schemas.microsoft.com/office/powerpoint/2010/main" val="2927774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algn="ctr" fontAlgn="auto">
              <a:spcAft>
                <a:spcPts val="0"/>
              </a:spcAft>
              <a:defRPr/>
            </a:pPr>
            <a:r>
              <a:rPr lang="en-US" sz="3600" dirty="0" smtClean="0">
                <a:latin typeface="+mn-lt"/>
              </a:rPr>
              <a:t/>
            </a:r>
            <a:br>
              <a:rPr lang="en-US" sz="3600" dirty="0" smtClean="0">
                <a:latin typeface="+mn-lt"/>
              </a:rPr>
            </a:br>
            <a:r>
              <a:rPr lang="en-US" sz="3600" dirty="0">
                <a:latin typeface="+mn-lt"/>
              </a:rPr>
              <a:t/>
            </a:r>
            <a:br>
              <a:rPr lang="en-US" sz="3600" dirty="0">
                <a:latin typeface="+mn-lt"/>
              </a:rPr>
            </a:br>
            <a:r>
              <a:rPr lang="en-US" sz="3600" dirty="0" smtClean="0">
                <a:latin typeface="+mn-lt"/>
              </a:rPr>
              <a:t/>
            </a:r>
            <a:br>
              <a:rPr lang="en-US" sz="3600" dirty="0" smtClean="0">
                <a:latin typeface="+mn-lt"/>
              </a:rPr>
            </a:br>
            <a:r>
              <a:rPr lang="en-US" sz="3600" dirty="0" smtClean="0">
                <a:latin typeface="+mn-lt"/>
              </a:rPr>
              <a:t>Transactional Associations </a:t>
            </a:r>
            <a:br>
              <a:rPr lang="en-US" sz="3600" dirty="0" smtClean="0">
                <a:latin typeface="+mn-lt"/>
              </a:rPr>
            </a:br>
            <a:r>
              <a:rPr lang="en-US" sz="3600" dirty="0" smtClean="0">
                <a:latin typeface="+mn-lt"/>
              </a:rPr>
              <a:t>Between School-Based </a:t>
            </a:r>
            <a:br>
              <a:rPr lang="en-US" sz="3600" dirty="0" smtClean="0">
                <a:latin typeface="+mn-lt"/>
              </a:rPr>
            </a:br>
            <a:r>
              <a:rPr lang="en-US" sz="3600" dirty="0" smtClean="0">
                <a:latin typeface="+mn-lt"/>
              </a:rPr>
              <a:t>Aggression/Bullying &amp; Cyberbullying</a:t>
            </a:r>
            <a:br>
              <a:rPr lang="en-US" sz="3600" dirty="0" smtClean="0">
                <a:latin typeface="+mn-lt"/>
              </a:rPr>
            </a:br>
            <a:r>
              <a:rPr lang="en-US" sz="3600" dirty="0">
                <a:latin typeface="+mn-lt"/>
              </a:rPr>
              <a:t/>
            </a:r>
            <a:br>
              <a:rPr lang="en-US" sz="3600" dirty="0">
                <a:latin typeface="+mn-lt"/>
              </a:rPr>
            </a:br>
            <a:endParaRPr lang="en-US" sz="3600" dirty="0" smtClean="0">
              <a:latin typeface="+mn-lt"/>
            </a:endParaRPr>
          </a:p>
        </p:txBody>
      </p:sp>
      <p:sp>
        <p:nvSpPr>
          <p:cNvPr id="37892" name="Rectangle 4"/>
          <p:cNvSpPr>
            <a:spLocks noChangeArrowheads="1"/>
          </p:cNvSpPr>
          <p:nvPr/>
        </p:nvSpPr>
        <p:spPr bwMode="auto">
          <a:xfrm>
            <a:off x="838200" y="4114800"/>
            <a:ext cx="7772400" cy="1447800"/>
          </a:xfrm>
          <a:prstGeom prst="rect">
            <a:avLst/>
          </a:prstGeom>
          <a:noFill/>
          <a:ln w="12700">
            <a:noFill/>
            <a:miter lim="800000"/>
            <a:headEnd/>
            <a:tailEnd/>
          </a:ln>
          <a:effectLst/>
        </p:spPr>
        <p:txBody>
          <a:bodyPr lIns="90488" tIns="44450" rIns="90488" bIns="44450" anchor="ctr"/>
          <a:lstStyle/>
          <a:p>
            <a:pPr algn="ctr">
              <a:defRPr/>
            </a:pPr>
            <a:r>
              <a:rPr lang="en-US" sz="4000" dirty="0">
                <a:solidFill>
                  <a:srgbClr val="FAFD00"/>
                </a:solidFill>
                <a:effectLst>
                  <a:outerShdw blurRad="38100" dist="38100" dir="2700000" algn="tl">
                    <a:srgbClr val="000000"/>
                  </a:outerShdw>
                </a:effectLst>
                <a:latin typeface="Arial" charset="0"/>
                <a:ea typeface="ＭＳ Ｐゴシック" pitchFamily="1" charset="-128"/>
                <a:cs typeface="Arial" charset="0"/>
              </a:rPr>
              <a:t/>
            </a:r>
            <a:br>
              <a:rPr lang="en-US" sz="4000" dirty="0">
                <a:solidFill>
                  <a:srgbClr val="FAFD00"/>
                </a:solidFill>
                <a:effectLst>
                  <a:outerShdw blurRad="38100" dist="38100" dir="2700000" algn="tl">
                    <a:srgbClr val="000000"/>
                  </a:outerShdw>
                </a:effectLst>
                <a:latin typeface="Arial" charset="0"/>
                <a:ea typeface="ＭＳ Ｐゴシック" pitchFamily="1" charset="-128"/>
                <a:cs typeface="Arial" charset="0"/>
              </a:rPr>
            </a:br>
            <a:r>
              <a:rPr lang="en-US" sz="3200" dirty="0">
                <a:effectLst>
                  <a:outerShdw blurRad="38100" dist="38100" dir="2700000" algn="tl">
                    <a:srgbClr val="000000"/>
                  </a:outerShdw>
                </a:effectLst>
                <a:latin typeface="Arial" charset="0"/>
                <a:ea typeface="ＭＳ Ｐゴシック" pitchFamily="1" charset="-128"/>
                <a:cs typeface="Arial" charset="0"/>
              </a:rPr>
              <a:t/>
            </a:r>
            <a:br>
              <a:rPr lang="en-US" sz="3200" dirty="0">
                <a:effectLst>
                  <a:outerShdw blurRad="38100" dist="38100" dir="2700000" algn="tl">
                    <a:srgbClr val="000000"/>
                  </a:outerShdw>
                </a:effectLst>
                <a:latin typeface="Arial" charset="0"/>
                <a:ea typeface="ＭＳ Ｐゴシック" pitchFamily="1" charset="-128"/>
                <a:cs typeface="Arial" charset="0"/>
              </a:rPr>
            </a:br>
            <a:endParaRPr lang="en-US" sz="3200" dirty="0">
              <a:effectLst>
                <a:outerShdw blurRad="38100" dist="38100" dir="2700000" algn="tl">
                  <a:srgbClr val="000000"/>
                </a:outerShdw>
              </a:effectLst>
              <a:latin typeface="Arial" charset="0"/>
              <a:ea typeface="ＭＳ Ｐゴシック" pitchFamily="1" charset="-128"/>
              <a:cs typeface="Arial" charset="0"/>
            </a:endParaRPr>
          </a:p>
          <a:p>
            <a:pPr algn="ctr">
              <a:defRPr/>
            </a:pPr>
            <a:endParaRPr lang="en-US" sz="3200" dirty="0">
              <a:effectLst>
                <a:outerShdw blurRad="38100" dist="38100" dir="2700000" algn="tl">
                  <a:srgbClr val="000000"/>
                </a:outerShdw>
              </a:effectLst>
              <a:latin typeface="Arial" charset="0"/>
              <a:ea typeface="ＭＳ Ｐゴシック" pitchFamily="1" charset="-128"/>
              <a:cs typeface="Arial" charset="0"/>
            </a:endParaRPr>
          </a:p>
          <a:p>
            <a:pPr algn="ctr">
              <a:defRPr/>
            </a:pPr>
            <a:endParaRPr lang="en-US" sz="3200" dirty="0">
              <a:effectLst>
                <a:outerShdw blurRad="38100" dist="38100" dir="2700000" algn="tl">
                  <a:srgbClr val="000000"/>
                </a:outerShdw>
              </a:effectLst>
              <a:latin typeface="Arial" charset="0"/>
              <a:ea typeface="ＭＳ Ｐゴシック" pitchFamily="1" charset="-128"/>
              <a:cs typeface="Arial" charset="0"/>
            </a:endParaRPr>
          </a:p>
          <a:p>
            <a:pPr algn="ctr">
              <a:defRPr/>
            </a:pPr>
            <a:endParaRPr lang="en-US" sz="3200" dirty="0">
              <a:effectLst>
                <a:outerShdw blurRad="38100" dist="38100" dir="2700000" algn="tl">
                  <a:srgbClr val="000000"/>
                </a:outerShdw>
              </a:effectLst>
              <a:latin typeface="Arial" charset="0"/>
              <a:ea typeface="ＭＳ Ｐゴシック" pitchFamily="1" charset="-128"/>
              <a:cs typeface="Arial" charset="0"/>
            </a:endParaRPr>
          </a:p>
        </p:txBody>
      </p:sp>
      <p:sp>
        <p:nvSpPr>
          <p:cNvPr id="21509" name="TextBox 7"/>
          <p:cNvSpPr txBox="1">
            <a:spLocks noChangeArrowheads="1"/>
          </p:cNvSpPr>
          <p:nvPr/>
        </p:nvSpPr>
        <p:spPr bwMode="auto">
          <a:xfrm>
            <a:off x="1371600" y="5749795"/>
            <a:ext cx="6553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lgn="ctr" eaLnBrk="1" hangingPunct="1">
              <a:spcBef>
                <a:spcPct val="0"/>
              </a:spcBef>
              <a:buClrTx/>
              <a:buSzTx/>
              <a:buFontTx/>
              <a:buNone/>
            </a:pPr>
            <a:r>
              <a:rPr lang="en-US" altLang="en-US" sz="1600" b="1" dirty="0">
                <a:latin typeface="Arial" pitchFamily="34" charset="0"/>
              </a:rPr>
              <a:t>This research was supported by Centers for Disease Control &amp; Prevention (#1U01/CE001677) to Dorothy </a:t>
            </a:r>
            <a:r>
              <a:rPr lang="en-US" altLang="en-US" sz="1600" b="1" dirty="0" err="1">
                <a:latin typeface="Arial" pitchFamily="34" charset="0"/>
              </a:rPr>
              <a:t>Espelage</a:t>
            </a:r>
            <a:r>
              <a:rPr lang="en-US" altLang="en-US" sz="1600" b="1" dirty="0">
                <a:latin typeface="Arial" pitchFamily="34" charset="0"/>
              </a:rPr>
              <a:t> (PI)</a:t>
            </a:r>
          </a:p>
        </p:txBody>
      </p:sp>
    </p:spTree>
    <p:extLst>
      <p:ext uri="{BB962C8B-B14F-4D97-AF65-F5344CB8AC3E}">
        <p14:creationId xmlns:p14="http://schemas.microsoft.com/office/powerpoint/2010/main" val="120640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dirty="0" smtClean="0">
                <a:latin typeface="+mn-lt"/>
                <a:cs typeface="Arial" pitchFamily="34" charset="0"/>
              </a:rPr>
              <a:t>Method</a:t>
            </a:r>
          </a:p>
        </p:txBody>
      </p:sp>
      <p:sp>
        <p:nvSpPr>
          <p:cNvPr id="3" name="Content Placeholder 2"/>
          <p:cNvSpPr>
            <a:spLocks noGrp="1"/>
          </p:cNvSpPr>
          <p:nvPr>
            <p:ph type="body" sz="quarter" idx="11"/>
          </p:nvPr>
        </p:nvSpPr>
        <p:spPr>
          <a:xfrm>
            <a:off x="304800" y="1143000"/>
            <a:ext cx="7848600" cy="4194464"/>
          </a:xfrm>
        </p:spPr>
        <p:txBody>
          <a:bodyPr rtlCol="0">
            <a:normAutofit/>
          </a:bodyPr>
          <a:lstStyle/>
          <a:p>
            <a:pPr marL="109728" indent="0" fontAlgn="auto">
              <a:spcAft>
                <a:spcPts val="0"/>
              </a:spcAft>
              <a:defRPr/>
            </a:pPr>
            <a:r>
              <a:rPr lang="en-US" sz="3000" dirty="0" smtClean="0">
                <a:latin typeface="Californian FB" pitchFamily="18" charset="0"/>
                <a:ea typeface="ＭＳ Ｐゴシック" pitchFamily="-110" charset="-128"/>
              </a:rPr>
              <a:t>Participants</a:t>
            </a:r>
          </a:p>
          <a:p>
            <a:pPr marL="621792" lvl="1" fontAlgn="auto">
              <a:spcBef>
                <a:spcPts val="324"/>
              </a:spcBef>
              <a:spcAft>
                <a:spcPts val="0"/>
              </a:spcAft>
              <a:buFont typeface="Verdana"/>
              <a:buChar char="◦"/>
              <a:defRPr/>
            </a:pPr>
            <a:r>
              <a:rPr lang="en-US" sz="3000" dirty="0" smtClean="0">
                <a:latin typeface="Californian FB" pitchFamily="18" charset="0"/>
                <a:ea typeface="ＭＳ Ｐゴシック" pitchFamily="-110" charset="-128"/>
              </a:rPr>
              <a:t>1,132 students (49.1% female)</a:t>
            </a:r>
          </a:p>
          <a:p>
            <a:pPr marL="621792" lvl="1" fontAlgn="auto">
              <a:spcBef>
                <a:spcPts val="324"/>
              </a:spcBef>
              <a:spcAft>
                <a:spcPts val="0"/>
              </a:spcAft>
              <a:buFont typeface="Verdana"/>
              <a:buChar char="◦"/>
              <a:defRPr/>
            </a:pPr>
            <a:r>
              <a:rPr lang="en-US" sz="3000" dirty="0" smtClean="0">
                <a:latin typeface="Californian FB" pitchFamily="18" charset="0"/>
                <a:ea typeface="ＭＳ Ｐゴシック" pitchFamily="-110" charset="-128"/>
              </a:rPr>
              <a:t>3 cohorts (5</a:t>
            </a:r>
            <a:r>
              <a:rPr lang="en-US" sz="3000" baseline="30000" dirty="0" smtClean="0">
                <a:latin typeface="Californian FB" pitchFamily="18" charset="0"/>
                <a:ea typeface="ＭＳ Ｐゴシック" pitchFamily="-110" charset="-128"/>
              </a:rPr>
              <a:t>th</a:t>
            </a:r>
            <a:r>
              <a:rPr lang="en-US" sz="3000" dirty="0" smtClean="0">
                <a:latin typeface="Californian FB" pitchFamily="18" charset="0"/>
                <a:ea typeface="ＭＳ Ｐゴシック" pitchFamily="-110" charset="-128"/>
              </a:rPr>
              <a:t>, 6</a:t>
            </a:r>
            <a:r>
              <a:rPr lang="en-US" sz="3000" baseline="30000" dirty="0" smtClean="0">
                <a:latin typeface="Californian FB" pitchFamily="18" charset="0"/>
                <a:ea typeface="ＭＳ Ｐゴシック" pitchFamily="-110" charset="-128"/>
              </a:rPr>
              <a:t>th</a:t>
            </a:r>
            <a:r>
              <a:rPr lang="en-US" sz="3000" dirty="0" smtClean="0">
                <a:latin typeface="Californian FB" pitchFamily="18" charset="0"/>
                <a:ea typeface="ＭＳ Ｐゴシック" pitchFamily="-110" charset="-128"/>
              </a:rPr>
              <a:t>, 7</a:t>
            </a:r>
            <a:r>
              <a:rPr lang="en-US" sz="3000" baseline="30000" dirty="0" smtClean="0">
                <a:latin typeface="Californian FB" pitchFamily="18" charset="0"/>
                <a:ea typeface="ＭＳ Ｐゴシック" pitchFamily="-110" charset="-128"/>
              </a:rPr>
              <a:t>th</a:t>
            </a:r>
            <a:r>
              <a:rPr lang="en-US" sz="3000" dirty="0">
                <a:latin typeface="Californian FB" pitchFamily="18" charset="0"/>
                <a:ea typeface="ＭＳ Ｐゴシック" pitchFamily="-110" charset="-128"/>
              </a:rPr>
              <a:t> </a:t>
            </a:r>
            <a:r>
              <a:rPr lang="en-US" sz="3000" dirty="0" smtClean="0">
                <a:latin typeface="Californian FB" pitchFamily="18" charset="0"/>
                <a:ea typeface="ＭＳ Ｐゴシック" pitchFamily="-110" charset="-128"/>
              </a:rPr>
              <a:t>graders)</a:t>
            </a:r>
          </a:p>
          <a:p>
            <a:pPr marL="621792" lvl="1" fontAlgn="auto">
              <a:spcBef>
                <a:spcPts val="324"/>
              </a:spcBef>
              <a:spcAft>
                <a:spcPts val="0"/>
              </a:spcAft>
              <a:buFont typeface="Verdana"/>
              <a:buChar char="◦"/>
              <a:defRPr/>
            </a:pPr>
            <a:r>
              <a:rPr lang="en-US" sz="3000" dirty="0" smtClean="0">
                <a:latin typeface="Californian FB" pitchFamily="18" charset="0"/>
              </a:rPr>
              <a:t>Assessed across 4 waves including Spring/Fall </a:t>
            </a:r>
            <a:r>
              <a:rPr lang="en-US" sz="3000" dirty="0">
                <a:latin typeface="Californian FB" pitchFamily="18" charset="0"/>
              </a:rPr>
              <a:t>2008, </a:t>
            </a:r>
            <a:r>
              <a:rPr lang="en-US" sz="3000" dirty="0" smtClean="0">
                <a:latin typeface="Californian FB" pitchFamily="18" charset="0"/>
              </a:rPr>
              <a:t>Spring/Fall 2009</a:t>
            </a:r>
          </a:p>
          <a:p>
            <a:pPr marL="621792" lvl="1" fontAlgn="auto">
              <a:spcBef>
                <a:spcPts val="324"/>
              </a:spcBef>
              <a:spcAft>
                <a:spcPts val="0"/>
              </a:spcAft>
              <a:buFont typeface="Verdana"/>
              <a:buChar char="◦"/>
              <a:defRPr/>
            </a:pPr>
            <a:r>
              <a:rPr lang="en-US" sz="3000" dirty="0" smtClean="0">
                <a:latin typeface="Californian FB" pitchFamily="18" charset="0"/>
                <a:ea typeface="ＭＳ Ｐゴシック" pitchFamily="-110" charset="-128"/>
              </a:rPr>
              <a:t>Racially diverse (51% Black; 34% White; </a:t>
            </a:r>
          </a:p>
          <a:p>
            <a:pPr marL="457200" lvl="1" indent="0" fontAlgn="auto">
              <a:spcBef>
                <a:spcPts val="324"/>
              </a:spcBef>
              <a:spcAft>
                <a:spcPts val="0"/>
              </a:spcAft>
              <a:buFont typeface="Courier New" pitchFamily="49" charset="0"/>
              <a:buNone/>
              <a:defRPr/>
            </a:pPr>
            <a:r>
              <a:rPr lang="en-US" sz="3000" dirty="0">
                <a:latin typeface="Californian FB" pitchFamily="18" charset="0"/>
                <a:ea typeface="ＭＳ Ｐゴシック" pitchFamily="-110" charset="-128"/>
              </a:rPr>
              <a:t>	</a:t>
            </a:r>
            <a:r>
              <a:rPr lang="en-US" sz="3000" dirty="0" smtClean="0">
                <a:latin typeface="Californian FB" pitchFamily="18" charset="0"/>
                <a:ea typeface="ＭＳ Ｐゴシック" pitchFamily="-110" charset="-128"/>
              </a:rPr>
              <a:t>3% Hispanic; 3% Asian; 9% Other)</a:t>
            </a:r>
            <a:endParaRPr lang="en-US" sz="3000" dirty="0">
              <a:latin typeface="Californian FB" pitchFamily="18" charset="0"/>
            </a:endParaRPr>
          </a:p>
        </p:txBody>
      </p:sp>
    </p:spTree>
    <p:extLst>
      <p:ext uri="{BB962C8B-B14F-4D97-AF65-F5344CB8AC3E}">
        <p14:creationId xmlns:p14="http://schemas.microsoft.com/office/powerpoint/2010/main" val="62222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b="1" dirty="0" smtClean="0">
                <a:latin typeface="+mn-lt"/>
                <a:cs typeface="Arial" pitchFamily="34" charset="0"/>
              </a:rPr>
              <a:t>Bullying Perpetration &amp; </a:t>
            </a:r>
            <a:r>
              <a:rPr lang="en-US" b="1" dirty="0" err="1" smtClean="0">
                <a:latin typeface="+mn-lt"/>
                <a:cs typeface="Arial" pitchFamily="34" charset="0"/>
              </a:rPr>
              <a:t>Cyberbullying</a:t>
            </a:r>
            <a:r>
              <a:rPr lang="en-US" b="1" dirty="0" smtClean="0">
                <a:latin typeface="+mn-lt"/>
                <a:cs typeface="Arial" pitchFamily="34" charset="0"/>
              </a:rPr>
              <a:t> Perpetration</a:t>
            </a:r>
            <a:endParaRPr lang="en-US" b="1" dirty="0">
              <a:latin typeface="+mn-lt"/>
              <a:cs typeface="Arial" pitchFamily="34" charset="0"/>
            </a:endParaRPr>
          </a:p>
        </p:txBody>
      </p:sp>
      <p:pic>
        <p:nvPicPr>
          <p:cNvPr id="23554"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52400" y="1557338"/>
            <a:ext cx="8153400" cy="4373562"/>
          </a:xfrm>
          <a:prstGeom prst="rect">
            <a:avLst/>
          </a:prstGeom>
        </p:spPr>
      </p:pic>
      <p:sp>
        <p:nvSpPr>
          <p:cNvPr id="4" name="TextBox 3"/>
          <p:cNvSpPr txBox="1"/>
          <p:nvPr/>
        </p:nvSpPr>
        <p:spPr>
          <a:xfrm>
            <a:off x="5212080" y="6092190"/>
            <a:ext cx="3088410" cy="369332"/>
          </a:xfrm>
          <a:prstGeom prst="rect">
            <a:avLst/>
          </a:prstGeom>
          <a:noFill/>
        </p:spPr>
        <p:txBody>
          <a:bodyPr wrap="none" rtlCol="0">
            <a:spAutoFit/>
          </a:bodyPr>
          <a:lstStyle/>
          <a:p>
            <a:r>
              <a:rPr lang="en-US" dirty="0" smtClean="0"/>
              <a:t>Espelage, Rao, &amp; Craven, 2013</a:t>
            </a:r>
            <a:endParaRPr lang="en-US" dirty="0"/>
          </a:p>
        </p:txBody>
      </p:sp>
    </p:spTree>
    <p:extLst>
      <p:ext uri="{BB962C8B-B14F-4D97-AF65-F5344CB8AC3E}">
        <p14:creationId xmlns:p14="http://schemas.microsoft.com/office/powerpoint/2010/main" val="167255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dirty="0" smtClean="0">
                <a:cs typeface="Arial" pitchFamily="34" charset="0"/>
              </a:rPr>
              <a:t>Bullying Victimization and </a:t>
            </a:r>
            <a:r>
              <a:rPr lang="en-US" dirty="0" err="1" smtClean="0">
                <a:cs typeface="Arial" pitchFamily="34" charset="0"/>
              </a:rPr>
              <a:t>Cyberbullying</a:t>
            </a:r>
            <a:r>
              <a:rPr lang="en-US" dirty="0" smtClean="0">
                <a:cs typeface="Arial" pitchFamily="34" charset="0"/>
              </a:rPr>
              <a:t> Perpetration</a:t>
            </a:r>
            <a:endParaRPr lang="en-US" dirty="0">
              <a:cs typeface="Arial" pitchFamily="34" charset="0"/>
            </a:endParaRPr>
          </a:p>
        </p:txBody>
      </p:sp>
      <p:pic>
        <p:nvPicPr>
          <p:cNvPr id="24578"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45473" y="1654374"/>
            <a:ext cx="8382000" cy="4525962"/>
          </a:xfrm>
          <a:prstGeom prst="rect">
            <a:avLst/>
          </a:prstGeom>
        </p:spPr>
      </p:pic>
      <p:sp>
        <p:nvSpPr>
          <p:cNvPr id="4" name="TextBox 3"/>
          <p:cNvSpPr txBox="1"/>
          <p:nvPr/>
        </p:nvSpPr>
        <p:spPr>
          <a:xfrm>
            <a:off x="5314950" y="5995670"/>
            <a:ext cx="3088410" cy="369332"/>
          </a:xfrm>
          <a:prstGeom prst="rect">
            <a:avLst/>
          </a:prstGeom>
          <a:noFill/>
        </p:spPr>
        <p:txBody>
          <a:bodyPr wrap="none" rtlCol="0">
            <a:spAutoFit/>
          </a:bodyPr>
          <a:lstStyle/>
          <a:p>
            <a:r>
              <a:rPr lang="en-US" dirty="0" smtClean="0"/>
              <a:t>Espelage, Rao, &amp; Craven, 2013</a:t>
            </a:r>
            <a:endParaRPr lang="en-US" dirty="0"/>
          </a:p>
        </p:txBody>
      </p:sp>
    </p:spTree>
    <p:extLst>
      <p:ext uri="{BB962C8B-B14F-4D97-AF65-F5344CB8AC3E}">
        <p14:creationId xmlns:p14="http://schemas.microsoft.com/office/powerpoint/2010/main" val="156388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defRPr/>
            </a:pPr>
            <a:r>
              <a:rPr lang="en-US" sz="3200" b="1" dirty="0" smtClean="0">
                <a:latin typeface="+mn-lt"/>
              </a:rPr>
              <a:t>Bullying Perpetration &amp; Sexual Violence Perpetration Among Middle School Students: Gender-Based Bias Matters</a:t>
            </a:r>
          </a:p>
        </p:txBody>
      </p:sp>
      <p:sp>
        <p:nvSpPr>
          <p:cNvPr id="3" name="Subtitle 2"/>
          <p:cNvSpPr>
            <a:spLocks noGrp="1"/>
          </p:cNvSpPr>
          <p:nvPr>
            <p:ph type="body" sz="quarter" idx="11"/>
          </p:nvPr>
        </p:nvSpPr>
        <p:spPr>
          <a:xfrm>
            <a:off x="673894" y="6192982"/>
            <a:ext cx="7848600" cy="665018"/>
          </a:xfrm>
        </p:spPr>
        <p:txBody>
          <a:bodyPr>
            <a:noAutofit/>
          </a:bodyPr>
          <a:lstStyle/>
          <a:p>
            <a:pPr algn="l" eaLnBrk="1" hangingPunct="1">
              <a:spcBef>
                <a:spcPts val="0"/>
              </a:spcBef>
              <a:defRPr/>
            </a:pPr>
            <a:r>
              <a:rPr lang="en-US" sz="1800" dirty="0" smtClean="0">
                <a:solidFill>
                  <a:schemeClr val="tx1"/>
                </a:solidFill>
              </a:rPr>
              <a:t>This research was supported by Centers for Disease Control &amp; Prevention </a:t>
            </a:r>
          </a:p>
          <a:p>
            <a:pPr algn="l" eaLnBrk="1" hangingPunct="1">
              <a:spcBef>
                <a:spcPts val="0"/>
              </a:spcBef>
              <a:defRPr/>
            </a:pPr>
            <a:r>
              <a:rPr lang="en-US" sz="1800" dirty="0" smtClean="0">
                <a:solidFill>
                  <a:schemeClr val="tx1"/>
                </a:solidFill>
              </a:rPr>
              <a:t>(#1u01/ce001677) to Dorothy </a:t>
            </a:r>
            <a:r>
              <a:rPr lang="en-US" sz="1800" dirty="0" err="1" smtClean="0">
                <a:solidFill>
                  <a:schemeClr val="tx1"/>
                </a:solidFill>
              </a:rPr>
              <a:t>Espelage</a:t>
            </a:r>
            <a:r>
              <a:rPr lang="en-US" sz="1800" dirty="0" smtClean="0">
                <a:solidFill>
                  <a:schemeClr val="tx1"/>
                </a:solidFill>
              </a:rPr>
              <a:t> (PI)</a:t>
            </a:r>
            <a:endParaRPr lang="en-US" sz="1800" dirty="0">
              <a:solidFill>
                <a:schemeClr val="tx1"/>
              </a:solidFill>
            </a:endParaRPr>
          </a:p>
        </p:txBody>
      </p:sp>
      <p:sp>
        <p:nvSpPr>
          <p:cNvPr id="4" name="Subtitle 2"/>
          <p:cNvSpPr txBox="1">
            <a:spLocks/>
          </p:cNvSpPr>
          <p:nvPr/>
        </p:nvSpPr>
        <p:spPr bwMode="auto">
          <a:xfrm>
            <a:off x="119856" y="2270413"/>
            <a:ext cx="8402638" cy="3600450"/>
          </a:xfrm>
          <a:prstGeom prst="rect">
            <a:avLst/>
          </a:prstGeom>
          <a:noFill/>
          <a:ln w="9525">
            <a:noFill/>
            <a:miter lim="800000"/>
            <a:headEnd/>
            <a:tailEnd/>
          </a:ln>
        </p:spPr>
        <p:txBody>
          <a:bodyPr>
            <a:normAutofit fontScale="70000" lnSpcReduction="20000"/>
          </a:bodyPr>
          <a:lstStyle/>
          <a:p>
            <a:pPr algn="ctr">
              <a:spcBef>
                <a:spcPct val="20000"/>
              </a:spcBef>
              <a:buClr>
                <a:schemeClr val="accent1"/>
              </a:buClr>
              <a:buSzPct val="85000"/>
              <a:buFont typeface="Wingdings 2" pitchFamily="18" charset="2"/>
              <a:buNone/>
              <a:defRPr/>
            </a:pPr>
            <a:r>
              <a:rPr lang="en-US" sz="2300" b="1" spc="250" dirty="0">
                <a:solidFill>
                  <a:schemeClr val="tx1">
                    <a:lumMod val="50000"/>
                    <a:lumOff val="50000"/>
                  </a:schemeClr>
                </a:solidFill>
                <a:ea typeface="MS PGothic" pitchFamily="34" charset="-128"/>
              </a:rPr>
              <a:t>Dorothy L. Espelage, Ph.D</a:t>
            </a:r>
            <a:r>
              <a:rPr lang="en-US" sz="2300" b="1" spc="250" dirty="0" smtClean="0">
                <a:solidFill>
                  <a:schemeClr val="tx1">
                    <a:lumMod val="50000"/>
                    <a:lumOff val="50000"/>
                  </a:schemeClr>
                </a:solidFill>
                <a:ea typeface="MS PGothic" pitchFamily="34" charset="-128"/>
              </a:rPr>
              <a:t>.</a:t>
            </a:r>
          </a:p>
          <a:p>
            <a:pPr algn="ctr">
              <a:spcBef>
                <a:spcPct val="20000"/>
              </a:spcBef>
              <a:buClr>
                <a:schemeClr val="accent1"/>
              </a:buClr>
              <a:buSzPct val="85000"/>
              <a:buFont typeface="Wingdings 2" pitchFamily="18" charset="2"/>
              <a:buNone/>
              <a:defRPr/>
            </a:pPr>
            <a:r>
              <a:rPr lang="en-US" sz="2300" b="1" spc="250" dirty="0" smtClean="0">
                <a:solidFill>
                  <a:schemeClr val="tx1">
                    <a:lumMod val="50000"/>
                    <a:lumOff val="50000"/>
                  </a:schemeClr>
                </a:solidFill>
                <a:ea typeface="MS PGothic" pitchFamily="34" charset="-128"/>
              </a:rPr>
              <a:t>University of Florida</a:t>
            </a:r>
          </a:p>
          <a:p>
            <a:pPr algn="ctr">
              <a:spcBef>
                <a:spcPct val="20000"/>
              </a:spcBef>
              <a:buClr>
                <a:schemeClr val="accent1"/>
              </a:buClr>
              <a:buSzPct val="85000"/>
              <a:buFont typeface="Wingdings 2" pitchFamily="18" charset="2"/>
              <a:buNone/>
              <a:defRPr/>
            </a:pPr>
            <a:r>
              <a:rPr lang="en-US" sz="2300" b="1" spc="250" dirty="0" smtClean="0">
                <a:solidFill>
                  <a:schemeClr val="tx1">
                    <a:lumMod val="50000"/>
                    <a:lumOff val="50000"/>
                  </a:schemeClr>
                </a:solidFill>
                <a:ea typeface="MS PGothic" pitchFamily="34" charset="-128"/>
              </a:rPr>
              <a:t>Lisa De La Rue, Ph.D.</a:t>
            </a:r>
            <a:endParaRPr lang="en-US" sz="2300" b="1" spc="250" dirty="0">
              <a:solidFill>
                <a:schemeClr val="tx1">
                  <a:lumMod val="50000"/>
                  <a:lumOff val="50000"/>
                </a:schemeClr>
              </a:solidFill>
              <a:ea typeface="MS PGothic" pitchFamily="34" charset="-128"/>
            </a:endParaRPr>
          </a:p>
          <a:p>
            <a:pPr algn="ctr">
              <a:spcBef>
                <a:spcPct val="20000"/>
              </a:spcBef>
              <a:buClr>
                <a:schemeClr val="accent1"/>
              </a:buClr>
              <a:buSzPct val="85000"/>
              <a:buFont typeface="Wingdings 2" pitchFamily="18" charset="2"/>
              <a:buNone/>
              <a:defRPr/>
            </a:pPr>
            <a:r>
              <a:rPr lang="en-US" sz="2300" b="1" spc="250" dirty="0">
                <a:solidFill>
                  <a:schemeClr val="tx1">
                    <a:lumMod val="50000"/>
                    <a:lumOff val="50000"/>
                  </a:schemeClr>
                </a:solidFill>
                <a:ea typeface="MS PGothic" pitchFamily="34" charset="-128"/>
              </a:rPr>
              <a:t>University of </a:t>
            </a:r>
            <a:r>
              <a:rPr lang="en-US" sz="2300" b="1" spc="250" dirty="0" smtClean="0">
                <a:solidFill>
                  <a:schemeClr val="tx1">
                    <a:lumMod val="50000"/>
                    <a:lumOff val="50000"/>
                  </a:schemeClr>
                </a:solidFill>
                <a:ea typeface="MS PGothic" pitchFamily="34" charset="-128"/>
              </a:rPr>
              <a:t>San Francisco </a:t>
            </a:r>
            <a:endParaRPr lang="en-US" sz="2300" b="1" spc="250" dirty="0">
              <a:solidFill>
                <a:schemeClr val="tx1">
                  <a:lumMod val="50000"/>
                  <a:lumOff val="50000"/>
                </a:schemeClr>
              </a:solidFill>
              <a:ea typeface="MS PGothic" pitchFamily="34" charset="-128"/>
            </a:endParaRPr>
          </a:p>
          <a:p>
            <a:pPr algn="ctr">
              <a:spcBef>
                <a:spcPct val="20000"/>
              </a:spcBef>
              <a:buClr>
                <a:schemeClr val="accent1"/>
              </a:buClr>
              <a:buSzPct val="85000"/>
              <a:buFont typeface="Wingdings 2" pitchFamily="18" charset="2"/>
              <a:buNone/>
              <a:defRPr/>
            </a:pPr>
            <a:r>
              <a:rPr lang="en-US" sz="2300" b="1" spc="250" dirty="0">
                <a:solidFill>
                  <a:schemeClr val="tx1">
                    <a:lumMod val="50000"/>
                    <a:lumOff val="50000"/>
                  </a:schemeClr>
                </a:solidFill>
                <a:ea typeface="MS PGothic" pitchFamily="34" charset="-128"/>
              </a:rPr>
              <a:t>&amp;</a:t>
            </a:r>
          </a:p>
          <a:p>
            <a:pPr algn="ctr">
              <a:spcBef>
                <a:spcPct val="20000"/>
              </a:spcBef>
              <a:buClr>
                <a:schemeClr val="accent1"/>
              </a:buClr>
              <a:buSzPct val="85000"/>
              <a:buFont typeface="Wingdings 2" pitchFamily="18" charset="2"/>
              <a:buNone/>
              <a:defRPr/>
            </a:pPr>
            <a:r>
              <a:rPr lang="en-US" sz="2300" b="1" spc="250" dirty="0">
                <a:solidFill>
                  <a:schemeClr val="tx1">
                    <a:lumMod val="50000"/>
                    <a:lumOff val="50000"/>
                  </a:schemeClr>
                </a:solidFill>
                <a:ea typeface="MS PGothic" pitchFamily="34" charset="-128"/>
              </a:rPr>
              <a:t>Kathleen C. </a:t>
            </a:r>
            <a:r>
              <a:rPr lang="en-US" sz="2300" b="1" spc="250" dirty="0" err="1">
                <a:solidFill>
                  <a:schemeClr val="tx1">
                    <a:lumMod val="50000"/>
                    <a:lumOff val="50000"/>
                  </a:schemeClr>
                </a:solidFill>
                <a:ea typeface="MS PGothic" pitchFamily="34" charset="-128"/>
              </a:rPr>
              <a:t>Basile</a:t>
            </a:r>
            <a:r>
              <a:rPr lang="en-US" sz="2300" b="1" spc="250" dirty="0">
                <a:solidFill>
                  <a:schemeClr val="tx1">
                    <a:lumMod val="50000"/>
                    <a:lumOff val="50000"/>
                  </a:schemeClr>
                </a:solidFill>
                <a:ea typeface="MS PGothic" pitchFamily="34" charset="-128"/>
              </a:rPr>
              <a:t>, Ph.D.</a:t>
            </a:r>
          </a:p>
          <a:p>
            <a:pPr algn="ctr">
              <a:spcBef>
                <a:spcPct val="20000"/>
              </a:spcBef>
              <a:buClr>
                <a:schemeClr val="accent1"/>
              </a:buClr>
              <a:buSzPct val="85000"/>
              <a:buFont typeface="Wingdings 2" pitchFamily="18" charset="2"/>
              <a:buNone/>
              <a:defRPr/>
            </a:pPr>
            <a:r>
              <a:rPr lang="en-US" sz="2300" b="1" spc="250" dirty="0">
                <a:solidFill>
                  <a:schemeClr val="tx1">
                    <a:lumMod val="50000"/>
                    <a:lumOff val="50000"/>
                  </a:schemeClr>
                </a:solidFill>
                <a:ea typeface="MS PGothic" pitchFamily="34" charset="-128"/>
              </a:rPr>
              <a:t>Division of Violence Prevention</a:t>
            </a:r>
          </a:p>
          <a:p>
            <a:pPr algn="ctr">
              <a:spcBef>
                <a:spcPct val="20000"/>
              </a:spcBef>
              <a:buClr>
                <a:schemeClr val="accent1"/>
              </a:buClr>
              <a:buSzPct val="85000"/>
              <a:buFont typeface="Wingdings 2" pitchFamily="18" charset="2"/>
              <a:buNone/>
              <a:defRPr/>
            </a:pPr>
            <a:r>
              <a:rPr lang="en-US" sz="2300" b="1" spc="250" dirty="0">
                <a:solidFill>
                  <a:schemeClr val="tx1">
                    <a:lumMod val="50000"/>
                    <a:lumOff val="50000"/>
                  </a:schemeClr>
                </a:solidFill>
                <a:ea typeface="MS PGothic" pitchFamily="34" charset="-128"/>
              </a:rPr>
              <a:t>Centers for Disease Control &amp; Prevention, Atlanta, Georgia</a:t>
            </a:r>
          </a:p>
          <a:p>
            <a:pPr algn="ctr">
              <a:spcBef>
                <a:spcPct val="20000"/>
              </a:spcBef>
              <a:buClr>
                <a:schemeClr val="accent1"/>
              </a:buClr>
              <a:buSzPct val="85000"/>
              <a:buFont typeface="Wingdings 2" pitchFamily="18" charset="2"/>
              <a:buNone/>
              <a:defRPr/>
            </a:pPr>
            <a:r>
              <a:rPr lang="en-US" sz="2300" b="1" spc="250" dirty="0">
                <a:solidFill>
                  <a:schemeClr val="tx1">
                    <a:lumMod val="50000"/>
                    <a:lumOff val="50000"/>
                  </a:schemeClr>
                </a:solidFill>
                <a:ea typeface="MS PGothic" pitchFamily="34" charset="-128"/>
              </a:rPr>
              <a:t>Merle E. Hamburger, Ph.D</a:t>
            </a:r>
            <a:r>
              <a:rPr lang="en-US" sz="2300" b="1" spc="250" dirty="0" smtClean="0">
                <a:solidFill>
                  <a:schemeClr val="tx1">
                    <a:lumMod val="50000"/>
                    <a:lumOff val="50000"/>
                  </a:schemeClr>
                </a:solidFill>
                <a:ea typeface="MS PGothic" pitchFamily="34" charset="-128"/>
              </a:rPr>
              <a:t>.</a:t>
            </a:r>
          </a:p>
          <a:p>
            <a:pPr algn="ctr">
              <a:spcBef>
                <a:spcPct val="20000"/>
              </a:spcBef>
              <a:buClr>
                <a:schemeClr val="accent1"/>
              </a:buClr>
              <a:buSzPct val="85000"/>
              <a:buFont typeface="Wingdings 2" pitchFamily="18" charset="2"/>
              <a:buNone/>
              <a:defRPr/>
            </a:pPr>
            <a:endParaRPr lang="en-US" sz="2100" b="1" spc="250" dirty="0">
              <a:solidFill>
                <a:schemeClr val="tx1">
                  <a:lumMod val="50000"/>
                  <a:lumOff val="50000"/>
                </a:schemeClr>
              </a:solidFill>
              <a:ea typeface="MS PGothic" pitchFamily="34" charset="-128"/>
            </a:endParaRPr>
          </a:p>
          <a:p>
            <a:pPr algn="ctr">
              <a:spcBef>
                <a:spcPct val="20000"/>
              </a:spcBef>
              <a:buClr>
                <a:schemeClr val="accent1"/>
              </a:buClr>
              <a:buSzPct val="85000"/>
              <a:buFont typeface="Wingdings 2" pitchFamily="18" charset="2"/>
              <a:buNone/>
              <a:defRPr/>
            </a:pPr>
            <a:endParaRPr lang="en-US" sz="2100" b="1" spc="250" dirty="0" smtClean="0">
              <a:solidFill>
                <a:schemeClr val="tx1">
                  <a:lumMod val="50000"/>
                  <a:lumOff val="50000"/>
                </a:schemeClr>
              </a:solidFill>
              <a:ea typeface="MS PGothic" pitchFamily="34" charset="-128"/>
            </a:endParaRPr>
          </a:p>
          <a:p>
            <a:pPr algn="ctr">
              <a:spcBef>
                <a:spcPct val="20000"/>
              </a:spcBef>
              <a:buClr>
                <a:schemeClr val="accent1"/>
              </a:buClr>
              <a:buSzPct val="85000"/>
              <a:buFont typeface="Wingdings 2" pitchFamily="18" charset="2"/>
              <a:buNone/>
              <a:defRPr/>
            </a:pPr>
            <a:endParaRPr lang="en-US" sz="1600" b="1" spc="250" dirty="0">
              <a:solidFill>
                <a:schemeClr val="tx2"/>
              </a:solidFill>
              <a:ea typeface="MS PGothic" pitchFamily="34" charset="-128"/>
            </a:endParaRPr>
          </a:p>
          <a:p>
            <a:pPr algn="ctr">
              <a:spcBef>
                <a:spcPct val="20000"/>
              </a:spcBef>
              <a:buClr>
                <a:schemeClr val="accent1"/>
              </a:buClr>
              <a:buSzPct val="85000"/>
              <a:buFont typeface="Wingdings 2" pitchFamily="18" charset="2"/>
              <a:buNone/>
              <a:defRPr/>
            </a:pPr>
            <a:r>
              <a:rPr lang="en-US" sz="2900" b="1" i="1" spc="250" dirty="0" smtClean="0">
                <a:latin typeface="+mn-lt"/>
                <a:ea typeface="MS PGothic" pitchFamily="34" charset="-128"/>
                <a:cs typeface="+mn-cs"/>
              </a:rPr>
              <a:t>Journal of Adolescent Health (2012), Journal of Interpersonal Violence (2014)</a:t>
            </a:r>
          </a:p>
        </p:txBody>
      </p:sp>
    </p:spTree>
    <p:extLst>
      <p:ext uri="{BB962C8B-B14F-4D97-AF65-F5344CB8AC3E}">
        <p14:creationId xmlns:p14="http://schemas.microsoft.com/office/powerpoint/2010/main" val="1528222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type="body" sz="quarter" idx="11"/>
          </p:nvPr>
        </p:nvSpPr>
        <p:spPr>
          <a:xfrm>
            <a:off x="304800" y="1514475"/>
            <a:ext cx="7848600" cy="4648200"/>
          </a:xfrm>
        </p:spPr>
        <p:txBody>
          <a:bodyPr>
            <a:normAutofit/>
          </a:bodyPr>
          <a:lstStyle/>
          <a:p>
            <a:pPr marL="365760" indent="-256032" eaLnBrk="1" fontAlgn="auto" hangingPunct="1">
              <a:spcAft>
                <a:spcPts val="0"/>
              </a:spcAft>
              <a:buFont typeface="Wingdings 3"/>
              <a:buChar char=""/>
              <a:defRPr/>
            </a:pPr>
            <a:r>
              <a:rPr lang="en-US" sz="3000" u="sng" dirty="0" smtClean="0">
                <a:latin typeface="Arial" pitchFamily="34" charset="0"/>
                <a:ea typeface="ＭＳ Ｐゴシック" pitchFamily="-110" charset="-128"/>
                <a:cs typeface="Arial" pitchFamily="34" charset="0"/>
              </a:rPr>
              <a:t>Demographics</a:t>
            </a:r>
            <a:r>
              <a:rPr lang="en-US" sz="3000" dirty="0" smtClean="0">
                <a:latin typeface="Arial" pitchFamily="34" charset="0"/>
                <a:ea typeface="ＭＳ Ｐゴシック" pitchFamily="-110" charset="-128"/>
                <a:cs typeface="Arial" pitchFamily="34" charset="0"/>
              </a:rPr>
              <a:t>:</a:t>
            </a:r>
          </a:p>
          <a:p>
            <a:pPr marL="621792" lvl="1" eaLnBrk="1" fontAlgn="auto" hangingPunct="1">
              <a:spcBef>
                <a:spcPts val="324"/>
              </a:spcBef>
              <a:spcAft>
                <a:spcPts val="0"/>
              </a:spcAft>
              <a:buFont typeface="Times" pitchFamily="-107" charset="0"/>
              <a:buChar char="–"/>
              <a:defRPr/>
            </a:pPr>
            <a:r>
              <a:rPr lang="en-US" sz="3000" dirty="0" smtClean="0">
                <a:latin typeface="Arial" pitchFamily="34" charset="0"/>
                <a:ea typeface="ＭＳ Ｐゴシック" pitchFamily="-110" charset="-128"/>
                <a:cs typeface="Arial" pitchFamily="34" charset="0"/>
              </a:rPr>
              <a:t>1,650 students (49.1% female)</a:t>
            </a:r>
          </a:p>
          <a:p>
            <a:pPr marL="621792" lvl="1" eaLnBrk="1" fontAlgn="auto" hangingPunct="1">
              <a:spcBef>
                <a:spcPts val="324"/>
              </a:spcBef>
              <a:spcAft>
                <a:spcPts val="0"/>
              </a:spcAft>
              <a:buFont typeface="Times" pitchFamily="-107" charset="0"/>
              <a:buChar char="–"/>
              <a:defRPr/>
            </a:pPr>
            <a:r>
              <a:rPr lang="en-US" sz="3000" dirty="0" smtClean="0">
                <a:latin typeface="Arial" pitchFamily="34" charset="0"/>
                <a:ea typeface="ＭＳ Ｐゴシック" pitchFamily="-110" charset="-128"/>
                <a:cs typeface="Arial" pitchFamily="34" charset="0"/>
              </a:rPr>
              <a:t>3 cohorts (5</a:t>
            </a:r>
            <a:r>
              <a:rPr lang="en-US" sz="3000" baseline="30000" dirty="0" smtClean="0">
                <a:latin typeface="Arial" pitchFamily="34" charset="0"/>
                <a:ea typeface="ＭＳ Ｐゴシック" pitchFamily="-110" charset="-128"/>
                <a:cs typeface="Arial" pitchFamily="34" charset="0"/>
              </a:rPr>
              <a:t>th</a:t>
            </a:r>
            <a:r>
              <a:rPr lang="en-US" sz="3000" dirty="0" smtClean="0">
                <a:latin typeface="Arial" pitchFamily="34" charset="0"/>
                <a:ea typeface="ＭＳ Ｐゴシック" pitchFamily="-110" charset="-128"/>
                <a:cs typeface="Arial" pitchFamily="34" charset="0"/>
              </a:rPr>
              <a:t>, 6</a:t>
            </a:r>
            <a:r>
              <a:rPr lang="en-US" sz="3000" baseline="30000" dirty="0" smtClean="0">
                <a:latin typeface="Arial" pitchFamily="34" charset="0"/>
                <a:ea typeface="ＭＳ Ｐゴシック" pitchFamily="-110" charset="-128"/>
                <a:cs typeface="Arial" pitchFamily="34" charset="0"/>
              </a:rPr>
              <a:t>th</a:t>
            </a:r>
            <a:r>
              <a:rPr lang="en-US" sz="3000" dirty="0" smtClean="0">
                <a:latin typeface="Arial" pitchFamily="34" charset="0"/>
                <a:ea typeface="ＭＳ Ｐゴシック" pitchFamily="-110" charset="-128"/>
                <a:cs typeface="Arial" pitchFamily="34" charset="0"/>
              </a:rPr>
              <a:t>, 7</a:t>
            </a:r>
            <a:r>
              <a:rPr lang="en-US" sz="3000" baseline="30000" dirty="0" smtClean="0">
                <a:latin typeface="Arial" pitchFamily="34" charset="0"/>
                <a:ea typeface="ＭＳ Ｐゴシック" pitchFamily="-110" charset="-128"/>
                <a:cs typeface="Arial" pitchFamily="34" charset="0"/>
              </a:rPr>
              <a:t>th</a:t>
            </a:r>
            <a:r>
              <a:rPr lang="en-US" sz="3000" dirty="0" smtClean="0">
                <a:latin typeface="Arial" pitchFamily="34" charset="0"/>
                <a:ea typeface="ＭＳ Ｐゴシック" pitchFamily="-110" charset="-128"/>
                <a:cs typeface="Arial" pitchFamily="34" charset="0"/>
              </a:rPr>
              <a:t> graders)</a:t>
            </a:r>
          </a:p>
          <a:p>
            <a:pPr marL="621792" lvl="1" eaLnBrk="1" fontAlgn="auto" hangingPunct="1">
              <a:spcBef>
                <a:spcPts val="324"/>
              </a:spcBef>
              <a:spcAft>
                <a:spcPts val="0"/>
              </a:spcAft>
              <a:buFont typeface="Times" pitchFamily="-107" charset="0"/>
              <a:buChar char="–"/>
              <a:defRPr/>
            </a:pPr>
            <a:r>
              <a:rPr lang="en-US" sz="3000" dirty="0" smtClean="0">
                <a:latin typeface="Arial" pitchFamily="34" charset="0"/>
                <a:ea typeface="ＭＳ Ｐゴシック" pitchFamily="-110" charset="-128"/>
                <a:cs typeface="Arial" pitchFamily="34" charset="0"/>
              </a:rPr>
              <a:t>Racially diverse (51% Black, 34% White) </a:t>
            </a:r>
          </a:p>
          <a:p>
            <a:pPr marL="621792" lvl="1" eaLnBrk="1" fontAlgn="auto" hangingPunct="1">
              <a:spcBef>
                <a:spcPts val="324"/>
              </a:spcBef>
              <a:spcAft>
                <a:spcPts val="0"/>
              </a:spcAft>
              <a:buFont typeface="Times" pitchFamily="-107" charset="0"/>
              <a:buChar char="–"/>
              <a:defRPr/>
            </a:pPr>
            <a:r>
              <a:rPr lang="en-US" sz="3000" dirty="0" smtClean="0">
                <a:latin typeface="Arial" pitchFamily="34" charset="0"/>
                <a:ea typeface="ＭＳ Ｐゴシック" pitchFamily="-110" charset="-128"/>
                <a:cs typeface="Arial" pitchFamily="34" charset="0"/>
              </a:rPr>
              <a:t>60% Free/reduced lunch</a:t>
            </a:r>
          </a:p>
          <a:p>
            <a:pPr marL="621792" lvl="1" eaLnBrk="1" fontAlgn="auto" hangingPunct="1">
              <a:spcBef>
                <a:spcPts val="324"/>
              </a:spcBef>
              <a:spcAft>
                <a:spcPts val="0"/>
              </a:spcAft>
              <a:buFont typeface="Times" pitchFamily="-107" charset="0"/>
              <a:buChar char="–"/>
              <a:defRPr/>
            </a:pPr>
            <a:endParaRPr lang="en-US" sz="3000" dirty="0" smtClean="0">
              <a:latin typeface="Arial" pitchFamily="34" charset="0"/>
              <a:ea typeface="ＭＳ Ｐゴシック" pitchFamily="-110" charset="-128"/>
              <a:cs typeface="Arial" pitchFamily="34" charset="0"/>
            </a:endParaRPr>
          </a:p>
          <a:p>
            <a:pPr marL="457200" lvl="1" indent="0" eaLnBrk="1" fontAlgn="auto" hangingPunct="1">
              <a:spcBef>
                <a:spcPts val="324"/>
              </a:spcBef>
              <a:spcAft>
                <a:spcPts val="0"/>
              </a:spcAft>
              <a:buFont typeface="Times" pitchFamily="-107" charset="0"/>
              <a:buNone/>
              <a:defRPr/>
            </a:pPr>
            <a:r>
              <a:rPr lang="en-US" sz="3000" dirty="0">
                <a:latin typeface="Arial" pitchFamily="34" charset="0"/>
                <a:ea typeface="ＭＳ Ｐゴシック" pitchFamily="-110" charset="-128"/>
                <a:cs typeface="Arial" pitchFamily="34" charset="0"/>
              </a:rPr>
              <a:t>7</a:t>
            </a:r>
            <a:r>
              <a:rPr lang="en-US" sz="3000" dirty="0" smtClean="0">
                <a:latin typeface="Arial" pitchFamily="34" charset="0"/>
                <a:ea typeface="ＭＳ Ｐゴシック" pitchFamily="-110" charset="-128"/>
                <a:cs typeface="Arial" pitchFamily="34" charset="0"/>
              </a:rPr>
              <a:t> waves of data collection </a:t>
            </a:r>
          </a:p>
          <a:p>
            <a:pPr marL="457200" lvl="1" indent="0" eaLnBrk="1" fontAlgn="auto" hangingPunct="1">
              <a:spcBef>
                <a:spcPts val="324"/>
              </a:spcBef>
              <a:spcAft>
                <a:spcPts val="0"/>
              </a:spcAft>
              <a:buFont typeface="Times" pitchFamily="-107" charset="0"/>
              <a:buNone/>
              <a:defRPr/>
            </a:pPr>
            <a:r>
              <a:rPr lang="en-US" sz="3000" dirty="0" smtClean="0">
                <a:latin typeface="Arial" pitchFamily="34" charset="0"/>
                <a:ea typeface="ＭＳ Ｐゴシック" pitchFamily="-110" charset="-128"/>
                <a:cs typeface="Arial" pitchFamily="34" charset="0"/>
              </a:rPr>
              <a:t>(from spring 2008-spring 2013)</a:t>
            </a:r>
            <a:endParaRPr lang="en-US" sz="3000" dirty="0" smtClean="0">
              <a:latin typeface="Arial" pitchFamily="34" charset="0"/>
              <a:ea typeface="ＭＳ Ｐゴシック" pitchFamily="-111" charset="-128"/>
              <a:cs typeface="Arial" pitchFamily="34" charset="0"/>
            </a:endParaRPr>
          </a:p>
          <a:p>
            <a:pPr marL="365760" indent="-256032" eaLnBrk="1" fontAlgn="auto" hangingPunct="1">
              <a:spcAft>
                <a:spcPts val="0"/>
              </a:spcAft>
              <a:buFont typeface="Wingdings 3"/>
              <a:buChar char=""/>
              <a:defRPr/>
            </a:pPr>
            <a:endParaRPr lang="en-US" dirty="0" smtClean="0"/>
          </a:p>
        </p:txBody>
      </p:sp>
      <p:sp>
        <p:nvSpPr>
          <p:cNvPr id="2" name="Title 1"/>
          <p:cNvSpPr>
            <a:spLocks noGrp="1"/>
          </p:cNvSpPr>
          <p:nvPr>
            <p:ph type="title"/>
          </p:nvPr>
        </p:nvSpPr>
        <p:spPr/>
        <p:txBody>
          <a:bodyPr/>
          <a:lstStyle/>
          <a:p>
            <a:r>
              <a:rPr lang="en-US" dirty="0" smtClean="0"/>
              <a:t>Study Participants</a:t>
            </a:r>
            <a:endParaRPr lang="en-US" dirty="0"/>
          </a:p>
        </p:txBody>
      </p:sp>
    </p:spTree>
    <p:extLst>
      <p:ext uri="{BB962C8B-B14F-4D97-AF65-F5344CB8AC3E}">
        <p14:creationId xmlns:p14="http://schemas.microsoft.com/office/powerpoint/2010/main" val="4033701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eaLnBrk="1" hangingPunct="1"/>
            <a:r>
              <a:rPr lang="en-US" altLang="en-US" sz="3200" smtClean="0">
                <a:latin typeface="Arial" panose="020B0604020202020204" pitchFamily="34" charset="0"/>
                <a:cs typeface="Arial" panose="020B0604020202020204" pitchFamily="34" charset="0"/>
              </a:rPr>
              <a:t>Percentages of Youth who Bully </a:t>
            </a:r>
          </a:p>
        </p:txBody>
      </p:sp>
      <p:graphicFrame>
        <p:nvGraphicFramePr>
          <p:cNvPr id="53251" name="Chart 3"/>
          <p:cNvGraphicFramePr>
            <a:graphicFrameLocks/>
          </p:cNvGraphicFramePr>
          <p:nvPr/>
        </p:nvGraphicFramePr>
        <p:xfrm>
          <a:off x="531813" y="1631950"/>
          <a:ext cx="3362325" cy="4165600"/>
        </p:xfrm>
        <a:graphic>
          <a:graphicData uri="http://schemas.openxmlformats.org/presentationml/2006/ole">
            <mc:AlternateContent xmlns:mc="http://schemas.openxmlformats.org/markup-compatibility/2006">
              <mc:Choice xmlns:v="urn:schemas-microsoft-com:vml" Requires="v">
                <p:oleObj spid="_x0000_s22694" r:id="rId3" imgW="3365284" imgH="4163929" progId="Excel.Chart.8">
                  <p:embed/>
                </p:oleObj>
              </mc:Choice>
              <mc:Fallback>
                <p:oleObj r:id="rId3" imgW="3365284" imgH="416392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1631950"/>
                        <a:ext cx="33623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2" name="Chart 5"/>
          <p:cNvGraphicFramePr>
            <a:graphicFrameLocks/>
          </p:cNvGraphicFramePr>
          <p:nvPr/>
        </p:nvGraphicFramePr>
        <p:xfrm>
          <a:off x="4832350" y="1631950"/>
          <a:ext cx="3362325" cy="4165600"/>
        </p:xfrm>
        <a:graphic>
          <a:graphicData uri="http://schemas.openxmlformats.org/presentationml/2006/ole">
            <mc:AlternateContent xmlns:mc="http://schemas.openxmlformats.org/markup-compatibility/2006">
              <mc:Choice xmlns:v="urn:schemas-microsoft-com:vml" Requires="v">
                <p:oleObj spid="_x0000_s22695" r:id="rId5" imgW="3359187" imgH="4163929" progId="Excel.Chart.8">
                  <p:embed/>
                </p:oleObj>
              </mc:Choice>
              <mc:Fallback>
                <p:oleObj r:id="rId5" imgW="3359187" imgH="416392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350" y="1631950"/>
                        <a:ext cx="33623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988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normAutofit fontScale="90000"/>
          </a:bodyPr>
          <a:lstStyle/>
          <a:p>
            <a:pPr algn="ctr" eaLnBrk="1" fontAlgn="auto" hangingPunct="1">
              <a:spcAft>
                <a:spcPts val="0"/>
              </a:spcAft>
              <a:defRPr/>
            </a:pPr>
            <a:r>
              <a:rPr lang="en-US" sz="3200" dirty="0" smtClean="0">
                <a:latin typeface="Arial" pitchFamily="34" charset="0"/>
                <a:cs typeface="Arial" pitchFamily="34" charset="0"/>
              </a:rPr>
              <a:t>Percentages of Youth Who Engage in Homophobic Name-Calling</a:t>
            </a:r>
          </a:p>
        </p:txBody>
      </p:sp>
      <p:graphicFrame>
        <p:nvGraphicFramePr>
          <p:cNvPr id="54275" name="Chart 3"/>
          <p:cNvGraphicFramePr>
            <a:graphicFrameLocks/>
          </p:cNvGraphicFramePr>
          <p:nvPr/>
        </p:nvGraphicFramePr>
        <p:xfrm>
          <a:off x="531813" y="1631950"/>
          <a:ext cx="3362325" cy="4165600"/>
        </p:xfrm>
        <a:graphic>
          <a:graphicData uri="http://schemas.openxmlformats.org/presentationml/2006/ole">
            <mc:AlternateContent xmlns:mc="http://schemas.openxmlformats.org/markup-compatibility/2006">
              <mc:Choice xmlns:v="urn:schemas-microsoft-com:vml" Requires="v">
                <p:oleObj spid="_x0000_s23718" r:id="rId3" imgW="3365284" imgH="4163929" progId="Excel.Chart.8">
                  <p:embed/>
                </p:oleObj>
              </mc:Choice>
              <mc:Fallback>
                <p:oleObj r:id="rId3" imgW="3365284" imgH="416392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1631950"/>
                        <a:ext cx="33623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6" name="Chart 5"/>
          <p:cNvGraphicFramePr>
            <a:graphicFrameLocks/>
          </p:cNvGraphicFramePr>
          <p:nvPr/>
        </p:nvGraphicFramePr>
        <p:xfrm>
          <a:off x="4832350" y="1631950"/>
          <a:ext cx="3362325" cy="4165600"/>
        </p:xfrm>
        <a:graphic>
          <a:graphicData uri="http://schemas.openxmlformats.org/presentationml/2006/ole">
            <mc:AlternateContent xmlns:mc="http://schemas.openxmlformats.org/markup-compatibility/2006">
              <mc:Choice xmlns:v="urn:schemas-microsoft-com:vml" Requires="v">
                <p:oleObj spid="_x0000_s23719" r:id="rId5" imgW="3359187" imgH="4163929" progId="Excel.Chart.8">
                  <p:embed/>
                </p:oleObj>
              </mc:Choice>
              <mc:Fallback>
                <p:oleObj r:id="rId5" imgW="3359187" imgH="416392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350" y="1631950"/>
                        <a:ext cx="33623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9825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en-US" altLang="en-US" sz="3200" smtClean="0">
                <a:latin typeface="Arial" panose="020B0604020202020204" pitchFamily="34" charset="0"/>
              </a:rPr>
              <a:t>Bullying – Homophobic Teasing Perpetration</a:t>
            </a:r>
          </a:p>
        </p:txBody>
      </p:sp>
      <p:sp>
        <p:nvSpPr>
          <p:cNvPr id="7" name="Rectangle 4"/>
          <p:cNvSpPr txBox="1">
            <a:spLocks noChangeArrowheads="1"/>
          </p:cNvSpPr>
          <p:nvPr/>
        </p:nvSpPr>
        <p:spPr bwMode="auto">
          <a:xfrm>
            <a:off x="4821238" y="1676400"/>
            <a:ext cx="4170362" cy="3810000"/>
          </a:xfrm>
          <a:prstGeom prst="rect">
            <a:avLst/>
          </a:prstGeom>
          <a:noFill/>
          <a:ln w="9525">
            <a:noFill/>
            <a:miter lim="800000"/>
            <a:headEnd/>
            <a:tailEnd/>
          </a:ln>
        </p:spPr>
        <p:txBody>
          <a:bodyPr lIns="90488" tIns="44450" rIns="90488" bIns="44450"/>
          <a:lstStyle/>
          <a:p>
            <a:pPr marL="657225" lvl="1" indent="-246063" eaLnBrk="0" hangingPunct="0">
              <a:lnSpc>
                <a:spcPct val="80000"/>
              </a:lnSpc>
              <a:spcBef>
                <a:spcPts val="300"/>
              </a:spcBef>
              <a:buClr>
                <a:schemeClr val="accent2"/>
              </a:buClr>
              <a:buFont typeface="Georgia" pitchFamily="18" charset="0"/>
              <a:buNone/>
              <a:defRPr/>
            </a:pPr>
            <a:endParaRPr lang="en-US" sz="2400" dirty="0">
              <a:solidFill>
                <a:schemeClr val="accent2"/>
              </a:solidFill>
              <a:latin typeface="+mn-lt"/>
              <a:ea typeface="MS PGothic" pitchFamily="34" charset="-128"/>
              <a:cs typeface="Arial" charset="0"/>
            </a:endParaRPr>
          </a:p>
          <a:p>
            <a:pPr marL="657225" lvl="1" indent="-246063" eaLnBrk="0" hangingPunct="0">
              <a:lnSpc>
                <a:spcPct val="80000"/>
              </a:lnSpc>
              <a:spcBef>
                <a:spcPts val="300"/>
              </a:spcBef>
              <a:buClr>
                <a:schemeClr val="accent2"/>
              </a:buClr>
              <a:buFont typeface="Georgia" pitchFamily="18" charset="0"/>
              <a:buChar char="▫"/>
              <a:defRPr/>
            </a:pPr>
            <a:endParaRPr lang="en-US" sz="2400" dirty="0">
              <a:solidFill>
                <a:schemeClr val="accent2"/>
              </a:solidFill>
              <a:latin typeface="+mn-lt"/>
              <a:ea typeface="MS PGothic" pitchFamily="34" charset="-128"/>
              <a:cs typeface="Arial" charset="0"/>
            </a:endParaRPr>
          </a:p>
        </p:txBody>
      </p:sp>
      <p:pic>
        <p:nvPicPr>
          <p:cNvPr id="55300" name="Picture 35" descr="Espe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89050"/>
            <a:ext cx="80470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4"/>
          <p:cNvSpPr txBox="1">
            <a:spLocks noChangeArrowheads="1"/>
          </p:cNvSpPr>
          <p:nvPr/>
        </p:nvSpPr>
        <p:spPr bwMode="auto">
          <a:xfrm>
            <a:off x="3962400" y="6324600"/>
            <a:ext cx="4960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dirty="0">
                <a:latin typeface="Arial" panose="020B0604020202020204" pitchFamily="34" charset="0"/>
              </a:rPr>
              <a:t>(</a:t>
            </a:r>
            <a:r>
              <a:rPr lang="en-US" altLang="en-US" sz="1800" dirty="0" smtClean="0">
                <a:latin typeface="Arial" panose="020B0604020202020204" pitchFamily="34" charset="0"/>
              </a:rPr>
              <a:t>Espelage et al., 2016; </a:t>
            </a:r>
            <a:r>
              <a:rPr lang="en-US" altLang="en-US" sz="1800" dirty="0">
                <a:latin typeface="Arial" panose="020B0604020202020204" pitchFamily="34" charset="0"/>
              </a:rPr>
              <a:t>Little, 2013)</a:t>
            </a:r>
          </a:p>
        </p:txBody>
      </p:sp>
    </p:spTree>
    <p:extLst>
      <p:ext uri="{BB962C8B-B14F-4D97-AF65-F5344CB8AC3E}">
        <p14:creationId xmlns:p14="http://schemas.microsoft.com/office/powerpoint/2010/main" val="3231856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n-US" altLang="en-US" smtClean="0">
                <a:latin typeface="Arial" panose="020B0604020202020204" pitchFamily="34" charset="0"/>
                <a:cs typeface="Arial" panose="020B0604020202020204" pitchFamily="34" charset="0"/>
              </a:rPr>
              <a:t>Take-Away Messages</a:t>
            </a:r>
          </a:p>
        </p:txBody>
      </p:sp>
      <p:sp>
        <p:nvSpPr>
          <p:cNvPr id="56323" name="Rectangle 3"/>
          <p:cNvSpPr>
            <a:spLocks noGrp="1" noChangeArrowheads="1"/>
          </p:cNvSpPr>
          <p:nvPr>
            <p:ph type="body" sz="quarter" idx="11"/>
          </p:nvPr>
        </p:nvSpPr>
        <p:spPr/>
        <p:txBody>
          <a:bodyPr>
            <a:normAutofit fontScale="92500" lnSpcReduction="20000"/>
          </a:bodyPr>
          <a:lstStyle/>
          <a:p>
            <a:pPr marL="571500" indent="-571500" eaLnBrk="1" hangingPunct="1">
              <a:lnSpc>
                <a:spcPct val="90000"/>
              </a:lnSpc>
              <a:buClr>
                <a:srgbClr val="FFC000"/>
              </a:buClr>
              <a:buFont typeface="Arial" panose="020B0604020202020204" pitchFamily="34" charset="0"/>
              <a:buChar char="•"/>
            </a:pPr>
            <a:r>
              <a:rPr lang="en-US" altLang="en-US" sz="3600" dirty="0" smtClean="0">
                <a:latin typeface="Arial" panose="020B0604020202020204" pitchFamily="34" charset="0"/>
              </a:rPr>
              <a:t>Homophobic name-calling is prevalent in middle school (Meyer, 2009, 2010).</a:t>
            </a:r>
          </a:p>
          <a:p>
            <a:pPr marL="571500" indent="-571500" eaLnBrk="1" hangingPunct="1">
              <a:lnSpc>
                <a:spcPct val="90000"/>
              </a:lnSpc>
              <a:buClr>
                <a:srgbClr val="FFC000"/>
              </a:buClr>
              <a:buFont typeface="Arial" panose="020B0604020202020204" pitchFamily="34" charset="0"/>
              <a:buChar char="•"/>
            </a:pPr>
            <a:r>
              <a:rPr lang="en-US" altLang="en-US" sz="3600" dirty="0" smtClean="0">
                <a:latin typeface="Arial" panose="020B0604020202020204" pitchFamily="34" charset="0"/>
              </a:rPr>
              <a:t>Youth who bully resort to homophobic name-calling over the middle school years.</a:t>
            </a:r>
          </a:p>
          <a:p>
            <a:pPr marL="571500" indent="-571500" eaLnBrk="1" hangingPunct="1">
              <a:lnSpc>
                <a:spcPct val="90000"/>
              </a:lnSpc>
              <a:buClr>
                <a:srgbClr val="FFC000"/>
              </a:buClr>
              <a:buFont typeface="Arial" panose="020B0604020202020204" pitchFamily="34" charset="0"/>
              <a:buChar char="•"/>
            </a:pPr>
            <a:r>
              <a:rPr lang="en-US" altLang="en-US" sz="3600" dirty="0" smtClean="0">
                <a:latin typeface="Arial" panose="020B0604020202020204" pitchFamily="34" charset="0"/>
              </a:rPr>
              <a:t>Bully prevention programs should include a discussion of language that marginalizes gender non-conforming and lesbian, gay, bisexual (LGB) youth.</a:t>
            </a:r>
          </a:p>
        </p:txBody>
      </p:sp>
    </p:spTree>
    <p:extLst>
      <p:ext uri="{BB962C8B-B14F-4D97-AF65-F5344CB8AC3E}">
        <p14:creationId xmlns:p14="http://schemas.microsoft.com/office/powerpoint/2010/main" val="280538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304800"/>
            <a:ext cx="7772400" cy="1143000"/>
          </a:xfrm>
        </p:spPr>
        <p:txBody>
          <a:bodyPr/>
          <a:lstStyle/>
          <a:p>
            <a:pPr algn="ctr"/>
            <a:r>
              <a:rPr lang="en-US" altLang="en-US" sz="4000" b="1" dirty="0">
                <a:solidFill>
                  <a:srgbClr val="FF9900"/>
                </a:solidFill>
                <a:latin typeface="+mn-lt"/>
              </a:rPr>
              <a:t>Funding</a:t>
            </a:r>
            <a:r>
              <a:rPr lang="en-US" altLang="en-US" sz="4000" b="1" dirty="0">
                <a:latin typeface="+mn-lt"/>
              </a:rPr>
              <a:t> </a:t>
            </a:r>
            <a:r>
              <a:rPr lang="en-US" altLang="en-US" sz="4000" b="1" dirty="0">
                <a:solidFill>
                  <a:srgbClr val="FF9900"/>
                </a:solidFill>
                <a:latin typeface="+mn-lt"/>
              </a:rPr>
              <a:t>Sources &amp; Disclaimer</a:t>
            </a:r>
            <a:endParaRPr lang="en-US" altLang="en-US" sz="4000" dirty="0">
              <a:latin typeface="+mn-lt"/>
            </a:endParaRPr>
          </a:p>
        </p:txBody>
      </p:sp>
      <p:sp>
        <p:nvSpPr>
          <p:cNvPr id="4099" name="Rectangle 5"/>
          <p:cNvSpPr>
            <a:spLocks noGrp="1" noChangeArrowheads="1"/>
          </p:cNvSpPr>
          <p:nvPr>
            <p:ph idx="1"/>
          </p:nvPr>
        </p:nvSpPr>
        <p:spPr>
          <a:xfrm>
            <a:off x="685800" y="1447800"/>
            <a:ext cx="7772400" cy="3736407"/>
          </a:xfrm>
        </p:spPr>
        <p:txBody>
          <a:bodyPr>
            <a:spAutoFit/>
          </a:bodyPr>
          <a:lstStyle/>
          <a:p>
            <a:r>
              <a:rPr lang="en-US" altLang="en-US" sz="2000" b="1" dirty="0"/>
              <a:t>Research was supported by Centers for Disease Control &amp; Prevention (#1U01/CE001677) to Dorothy Espelage (PI); </a:t>
            </a:r>
            <a:r>
              <a:rPr lang="en-US" altLang="en-US" sz="2000" i="1" dirty="0"/>
              <a:t>Opinions, findings, and conclusions or recommendations expressed in this presentation are those of the author(s) and do not necessarily reflect those of the CDC</a:t>
            </a:r>
            <a:r>
              <a:rPr lang="en-US" altLang="en-US" sz="2000" b="1" dirty="0"/>
              <a:t> </a:t>
            </a:r>
          </a:p>
          <a:p>
            <a:endParaRPr lang="en-US" altLang="en-US" sz="2000" b="1" dirty="0"/>
          </a:p>
          <a:p>
            <a:r>
              <a:rPr lang="en-US" altLang="en-US" sz="2000" b="1" dirty="0"/>
              <a:t>Research was supported by NIJ Grant (MUOFX-0022) to Dorothy Espelage (PI) &amp; Sabina Low (co-PI); </a:t>
            </a:r>
            <a:r>
              <a:rPr lang="en-US" altLang="en-US" sz="2000" i="1" dirty="0"/>
              <a:t>Opinions, findings, and conclusions or recommendations expressed in this presentation are those of the author(s) and do not necessarily reflect those of the Department of Justice </a:t>
            </a:r>
            <a:endParaRPr lang="en-US" altLang="en-US" sz="2000" b="1" dirty="0"/>
          </a:p>
          <a:p>
            <a:endParaRPr lang="en-US" altLang="en-US" sz="2400" b="1" dirty="0"/>
          </a:p>
        </p:txBody>
      </p:sp>
    </p:spTree>
    <p:extLst>
      <p:ext uri="{BB962C8B-B14F-4D97-AF65-F5344CB8AC3E}">
        <p14:creationId xmlns:p14="http://schemas.microsoft.com/office/powerpoint/2010/main" val="13656727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z="4000" dirty="0" smtClean="0">
                <a:latin typeface="Arial" panose="020B0604020202020204" pitchFamily="34" charset="0"/>
                <a:cs typeface="Arial" panose="020B0604020202020204" pitchFamily="34" charset="0"/>
              </a:rPr>
              <a:t>Bully-Sexual Violence Pathway</a:t>
            </a:r>
          </a:p>
        </p:txBody>
      </p:sp>
      <p:sp>
        <p:nvSpPr>
          <p:cNvPr id="3" name="Oval 2"/>
          <p:cNvSpPr/>
          <p:nvPr/>
        </p:nvSpPr>
        <p:spPr>
          <a:xfrm>
            <a:off x="1298575" y="1665288"/>
            <a:ext cx="2133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Bullying</a:t>
            </a:r>
          </a:p>
          <a:p>
            <a:pPr algn="ctr" fontAlgn="auto">
              <a:spcBef>
                <a:spcPts val="0"/>
              </a:spcBef>
              <a:spcAft>
                <a:spcPts val="0"/>
              </a:spcAft>
              <a:defRPr/>
            </a:pPr>
            <a:r>
              <a:rPr lang="en-US" sz="1600" b="1" dirty="0"/>
              <a:t>Perpetration</a:t>
            </a:r>
          </a:p>
          <a:p>
            <a:pPr algn="ctr" fontAlgn="auto">
              <a:spcBef>
                <a:spcPts val="0"/>
              </a:spcBef>
              <a:spcAft>
                <a:spcPts val="0"/>
              </a:spcAft>
              <a:defRPr/>
            </a:pPr>
            <a:r>
              <a:rPr lang="en-US" sz="1600" b="1" dirty="0"/>
              <a:t>Wave 1</a:t>
            </a:r>
          </a:p>
        </p:txBody>
      </p:sp>
      <p:sp>
        <p:nvSpPr>
          <p:cNvPr id="4" name="Oval 3"/>
          <p:cNvSpPr/>
          <p:nvPr/>
        </p:nvSpPr>
        <p:spPr>
          <a:xfrm>
            <a:off x="1298575" y="3189288"/>
            <a:ext cx="2133600" cy="1181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Homophobic Teasing</a:t>
            </a:r>
          </a:p>
          <a:p>
            <a:pPr algn="ctr" fontAlgn="auto">
              <a:spcBef>
                <a:spcPts val="0"/>
              </a:spcBef>
              <a:spcAft>
                <a:spcPts val="0"/>
              </a:spcAft>
              <a:defRPr/>
            </a:pPr>
            <a:r>
              <a:rPr lang="en-US" sz="1600" b="1" dirty="0"/>
              <a:t>Perpetration</a:t>
            </a:r>
          </a:p>
          <a:p>
            <a:pPr algn="ctr" fontAlgn="auto">
              <a:spcBef>
                <a:spcPts val="0"/>
              </a:spcBef>
              <a:spcAft>
                <a:spcPts val="0"/>
              </a:spcAft>
              <a:defRPr/>
            </a:pPr>
            <a:r>
              <a:rPr lang="en-US" sz="1600" b="1" dirty="0"/>
              <a:t>Wave 1</a:t>
            </a:r>
          </a:p>
        </p:txBody>
      </p:sp>
      <p:sp>
        <p:nvSpPr>
          <p:cNvPr id="5" name="Oval 4"/>
          <p:cNvSpPr/>
          <p:nvPr/>
        </p:nvSpPr>
        <p:spPr>
          <a:xfrm>
            <a:off x="1298575" y="4789488"/>
            <a:ext cx="2133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Sexual Harassment</a:t>
            </a:r>
          </a:p>
          <a:p>
            <a:pPr algn="ctr" fontAlgn="auto">
              <a:spcBef>
                <a:spcPts val="0"/>
              </a:spcBef>
              <a:spcAft>
                <a:spcPts val="0"/>
              </a:spcAft>
              <a:defRPr/>
            </a:pPr>
            <a:r>
              <a:rPr lang="en-US" sz="1600" b="1" dirty="0"/>
              <a:t>Perpetration</a:t>
            </a:r>
          </a:p>
          <a:p>
            <a:pPr algn="ctr" fontAlgn="auto">
              <a:spcBef>
                <a:spcPts val="0"/>
              </a:spcBef>
              <a:spcAft>
                <a:spcPts val="0"/>
              </a:spcAft>
              <a:defRPr/>
            </a:pPr>
            <a:r>
              <a:rPr lang="en-US" sz="1600" b="1" dirty="0"/>
              <a:t>Wave 1</a:t>
            </a:r>
            <a:endParaRPr lang="en-US" b="1" dirty="0"/>
          </a:p>
        </p:txBody>
      </p:sp>
      <p:sp>
        <p:nvSpPr>
          <p:cNvPr id="6" name="Oval 5"/>
          <p:cNvSpPr/>
          <p:nvPr/>
        </p:nvSpPr>
        <p:spPr>
          <a:xfrm>
            <a:off x="5946775" y="2960688"/>
            <a:ext cx="2133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Sexual Harassment</a:t>
            </a:r>
          </a:p>
          <a:p>
            <a:pPr algn="ctr" fontAlgn="auto">
              <a:spcBef>
                <a:spcPts val="0"/>
              </a:spcBef>
              <a:spcAft>
                <a:spcPts val="0"/>
              </a:spcAft>
              <a:defRPr/>
            </a:pPr>
            <a:r>
              <a:rPr lang="en-US" sz="1600" b="1" dirty="0"/>
              <a:t>Perpetration</a:t>
            </a:r>
          </a:p>
          <a:p>
            <a:pPr algn="ctr" fontAlgn="auto">
              <a:spcBef>
                <a:spcPts val="0"/>
              </a:spcBef>
              <a:spcAft>
                <a:spcPts val="0"/>
              </a:spcAft>
              <a:defRPr/>
            </a:pPr>
            <a:r>
              <a:rPr lang="en-US" sz="1600" b="1" dirty="0"/>
              <a:t>Wave 2 (5</a:t>
            </a:r>
            <a:r>
              <a:rPr lang="en-US" sz="1600" b="1" dirty="0" smtClean="0"/>
              <a:t>) (7)</a:t>
            </a:r>
            <a:endParaRPr lang="en-US" b="1" dirty="0"/>
          </a:p>
        </p:txBody>
      </p:sp>
      <p:cxnSp>
        <p:nvCxnSpPr>
          <p:cNvPr id="7" name="Straight Arrow Connector 6"/>
          <p:cNvCxnSpPr>
            <a:stCxn id="3" idx="6"/>
          </p:cNvCxnSpPr>
          <p:nvPr/>
        </p:nvCxnSpPr>
        <p:spPr>
          <a:xfrm>
            <a:off x="3432175" y="2236788"/>
            <a:ext cx="2590800"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a:endCxn id="6" idx="2"/>
          </p:cNvCxnSpPr>
          <p:nvPr/>
        </p:nvCxnSpPr>
        <p:spPr>
          <a:xfrm flipV="1">
            <a:off x="3432175" y="3532188"/>
            <a:ext cx="25146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6"/>
            <a:endCxn id="6" idx="3"/>
          </p:cNvCxnSpPr>
          <p:nvPr/>
        </p:nvCxnSpPr>
        <p:spPr>
          <a:xfrm flipV="1">
            <a:off x="3432175" y="3937000"/>
            <a:ext cx="2827338" cy="1423988"/>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5575" y="4484688"/>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57355" name="TextBox 18"/>
          <p:cNvSpPr txBox="1">
            <a:spLocks noChangeArrowheads="1"/>
          </p:cNvSpPr>
          <p:nvPr/>
        </p:nvSpPr>
        <p:spPr bwMode="auto">
          <a:xfrm>
            <a:off x="561975" y="4484688"/>
            <a:ext cx="1471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600" b="1">
                <a:latin typeface="Calibri" panose="020F0502020204030204" pitchFamily="34" charset="0"/>
              </a:rPr>
              <a:t>Controlling for:</a:t>
            </a:r>
          </a:p>
        </p:txBody>
      </p:sp>
      <p:sp>
        <p:nvSpPr>
          <p:cNvPr id="16" name="Left Bracket 15"/>
          <p:cNvSpPr/>
          <p:nvPr/>
        </p:nvSpPr>
        <p:spPr>
          <a:xfrm>
            <a:off x="795338" y="2236788"/>
            <a:ext cx="503237" cy="1543050"/>
          </a:xfrm>
          <a:prstGeom prst="leftBracket">
            <a:avLst/>
          </a:prstGeom>
          <a:ln>
            <a:solidFill>
              <a:schemeClr val="tx1"/>
            </a:solidFill>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ln>
                <a:solidFill>
                  <a:schemeClr val="tx1"/>
                </a:solidFill>
              </a:ln>
              <a:solidFill>
                <a:srgbClr val="000000"/>
              </a:solidFill>
            </a:endParaRPr>
          </a:p>
        </p:txBody>
      </p:sp>
      <p:sp>
        <p:nvSpPr>
          <p:cNvPr id="57357" name="TextBox 16"/>
          <p:cNvSpPr txBox="1">
            <a:spLocks noChangeArrowheads="1"/>
          </p:cNvSpPr>
          <p:nvPr/>
        </p:nvSpPr>
        <p:spPr bwMode="auto">
          <a:xfrm>
            <a:off x="795338" y="2776538"/>
            <a:ext cx="503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latin typeface="Arial" panose="020B0604020202020204" pitchFamily="34" charset="0"/>
              </a:rPr>
              <a:t>+</a:t>
            </a:r>
          </a:p>
        </p:txBody>
      </p:sp>
      <p:sp>
        <p:nvSpPr>
          <p:cNvPr id="57358" name="TextBox 17"/>
          <p:cNvSpPr txBox="1">
            <a:spLocks noChangeArrowheads="1"/>
          </p:cNvSpPr>
          <p:nvPr/>
        </p:nvSpPr>
        <p:spPr bwMode="auto">
          <a:xfrm>
            <a:off x="4392613" y="3297238"/>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latin typeface="Arial" panose="020B0604020202020204" pitchFamily="34" charset="0"/>
              </a:rPr>
              <a:t>+</a:t>
            </a:r>
          </a:p>
        </p:txBody>
      </p:sp>
      <p:sp>
        <p:nvSpPr>
          <p:cNvPr id="57359" name="TextBox 18"/>
          <p:cNvSpPr txBox="1">
            <a:spLocks noChangeArrowheads="1"/>
          </p:cNvSpPr>
          <p:nvPr/>
        </p:nvSpPr>
        <p:spPr bwMode="auto">
          <a:xfrm>
            <a:off x="4897438" y="2406650"/>
            <a:ext cx="503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latin typeface="Arial" panose="020B0604020202020204" pitchFamily="34" charset="0"/>
              </a:rPr>
              <a:t>+</a:t>
            </a:r>
          </a:p>
        </p:txBody>
      </p:sp>
      <p:sp>
        <p:nvSpPr>
          <p:cNvPr id="20" name="Left Bracket 19"/>
          <p:cNvSpPr/>
          <p:nvPr/>
        </p:nvSpPr>
        <p:spPr>
          <a:xfrm>
            <a:off x="463550" y="1989138"/>
            <a:ext cx="835025" cy="3371850"/>
          </a:xfrm>
          <a:prstGeom prst="leftBracket">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ln>
                <a:solidFill>
                  <a:schemeClr val="tx1"/>
                </a:solidFill>
              </a:ln>
              <a:solidFill>
                <a:srgbClr val="000000"/>
              </a:solidFill>
            </a:endParaRPr>
          </a:p>
        </p:txBody>
      </p:sp>
      <p:sp>
        <p:nvSpPr>
          <p:cNvPr id="57361" name="TextBox 20"/>
          <p:cNvSpPr txBox="1">
            <a:spLocks noChangeArrowheads="1"/>
          </p:cNvSpPr>
          <p:nvPr/>
        </p:nvSpPr>
        <p:spPr bwMode="auto">
          <a:xfrm>
            <a:off x="542925" y="3919538"/>
            <a:ext cx="503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latin typeface="Arial" panose="020B0604020202020204" pitchFamily="34" charset="0"/>
              </a:rPr>
              <a:t>+</a:t>
            </a:r>
          </a:p>
        </p:txBody>
      </p:sp>
      <p:sp>
        <p:nvSpPr>
          <p:cNvPr id="57362" name="TextBox 21"/>
          <p:cNvSpPr txBox="1">
            <a:spLocks noChangeArrowheads="1"/>
          </p:cNvSpPr>
          <p:nvPr/>
        </p:nvSpPr>
        <p:spPr bwMode="auto">
          <a:xfrm>
            <a:off x="4645025" y="4789488"/>
            <a:ext cx="50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a:latin typeface="Arial" panose="020B0604020202020204" pitchFamily="34" charset="0"/>
              </a:rPr>
              <a:t>+</a:t>
            </a:r>
          </a:p>
        </p:txBody>
      </p:sp>
      <p:sp>
        <p:nvSpPr>
          <p:cNvPr id="57363" name="TextBox 18"/>
          <p:cNvSpPr txBox="1">
            <a:spLocks noChangeArrowheads="1"/>
          </p:cNvSpPr>
          <p:nvPr/>
        </p:nvSpPr>
        <p:spPr bwMode="auto">
          <a:xfrm>
            <a:off x="4191000" y="5867400"/>
            <a:ext cx="464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b="1" dirty="0">
                <a:latin typeface="Arial" panose="020B0604020202020204" pitchFamily="34" charset="0"/>
              </a:rPr>
              <a:t>(Espelage, </a:t>
            </a:r>
            <a:r>
              <a:rPr lang="en-US" altLang="en-US" sz="1800" b="1" dirty="0" err="1">
                <a:latin typeface="Arial" panose="020B0604020202020204" pitchFamily="34" charset="0"/>
              </a:rPr>
              <a:t>Basile</a:t>
            </a:r>
            <a:r>
              <a:rPr lang="en-US" altLang="en-US" sz="1800" b="1" dirty="0">
                <a:latin typeface="Arial" panose="020B0604020202020204" pitchFamily="34" charset="0"/>
              </a:rPr>
              <a:t>, &amp; Hamburger, 2012; Espelage, </a:t>
            </a:r>
            <a:r>
              <a:rPr lang="en-US" altLang="en-US" sz="1800" b="1" dirty="0" err="1">
                <a:latin typeface="Arial" panose="020B0604020202020204" pitchFamily="34" charset="0"/>
              </a:rPr>
              <a:t>Basile</a:t>
            </a:r>
            <a:r>
              <a:rPr lang="en-US" altLang="en-US" sz="1800" b="1" dirty="0">
                <a:latin typeface="Arial" panose="020B0604020202020204" pitchFamily="34" charset="0"/>
              </a:rPr>
              <a:t>, &amp; De La Rue, </a:t>
            </a:r>
            <a:r>
              <a:rPr lang="en-US" altLang="en-US" sz="1800" b="1" dirty="0" smtClean="0">
                <a:latin typeface="Arial" panose="020B0604020202020204" pitchFamily="34" charset="0"/>
              </a:rPr>
              <a:t>2014</a:t>
            </a:r>
          </a:p>
          <a:p>
            <a:pPr eaLnBrk="1" hangingPunct="1">
              <a:spcBef>
                <a:spcPct val="0"/>
              </a:spcBef>
              <a:buClrTx/>
              <a:buSzTx/>
              <a:buFontTx/>
              <a:buNone/>
            </a:pPr>
            <a:r>
              <a:rPr lang="en-US" altLang="en-US" sz="1800" b="1" dirty="0" smtClean="0">
                <a:latin typeface="Arial" panose="020B0604020202020204" pitchFamily="34" charset="0"/>
              </a:rPr>
              <a:t>Espelage et al., in press) </a:t>
            </a:r>
            <a:endParaRPr lang="en-US" altLang="en-US" sz="1800" b="1" dirty="0">
              <a:latin typeface="Arial" panose="020B0604020202020204" pitchFamily="34" charset="0"/>
            </a:endParaRPr>
          </a:p>
        </p:txBody>
      </p:sp>
    </p:spTree>
    <p:extLst>
      <p:ext uri="{BB962C8B-B14F-4D97-AF65-F5344CB8AC3E}">
        <p14:creationId xmlns:p14="http://schemas.microsoft.com/office/powerpoint/2010/main" val="345017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n-US" altLang="en-US" dirty="0" smtClean="0">
                <a:latin typeface="Arial" panose="020B0604020202020204" pitchFamily="34" charset="0"/>
                <a:cs typeface="Arial" panose="020B0604020202020204" pitchFamily="34" charset="0"/>
              </a:rPr>
              <a:t>Take-Away Messages</a:t>
            </a:r>
          </a:p>
        </p:txBody>
      </p:sp>
      <p:sp>
        <p:nvSpPr>
          <p:cNvPr id="58371" name="Rectangle 3"/>
          <p:cNvSpPr>
            <a:spLocks noGrp="1" noChangeArrowheads="1"/>
          </p:cNvSpPr>
          <p:nvPr>
            <p:ph type="body" sz="quarter" idx="11"/>
          </p:nvPr>
        </p:nvSpPr>
        <p:spPr>
          <a:xfrm>
            <a:off x="304800" y="1443037"/>
            <a:ext cx="7848600" cy="4648200"/>
          </a:xfrm>
        </p:spPr>
        <p:txBody>
          <a:bodyPr/>
          <a:lstStyle/>
          <a:p>
            <a:pPr marL="571500" indent="-571500" eaLnBrk="1" hangingPunct="1">
              <a:lnSpc>
                <a:spcPct val="90000"/>
              </a:lnSpc>
              <a:buClr>
                <a:srgbClr val="FFC000"/>
              </a:buClr>
              <a:buFont typeface="Arial" panose="020B0604020202020204" pitchFamily="34" charset="0"/>
              <a:buChar char="•"/>
            </a:pPr>
            <a:r>
              <a:rPr lang="en-US" altLang="en-US" sz="3600" dirty="0" smtClean="0">
                <a:latin typeface="Arial" panose="020B0604020202020204" pitchFamily="34" charset="0"/>
              </a:rPr>
              <a:t>Strong longitudinal associations among bullying, homophobic bantering, and sexual harassment perpetration from early to late adolescence.</a:t>
            </a:r>
          </a:p>
          <a:p>
            <a:pPr marL="571500" indent="-571500" eaLnBrk="1" hangingPunct="1">
              <a:lnSpc>
                <a:spcPct val="90000"/>
              </a:lnSpc>
              <a:buClr>
                <a:srgbClr val="FFC000"/>
              </a:buClr>
              <a:buFont typeface="Arial" panose="020B0604020202020204" pitchFamily="34" charset="0"/>
              <a:buChar char="•"/>
            </a:pPr>
            <a:r>
              <a:rPr lang="en-US" altLang="en-US" sz="3600" dirty="0" smtClean="0">
                <a:latin typeface="Arial" panose="020B0604020202020204" pitchFamily="34" charset="0"/>
              </a:rPr>
              <a:t>For boys, bullying sexual violence link moderated by homophobic name-calling (Espelage et al., 2014; under review)</a:t>
            </a:r>
          </a:p>
          <a:p>
            <a:pPr eaLnBrk="1" hangingPunct="1">
              <a:lnSpc>
                <a:spcPct val="90000"/>
              </a:lnSpc>
            </a:pPr>
            <a:endParaRPr lang="en-US" altLang="en-US" sz="3200" dirty="0" smtClean="0">
              <a:latin typeface="Arial" panose="020B0604020202020204" pitchFamily="34" charset="0"/>
            </a:endParaRPr>
          </a:p>
        </p:txBody>
      </p:sp>
    </p:spTree>
    <p:extLst>
      <p:ext uri="{BB962C8B-B14F-4D97-AF65-F5344CB8AC3E}">
        <p14:creationId xmlns:p14="http://schemas.microsoft.com/office/powerpoint/2010/main" val="383542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Developmental </a:t>
            </a:r>
            <a:r>
              <a:rPr lang="en-US" sz="3200" dirty="0"/>
              <a:t>model of bullying, sexual harassment and dating violence </a:t>
            </a:r>
          </a:p>
        </p:txBody>
      </p:sp>
      <p:pic>
        <p:nvPicPr>
          <p:cNvPr id="4" name="Content Placeholder 3" descr="C:\Users\Espelage\AppData\Local\Temp\revised_fig_1.png"/>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35359" y="1524519"/>
            <a:ext cx="7695190" cy="3744191"/>
          </a:xfrm>
          <a:prstGeom prst="rect">
            <a:avLst/>
          </a:prstGeom>
          <a:noFill/>
          <a:ln>
            <a:noFill/>
          </a:ln>
        </p:spPr>
      </p:pic>
      <p:sp>
        <p:nvSpPr>
          <p:cNvPr id="6" name="TextBox 5"/>
          <p:cNvSpPr txBox="1"/>
          <p:nvPr/>
        </p:nvSpPr>
        <p:spPr>
          <a:xfrm>
            <a:off x="3439668" y="5802630"/>
            <a:ext cx="4949496" cy="646331"/>
          </a:xfrm>
          <a:prstGeom prst="rect">
            <a:avLst/>
          </a:prstGeom>
          <a:noFill/>
        </p:spPr>
        <p:txBody>
          <a:bodyPr wrap="none" rtlCol="0">
            <a:spAutoFit/>
          </a:bodyPr>
          <a:lstStyle/>
          <a:p>
            <a:r>
              <a:rPr lang="en-US" altLang="en-US" b="1" dirty="0"/>
              <a:t>NIJ Grant (MUOFX-0022) to Dorothy Espelage (PI) </a:t>
            </a:r>
            <a:endParaRPr lang="en-US" altLang="en-US" b="1" dirty="0" smtClean="0"/>
          </a:p>
          <a:p>
            <a:r>
              <a:rPr lang="en-US" dirty="0" smtClean="0"/>
              <a:t>Espelage, Low, Anderson, &amp; De La Rue, 2014</a:t>
            </a:r>
            <a:endParaRPr lang="en-US" dirty="0"/>
          </a:p>
        </p:txBody>
      </p:sp>
      <p:sp>
        <p:nvSpPr>
          <p:cNvPr id="5" name="TextBox 4"/>
          <p:cNvSpPr txBox="1"/>
          <p:nvPr/>
        </p:nvSpPr>
        <p:spPr>
          <a:xfrm>
            <a:off x="453661" y="5479463"/>
            <a:ext cx="1951881" cy="646331"/>
          </a:xfrm>
          <a:prstGeom prst="rect">
            <a:avLst/>
          </a:prstGeom>
          <a:solidFill>
            <a:schemeClr val="bg2">
              <a:lumMod val="90000"/>
            </a:schemeClr>
          </a:solidFill>
        </p:spPr>
        <p:txBody>
          <a:bodyPr wrap="none" rtlCol="0">
            <a:spAutoFit/>
          </a:bodyPr>
          <a:lstStyle/>
          <a:p>
            <a:r>
              <a:rPr lang="en-US" dirty="0" smtClean="0"/>
              <a:t>Model Fit:</a:t>
            </a:r>
          </a:p>
          <a:p>
            <a:r>
              <a:rPr lang="en-US" dirty="0" smtClean="0"/>
              <a:t>RMSEA = .07 </a:t>
            </a:r>
            <a:r>
              <a:rPr lang="en-US" sz="1100" dirty="0" smtClean="0"/>
              <a:t>(.06-.08)</a:t>
            </a:r>
            <a:endParaRPr lang="en-US" sz="1100" dirty="0"/>
          </a:p>
        </p:txBody>
      </p:sp>
    </p:spTree>
    <p:extLst>
      <p:ext uri="{BB962C8B-B14F-4D97-AF65-F5344CB8AC3E}">
        <p14:creationId xmlns:p14="http://schemas.microsoft.com/office/powerpoint/2010/main" val="174544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altLang="en-US" dirty="0" smtClean="0">
                <a:cs typeface="Arial" panose="020B0604020202020204" pitchFamily="34" charset="0"/>
              </a:rPr>
              <a:t>Implications for Prevention</a:t>
            </a:r>
          </a:p>
        </p:txBody>
      </p:sp>
      <p:sp>
        <p:nvSpPr>
          <p:cNvPr id="60419" name="Rectangle 3"/>
          <p:cNvSpPr>
            <a:spLocks noGrp="1" noChangeArrowheads="1"/>
          </p:cNvSpPr>
          <p:nvPr>
            <p:ph type="body" sz="quarter" idx="11"/>
          </p:nvPr>
        </p:nvSpPr>
        <p:spPr>
          <a:xfrm>
            <a:off x="304800" y="1465118"/>
            <a:ext cx="7848600" cy="4648200"/>
          </a:xfrm>
        </p:spPr>
        <p:txBody>
          <a:bodyPr/>
          <a:lstStyle/>
          <a:p>
            <a:pPr eaLnBrk="1" hangingPunct="1">
              <a:lnSpc>
                <a:spcPct val="90000"/>
              </a:lnSpc>
              <a:buClr>
                <a:srgbClr val="FFC000"/>
              </a:buClr>
              <a:buFont typeface="Arial" panose="020B0604020202020204" pitchFamily="34" charset="0"/>
              <a:buChar char="•"/>
            </a:pPr>
            <a:r>
              <a:rPr lang="en-US" altLang="en-US" sz="2400" dirty="0" smtClean="0">
                <a:latin typeface="Arial" panose="020B0604020202020204" pitchFamily="34" charset="0"/>
              </a:rPr>
              <a:t>Research must consider multiple contexts to identify longitudinal predictors, mediators, moderators associated with outcomes for youth who bully and later forms of violence.</a:t>
            </a:r>
          </a:p>
          <a:p>
            <a:pPr eaLnBrk="1" hangingPunct="1">
              <a:lnSpc>
                <a:spcPct val="90000"/>
              </a:lnSpc>
              <a:buClr>
                <a:srgbClr val="FFC000"/>
              </a:buClr>
              <a:buFont typeface="Arial" panose="020B0604020202020204" pitchFamily="34" charset="0"/>
              <a:buChar char="•"/>
            </a:pPr>
            <a:endParaRPr lang="en-US" altLang="en-US" sz="2400" dirty="0" smtClean="0">
              <a:latin typeface="Arial" panose="020B0604020202020204" pitchFamily="34" charset="0"/>
            </a:endParaRPr>
          </a:p>
          <a:p>
            <a:pPr eaLnBrk="1" hangingPunct="1">
              <a:lnSpc>
                <a:spcPct val="90000"/>
              </a:lnSpc>
              <a:buClr>
                <a:srgbClr val="FFC000"/>
              </a:buClr>
              <a:buFont typeface="Arial" panose="020B0604020202020204" pitchFamily="34" charset="0"/>
              <a:buChar char="•"/>
            </a:pPr>
            <a:r>
              <a:rPr lang="en-US" altLang="en-US" sz="2400" dirty="0" smtClean="0">
                <a:latin typeface="Arial" panose="020B0604020202020204" pitchFamily="34" charset="0"/>
              </a:rPr>
              <a:t>Bullying programs need to incorporate discussion of gender-based name-calling, sexual violence, and gender expression (homophobic language; Birkett &amp; Espelage, 2010; Meyer, 2009, 2010; Espelage, 2016).</a:t>
            </a:r>
          </a:p>
          <a:p>
            <a:pPr eaLnBrk="1" hangingPunct="1">
              <a:lnSpc>
                <a:spcPct val="90000"/>
              </a:lnSpc>
              <a:buClr>
                <a:srgbClr val="FFC000"/>
              </a:buClr>
              <a:buFont typeface="Arial" panose="020B0604020202020204" pitchFamily="34" charset="0"/>
              <a:buChar char="•"/>
            </a:pPr>
            <a:endParaRPr lang="en-US" altLang="en-US" sz="2400" dirty="0" smtClean="0">
              <a:latin typeface="Arial" panose="020B0604020202020204" pitchFamily="34" charset="0"/>
            </a:endParaRPr>
          </a:p>
        </p:txBody>
      </p:sp>
    </p:spTree>
    <p:extLst>
      <p:ext uri="{BB962C8B-B14F-4D97-AF65-F5344CB8AC3E}">
        <p14:creationId xmlns:p14="http://schemas.microsoft.com/office/powerpoint/2010/main" val="182441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b="1" dirty="0" smtClean="0"/>
              <a:t>Social-Ecological Perspective </a:t>
            </a:r>
          </a:p>
        </p:txBody>
      </p:sp>
      <p:grpSp>
        <p:nvGrpSpPr>
          <p:cNvPr id="27651" name="Group 2"/>
          <p:cNvGrpSpPr>
            <a:grpSpLocks/>
          </p:cNvGrpSpPr>
          <p:nvPr/>
        </p:nvGrpSpPr>
        <p:grpSpPr bwMode="auto">
          <a:xfrm>
            <a:off x="138546" y="1683327"/>
            <a:ext cx="8382000" cy="3352800"/>
            <a:chOff x="336" y="960"/>
            <a:chExt cx="5280" cy="2112"/>
          </a:xfrm>
        </p:grpSpPr>
        <p:sp>
          <p:nvSpPr>
            <p:cNvPr id="27653" name="Oval 3"/>
            <p:cNvSpPr>
              <a:spLocks noChangeArrowheads="1"/>
            </p:cNvSpPr>
            <p:nvPr/>
          </p:nvSpPr>
          <p:spPr bwMode="auto">
            <a:xfrm>
              <a:off x="336" y="960"/>
              <a:ext cx="5280" cy="2112"/>
            </a:xfrm>
            <a:prstGeom prst="ellipse">
              <a:avLst/>
            </a:prstGeom>
            <a:solidFill>
              <a:srgbClr val="CC66FF"/>
            </a:solidFill>
            <a:ln w="9525">
              <a:solidFill>
                <a:schemeClr val="accent1"/>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pitchFamily="34" charset="0"/>
              </a:endParaRPr>
            </a:p>
          </p:txBody>
        </p:sp>
        <p:sp>
          <p:nvSpPr>
            <p:cNvPr id="27654" name="Oval 4"/>
            <p:cNvSpPr>
              <a:spLocks noChangeArrowheads="1"/>
            </p:cNvSpPr>
            <p:nvPr/>
          </p:nvSpPr>
          <p:spPr bwMode="auto">
            <a:xfrm>
              <a:off x="1392" y="1008"/>
              <a:ext cx="4224" cy="2016"/>
            </a:xfrm>
            <a:prstGeom prst="ellipse">
              <a:avLst/>
            </a:prstGeom>
            <a:solidFill>
              <a:srgbClr val="CC99FF"/>
            </a:solidFill>
            <a:ln w="9525">
              <a:solidFill>
                <a:schemeClr val="accent1"/>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pitchFamily="34" charset="0"/>
              </a:endParaRPr>
            </a:p>
          </p:txBody>
        </p:sp>
        <p:sp>
          <p:nvSpPr>
            <p:cNvPr id="27655" name="Text Box 5"/>
            <p:cNvSpPr txBox="1">
              <a:spLocks noChangeArrowheads="1"/>
            </p:cNvSpPr>
            <p:nvPr/>
          </p:nvSpPr>
          <p:spPr bwMode="auto">
            <a:xfrm>
              <a:off x="1296" y="1891"/>
              <a:ext cx="10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lgn="ctr" eaLnBrk="1" hangingPunct="1">
                <a:spcBef>
                  <a:spcPct val="50000"/>
                </a:spcBef>
                <a:buClrTx/>
                <a:buSzTx/>
                <a:buFontTx/>
                <a:buNone/>
              </a:pPr>
              <a:r>
                <a:rPr lang="en-US" altLang="en-US" sz="1600" b="1">
                  <a:solidFill>
                    <a:srgbClr val="000000"/>
                  </a:solidFill>
                  <a:latin typeface="Arial Narrow" pitchFamily="34" charset="0"/>
                </a:rPr>
                <a:t>Community</a:t>
              </a:r>
              <a:endParaRPr lang="en-US" altLang="en-US" sz="1600" b="1">
                <a:solidFill>
                  <a:srgbClr val="000000"/>
                </a:solidFill>
                <a:latin typeface="Arial" pitchFamily="34" charset="0"/>
              </a:endParaRPr>
            </a:p>
          </p:txBody>
        </p:sp>
        <p:sp>
          <p:nvSpPr>
            <p:cNvPr id="27656" name="Oval 6"/>
            <p:cNvSpPr>
              <a:spLocks noChangeArrowheads="1"/>
            </p:cNvSpPr>
            <p:nvPr/>
          </p:nvSpPr>
          <p:spPr bwMode="auto">
            <a:xfrm>
              <a:off x="2208" y="1104"/>
              <a:ext cx="3408" cy="1824"/>
            </a:xfrm>
            <a:prstGeom prst="ellipse">
              <a:avLst/>
            </a:prstGeom>
            <a:solidFill>
              <a:srgbClr val="6699FF"/>
            </a:solidFill>
            <a:ln w="9525">
              <a:solidFill>
                <a:schemeClr val="accent2"/>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pitchFamily="34" charset="0"/>
              </a:endParaRPr>
            </a:p>
          </p:txBody>
        </p:sp>
        <p:sp>
          <p:nvSpPr>
            <p:cNvPr id="27657" name="Text Box 7"/>
            <p:cNvSpPr txBox="1">
              <a:spLocks noChangeArrowheads="1"/>
            </p:cNvSpPr>
            <p:nvPr/>
          </p:nvSpPr>
          <p:spPr bwMode="auto">
            <a:xfrm>
              <a:off x="2304" y="1891"/>
              <a:ext cx="93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lgn="ctr" eaLnBrk="1" hangingPunct="1">
                <a:spcBef>
                  <a:spcPct val="50000"/>
                </a:spcBef>
                <a:buClrTx/>
                <a:buSzTx/>
                <a:buFontTx/>
                <a:buNone/>
              </a:pPr>
              <a:r>
                <a:rPr lang="en-US" altLang="en-US" sz="1600" b="1">
                  <a:solidFill>
                    <a:srgbClr val="000000"/>
                  </a:solidFill>
                  <a:latin typeface="Arial Narrow" pitchFamily="34" charset="0"/>
                </a:rPr>
                <a:t>School</a:t>
              </a:r>
            </a:p>
            <a:p>
              <a:pPr algn="ctr" eaLnBrk="1" hangingPunct="1">
                <a:spcBef>
                  <a:spcPct val="50000"/>
                </a:spcBef>
                <a:buClrTx/>
                <a:buSzTx/>
                <a:buFontTx/>
                <a:buNone/>
              </a:pPr>
              <a:r>
                <a:rPr lang="en-US" altLang="en-US" sz="1600" b="1">
                  <a:solidFill>
                    <a:srgbClr val="000000"/>
                  </a:solidFill>
                  <a:latin typeface="Arial Narrow" pitchFamily="34" charset="0"/>
                </a:rPr>
                <a:t>/Peers</a:t>
              </a:r>
            </a:p>
          </p:txBody>
        </p:sp>
        <p:sp>
          <p:nvSpPr>
            <p:cNvPr id="27658" name="Oval 8"/>
            <p:cNvSpPr>
              <a:spLocks noChangeArrowheads="1"/>
            </p:cNvSpPr>
            <p:nvPr/>
          </p:nvSpPr>
          <p:spPr bwMode="auto">
            <a:xfrm>
              <a:off x="3216" y="1224"/>
              <a:ext cx="2400" cy="1584"/>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pitchFamily="34" charset="0"/>
              </a:endParaRPr>
            </a:p>
          </p:txBody>
        </p:sp>
        <p:sp>
          <p:nvSpPr>
            <p:cNvPr id="27659" name="Text Box 9"/>
            <p:cNvSpPr txBox="1">
              <a:spLocks noChangeArrowheads="1"/>
            </p:cNvSpPr>
            <p:nvPr/>
          </p:nvSpPr>
          <p:spPr bwMode="auto">
            <a:xfrm>
              <a:off x="3312" y="1891"/>
              <a:ext cx="999" cy="25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lgn="ctr" eaLnBrk="1" hangingPunct="1">
                <a:spcBef>
                  <a:spcPct val="50000"/>
                </a:spcBef>
                <a:buClrTx/>
                <a:buSzTx/>
                <a:buFontTx/>
                <a:buNone/>
              </a:pPr>
              <a:r>
                <a:rPr lang="en-US" altLang="en-US" sz="1600" b="1">
                  <a:solidFill>
                    <a:srgbClr val="000000"/>
                  </a:solidFill>
                  <a:latin typeface="Arial Narrow" pitchFamily="34" charset="0"/>
                </a:rPr>
                <a:t>Family</a:t>
              </a:r>
              <a:endParaRPr lang="en-US" altLang="en-US" sz="1600" b="1">
                <a:solidFill>
                  <a:srgbClr val="000000"/>
                </a:solidFill>
                <a:latin typeface="Arial" pitchFamily="34" charset="0"/>
              </a:endParaRPr>
            </a:p>
          </p:txBody>
        </p:sp>
        <p:sp>
          <p:nvSpPr>
            <p:cNvPr id="27660" name="Oval 10"/>
            <p:cNvSpPr>
              <a:spLocks noChangeArrowheads="1"/>
            </p:cNvSpPr>
            <p:nvPr/>
          </p:nvSpPr>
          <p:spPr bwMode="auto">
            <a:xfrm>
              <a:off x="4176" y="1536"/>
              <a:ext cx="1440" cy="96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pitchFamily="34" charset="0"/>
              </a:endParaRPr>
            </a:p>
          </p:txBody>
        </p:sp>
        <p:sp>
          <p:nvSpPr>
            <p:cNvPr id="27661" name="Text Box 11"/>
            <p:cNvSpPr txBox="1">
              <a:spLocks noChangeArrowheads="1"/>
            </p:cNvSpPr>
            <p:nvPr/>
          </p:nvSpPr>
          <p:spPr bwMode="auto">
            <a:xfrm>
              <a:off x="4320" y="1891"/>
              <a:ext cx="1152" cy="2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lgn="ctr" eaLnBrk="1" hangingPunct="1">
                <a:spcBef>
                  <a:spcPct val="50000"/>
                </a:spcBef>
                <a:buClrTx/>
                <a:buSzTx/>
                <a:buFontTx/>
                <a:buNone/>
              </a:pPr>
              <a:r>
                <a:rPr lang="en-US" altLang="en-US" sz="1600" b="1">
                  <a:solidFill>
                    <a:srgbClr val="000000"/>
                  </a:solidFill>
                  <a:latin typeface="Arial Narrow" pitchFamily="34" charset="0"/>
                </a:rPr>
                <a:t>Child</a:t>
              </a:r>
              <a:endParaRPr lang="en-US" altLang="en-US" sz="1600" b="1">
                <a:solidFill>
                  <a:srgbClr val="000000"/>
                </a:solidFill>
                <a:latin typeface="Arial" pitchFamily="34" charset="0"/>
              </a:endParaRPr>
            </a:p>
          </p:txBody>
        </p:sp>
        <p:sp>
          <p:nvSpPr>
            <p:cNvPr id="27662" name="Text Box 12"/>
            <p:cNvSpPr txBox="1">
              <a:spLocks noChangeArrowheads="1"/>
            </p:cNvSpPr>
            <p:nvPr/>
          </p:nvSpPr>
          <p:spPr bwMode="auto">
            <a:xfrm>
              <a:off x="384" y="1891"/>
              <a:ext cx="10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lgn="ctr" eaLnBrk="1" hangingPunct="1">
                <a:spcBef>
                  <a:spcPct val="50000"/>
                </a:spcBef>
                <a:buClrTx/>
                <a:buSzTx/>
                <a:buFontTx/>
                <a:buNone/>
              </a:pPr>
              <a:r>
                <a:rPr lang="en-US" altLang="en-US" sz="1600" b="1">
                  <a:solidFill>
                    <a:srgbClr val="000000"/>
                  </a:solidFill>
                  <a:latin typeface="Arial Narrow" pitchFamily="34" charset="0"/>
                </a:rPr>
                <a:t>Society</a:t>
              </a:r>
              <a:endParaRPr lang="en-US" altLang="en-US" sz="1600" b="1">
                <a:solidFill>
                  <a:srgbClr val="000000"/>
                </a:solidFill>
                <a:latin typeface="Arial" pitchFamily="34" charset="0"/>
              </a:endParaRPr>
            </a:p>
          </p:txBody>
        </p:sp>
      </p:grpSp>
      <p:sp>
        <p:nvSpPr>
          <p:cNvPr id="17" name="Rectangle 16"/>
          <p:cNvSpPr/>
          <p:nvPr/>
        </p:nvSpPr>
        <p:spPr>
          <a:xfrm>
            <a:off x="685800" y="5638800"/>
            <a:ext cx="8077200" cy="341632"/>
          </a:xfrm>
          <a:prstGeom prst="rect">
            <a:avLst/>
          </a:prstGeom>
        </p:spPr>
        <p:txBody>
          <a:bodyPr>
            <a:spAutoFit/>
          </a:bodyPr>
          <a:lstStyle/>
          <a:p>
            <a:pPr algn="ctr">
              <a:lnSpc>
                <a:spcPct val="90000"/>
              </a:lnSpc>
              <a:defRPr/>
            </a:pPr>
            <a:r>
              <a:rPr lang="en-US" b="1" dirty="0">
                <a:solidFill>
                  <a:schemeClr val="tx2"/>
                </a:solidFill>
                <a:latin typeface="Arial" charset="0"/>
                <a:ea typeface="ＭＳ Ｐゴシック" pitchFamily="1" charset="-128"/>
                <a:cs typeface="+mn-cs"/>
              </a:rPr>
              <a:t>(Bronfenbrenner, 1979; </a:t>
            </a:r>
            <a:r>
              <a:rPr lang="en-US" b="1" dirty="0" smtClean="0">
                <a:solidFill>
                  <a:schemeClr val="tx2"/>
                </a:solidFill>
                <a:latin typeface="Arial" charset="0"/>
                <a:ea typeface="ＭＳ Ｐゴシック" pitchFamily="1" charset="-128"/>
                <a:cs typeface="+mn-cs"/>
              </a:rPr>
              <a:t>Espelage </a:t>
            </a:r>
            <a:r>
              <a:rPr lang="en-US" b="1" dirty="0">
                <a:solidFill>
                  <a:schemeClr val="tx2"/>
                </a:solidFill>
                <a:latin typeface="Arial" charset="0"/>
                <a:ea typeface="ＭＳ Ｐゴシック" pitchFamily="1" charset="-128"/>
                <a:cs typeface="+mn-cs"/>
              </a:rPr>
              <a:t>&amp; Horne, 2007; </a:t>
            </a:r>
            <a:r>
              <a:rPr lang="en-US" b="1" dirty="0" smtClean="0">
                <a:solidFill>
                  <a:schemeClr val="tx2"/>
                </a:solidFill>
                <a:latin typeface="Arial" charset="0"/>
                <a:ea typeface="ＭＳ Ｐゴシック" pitchFamily="1" charset="-128"/>
                <a:cs typeface="+mn-cs"/>
              </a:rPr>
              <a:t>Espelage, 2014)</a:t>
            </a:r>
            <a:endParaRPr lang="en-US" b="1" dirty="0">
              <a:solidFill>
                <a:schemeClr val="tx2"/>
              </a:solidFill>
              <a:latin typeface="Arial" charset="0"/>
              <a:ea typeface="ＭＳ Ｐゴシック" pitchFamily="1" charset="-128"/>
              <a:cs typeface="+mn-cs"/>
            </a:endParaRPr>
          </a:p>
        </p:txBody>
      </p:sp>
    </p:spTree>
    <p:extLst>
      <p:ext uri="{BB962C8B-B14F-4D97-AF65-F5344CB8AC3E}">
        <p14:creationId xmlns:p14="http://schemas.microsoft.com/office/powerpoint/2010/main" val="276636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en-US" sz="3600" dirty="0" smtClean="0"/>
              <a:t>Individual Correlates of Bullying</a:t>
            </a:r>
            <a:r>
              <a:rPr lang="en-US" altLang="en-US" sz="3600" dirty="0"/>
              <a:t> </a:t>
            </a:r>
            <a:r>
              <a:rPr lang="en-US" altLang="en-US" sz="3600" dirty="0" smtClean="0"/>
              <a:t>Involvement</a:t>
            </a:r>
            <a:endParaRPr lang="en-US" altLang="en-US" sz="4800" dirty="0" smtClean="0"/>
          </a:p>
        </p:txBody>
      </p:sp>
      <p:sp>
        <p:nvSpPr>
          <p:cNvPr id="30723" name="Rectangle 3"/>
          <p:cNvSpPr>
            <a:spLocks noGrp="1" noChangeArrowheads="1"/>
          </p:cNvSpPr>
          <p:nvPr>
            <p:ph type="body" sz="quarter" idx="11"/>
          </p:nvPr>
        </p:nvSpPr>
        <p:spPr/>
        <p:txBody>
          <a:bodyPr>
            <a:normAutofit/>
          </a:bodyPr>
          <a:lstStyle/>
          <a:p>
            <a:pPr marL="457200" indent="-457200" eaLnBrk="1" hangingPunct="1">
              <a:lnSpc>
                <a:spcPct val="80000"/>
              </a:lnSpc>
              <a:buClr>
                <a:srgbClr val="FFC000"/>
              </a:buClr>
              <a:buFont typeface="Arial" panose="020B0604020202020204" pitchFamily="34" charset="0"/>
              <a:buChar char="•"/>
            </a:pPr>
            <a:r>
              <a:rPr lang="en-US" altLang="en-US" dirty="0" smtClean="0">
                <a:latin typeface="Arial" pitchFamily="34" charset="0"/>
              </a:rPr>
              <a:t>Depression/Anxiety</a:t>
            </a:r>
          </a:p>
          <a:p>
            <a:pPr marL="457200" indent="-457200" eaLnBrk="1" hangingPunct="1">
              <a:lnSpc>
                <a:spcPct val="80000"/>
              </a:lnSpc>
              <a:buClr>
                <a:srgbClr val="FFC000"/>
              </a:buClr>
              <a:buFont typeface="Arial" panose="020B0604020202020204" pitchFamily="34" charset="0"/>
              <a:buChar char="•"/>
            </a:pPr>
            <a:r>
              <a:rPr lang="en-US" altLang="en-US" dirty="0" smtClean="0">
                <a:latin typeface="Arial" pitchFamily="34" charset="0"/>
              </a:rPr>
              <a:t>Empathy</a:t>
            </a:r>
          </a:p>
          <a:p>
            <a:pPr marL="457200" indent="-457200" eaLnBrk="1" hangingPunct="1">
              <a:lnSpc>
                <a:spcPct val="80000"/>
              </a:lnSpc>
              <a:buClr>
                <a:srgbClr val="FFC000"/>
              </a:buClr>
              <a:buFont typeface="Arial" panose="020B0604020202020204" pitchFamily="34" charset="0"/>
              <a:buChar char="•"/>
            </a:pPr>
            <a:r>
              <a:rPr lang="en-US" altLang="en-US" dirty="0" smtClean="0">
                <a:latin typeface="Arial" pitchFamily="34" charset="0"/>
              </a:rPr>
              <a:t>Delinquency</a:t>
            </a:r>
          </a:p>
          <a:p>
            <a:pPr marL="457200" indent="-457200" eaLnBrk="1" hangingPunct="1">
              <a:lnSpc>
                <a:spcPct val="80000"/>
              </a:lnSpc>
              <a:buClr>
                <a:srgbClr val="FFC000"/>
              </a:buClr>
              <a:buFont typeface="Arial" panose="020B0604020202020204" pitchFamily="34" charset="0"/>
              <a:buChar char="•"/>
            </a:pPr>
            <a:r>
              <a:rPr lang="en-US" altLang="en-US" dirty="0" smtClean="0">
                <a:latin typeface="Arial" pitchFamily="34" charset="0"/>
              </a:rPr>
              <a:t>Impulsivity</a:t>
            </a:r>
          </a:p>
          <a:p>
            <a:pPr marL="457200" indent="-457200" eaLnBrk="1" hangingPunct="1">
              <a:lnSpc>
                <a:spcPct val="80000"/>
              </a:lnSpc>
              <a:buClr>
                <a:srgbClr val="FFC000"/>
              </a:buClr>
              <a:buFont typeface="Arial" panose="020B0604020202020204" pitchFamily="34" charset="0"/>
              <a:buChar char="•"/>
            </a:pPr>
            <a:r>
              <a:rPr lang="en-US" altLang="en-US" dirty="0" smtClean="0">
                <a:latin typeface="Arial" pitchFamily="34" charset="0"/>
              </a:rPr>
              <a:t>Other forms of Aggression</a:t>
            </a:r>
          </a:p>
          <a:p>
            <a:pPr marL="457200" indent="-457200" eaLnBrk="1" hangingPunct="1">
              <a:lnSpc>
                <a:spcPct val="80000"/>
              </a:lnSpc>
              <a:buClr>
                <a:srgbClr val="FFC000"/>
              </a:buClr>
              <a:buFont typeface="Arial" panose="020B0604020202020204" pitchFamily="34" charset="0"/>
              <a:buChar char="•"/>
            </a:pPr>
            <a:r>
              <a:rPr lang="en-US" altLang="en-US" dirty="0" smtClean="0">
                <a:latin typeface="Arial" pitchFamily="34" charset="0"/>
              </a:rPr>
              <a:t>Alcohol/Drug Use</a:t>
            </a:r>
          </a:p>
          <a:p>
            <a:pPr marL="457200" indent="-457200" eaLnBrk="1" hangingPunct="1">
              <a:lnSpc>
                <a:spcPct val="80000"/>
              </a:lnSpc>
              <a:buClr>
                <a:srgbClr val="FFC000"/>
              </a:buClr>
              <a:buFont typeface="Arial" panose="020B0604020202020204" pitchFamily="34" charset="0"/>
              <a:buChar char="•"/>
            </a:pPr>
            <a:r>
              <a:rPr lang="en-US" altLang="en-US" dirty="0" smtClean="0">
                <a:latin typeface="Arial" pitchFamily="34" charset="0"/>
              </a:rPr>
              <a:t>Positive Attitudes toward Violence/Bullying</a:t>
            </a:r>
          </a:p>
          <a:p>
            <a:pPr marL="457200" indent="-457200" eaLnBrk="1" hangingPunct="1">
              <a:lnSpc>
                <a:spcPct val="80000"/>
              </a:lnSpc>
              <a:buClr>
                <a:srgbClr val="FFC000"/>
              </a:buClr>
              <a:buFont typeface="Arial" panose="020B0604020202020204" pitchFamily="34" charset="0"/>
              <a:buChar char="•"/>
            </a:pPr>
            <a:r>
              <a:rPr lang="en-US" altLang="en-US" dirty="0" smtClean="0">
                <a:latin typeface="Arial" pitchFamily="34" charset="0"/>
              </a:rPr>
              <a:t>Low Value for </a:t>
            </a:r>
            <a:r>
              <a:rPr lang="en-US" altLang="en-US" dirty="0" err="1" smtClean="0">
                <a:latin typeface="Arial" pitchFamily="34" charset="0"/>
              </a:rPr>
              <a:t>Prosocial</a:t>
            </a:r>
            <a:r>
              <a:rPr lang="en-US" altLang="en-US" dirty="0" smtClean="0">
                <a:latin typeface="Arial" pitchFamily="34" charset="0"/>
              </a:rPr>
              <a:t> Behaviors</a:t>
            </a:r>
          </a:p>
          <a:p>
            <a:pPr marL="800100" lvl="1" indent="-342900" eaLnBrk="1" hangingPunct="1">
              <a:lnSpc>
                <a:spcPct val="80000"/>
              </a:lnSpc>
              <a:buClr>
                <a:srgbClr val="FFC000"/>
              </a:buClr>
              <a:buFont typeface="Arial" panose="020B0604020202020204" pitchFamily="34" charset="0"/>
              <a:buChar char="•"/>
            </a:pPr>
            <a:r>
              <a:rPr lang="en-US" altLang="en-US" sz="2000" dirty="0" smtClean="0"/>
              <a:t>For review (</a:t>
            </a:r>
            <a:r>
              <a:rPr lang="en-US" altLang="en-US" sz="2000" dirty="0" err="1" smtClean="0"/>
              <a:t>Espelage</a:t>
            </a:r>
            <a:r>
              <a:rPr lang="en-US" altLang="en-US" sz="2000" dirty="0" smtClean="0"/>
              <a:t> &amp; Horne, 2007; </a:t>
            </a:r>
            <a:r>
              <a:rPr lang="en-US" altLang="en-US" sz="2000" dirty="0" err="1" smtClean="0"/>
              <a:t>Espelage</a:t>
            </a:r>
            <a:r>
              <a:rPr lang="en-US" altLang="en-US" sz="2000" dirty="0"/>
              <a:t> </a:t>
            </a:r>
            <a:r>
              <a:rPr lang="en-US" altLang="en-US" sz="2000" dirty="0" smtClean="0"/>
              <a:t>&amp; Holt, 2012)</a:t>
            </a:r>
          </a:p>
        </p:txBody>
      </p:sp>
    </p:spTree>
    <p:extLst>
      <p:ext uri="{BB962C8B-B14F-4D97-AF65-F5344CB8AC3E}">
        <p14:creationId xmlns:p14="http://schemas.microsoft.com/office/powerpoint/2010/main" val="135882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b="1" dirty="0" smtClean="0">
                <a:latin typeface="+mn-lt"/>
              </a:rPr>
              <a:t>Family &amp; School Risk Factors</a:t>
            </a:r>
            <a:endParaRPr lang="en-US" sz="6600" b="1" dirty="0" smtClean="0">
              <a:latin typeface="+mn-lt"/>
            </a:endParaRPr>
          </a:p>
        </p:txBody>
      </p:sp>
      <p:sp>
        <p:nvSpPr>
          <p:cNvPr id="74756" name="Rectangle 4"/>
          <p:cNvSpPr>
            <a:spLocks noChangeArrowheads="1"/>
          </p:cNvSpPr>
          <p:nvPr/>
        </p:nvSpPr>
        <p:spPr bwMode="auto">
          <a:xfrm>
            <a:off x="381000" y="1219200"/>
            <a:ext cx="4419600" cy="2427288"/>
          </a:xfrm>
          <a:prstGeom prst="rect">
            <a:avLst/>
          </a:prstGeom>
          <a:noFill/>
          <a:ln w="9525">
            <a:noFill/>
            <a:miter lim="800000"/>
            <a:headEnd/>
            <a:tailEnd/>
          </a:ln>
          <a:effectLst/>
        </p:spPr>
        <p:txBody>
          <a:bodyPr/>
          <a:lstStyle/>
          <a:p>
            <a:pPr marL="342900" indent="-342900">
              <a:spcBef>
                <a:spcPct val="20000"/>
              </a:spcBef>
              <a:buClr>
                <a:srgbClr val="FFC000"/>
              </a:buClr>
              <a:buSzPct val="80000"/>
              <a:buFont typeface="Wingdings" pitchFamily="2" charset="2"/>
              <a:buChar char="n"/>
              <a:defRPr/>
            </a:pPr>
            <a:r>
              <a:rPr lang="en-US" sz="2400" b="1" dirty="0">
                <a:solidFill>
                  <a:schemeClr val="tx1">
                    <a:lumMod val="95000"/>
                    <a:lumOff val="5000"/>
                  </a:schemeClr>
                </a:solidFill>
                <a:latin typeface="+mn-lt"/>
                <a:ea typeface="ＭＳ Ｐゴシック" pitchFamily="1" charset="-128"/>
                <a:cs typeface="+mn-cs"/>
              </a:rPr>
              <a:t>FAMILY</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Lack of supervision</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Lack of attachment</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Negative, critical relationships</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Lack of discipline/ consequences</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Support for violence</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Modeling of violence</a:t>
            </a:r>
          </a:p>
          <a:p>
            <a:pPr marL="742950" lvl="1" indent="-285750">
              <a:spcBef>
                <a:spcPct val="20000"/>
              </a:spcBef>
              <a:buClr>
                <a:schemeClr val="tx1"/>
              </a:buClr>
              <a:defRPr/>
            </a:pPr>
            <a:endParaRPr lang="en-US" sz="2800" dirty="0">
              <a:solidFill>
                <a:schemeClr val="tx1">
                  <a:lumMod val="95000"/>
                  <a:lumOff val="5000"/>
                </a:schemeClr>
              </a:solidFill>
              <a:latin typeface="Arial" charset="0"/>
              <a:ea typeface="ＭＳ Ｐゴシック" pitchFamily="1" charset="-128"/>
              <a:cs typeface="+mn-cs"/>
            </a:endParaRPr>
          </a:p>
        </p:txBody>
      </p:sp>
      <p:sp>
        <p:nvSpPr>
          <p:cNvPr id="18438" name="TextBox 5"/>
          <p:cNvSpPr txBox="1">
            <a:spLocks noChangeArrowheads="1"/>
          </p:cNvSpPr>
          <p:nvPr/>
        </p:nvSpPr>
        <p:spPr bwMode="auto">
          <a:xfrm>
            <a:off x="876300" y="5951494"/>
            <a:ext cx="7848600" cy="615950"/>
          </a:xfrm>
          <a:prstGeom prst="rect">
            <a:avLst/>
          </a:prstGeom>
          <a:noFill/>
          <a:ln w="9525">
            <a:noFill/>
            <a:miter lim="800000"/>
            <a:headEnd/>
            <a:tailEnd/>
          </a:ln>
        </p:spPr>
        <p:txBody>
          <a:bodyPr>
            <a:spAutoFit/>
          </a:bodyPr>
          <a:lstStyle/>
          <a:p>
            <a:pPr marL="0" lvl="1">
              <a:defRPr/>
            </a:pPr>
            <a:r>
              <a:rPr lang="en-US" dirty="0">
                <a:solidFill>
                  <a:schemeClr val="tx1">
                    <a:lumMod val="95000"/>
                    <a:lumOff val="5000"/>
                  </a:schemeClr>
                </a:solidFill>
                <a:latin typeface="Arial" charset="0"/>
                <a:ea typeface="ＭＳ Ｐゴシック" pitchFamily="1" charset="-128"/>
                <a:cs typeface="+mn-cs"/>
              </a:rPr>
              <a:t>For review (</a:t>
            </a:r>
            <a:r>
              <a:rPr lang="en-US" dirty="0" err="1">
                <a:solidFill>
                  <a:schemeClr val="tx1">
                    <a:lumMod val="95000"/>
                    <a:lumOff val="5000"/>
                  </a:schemeClr>
                </a:solidFill>
                <a:latin typeface="Arial" charset="0"/>
                <a:ea typeface="ＭＳ Ｐゴシック" pitchFamily="1" charset="-128"/>
                <a:cs typeface="+mn-cs"/>
              </a:rPr>
              <a:t>Espelage</a:t>
            </a:r>
            <a:r>
              <a:rPr lang="en-US" dirty="0">
                <a:solidFill>
                  <a:schemeClr val="tx1">
                    <a:lumMod val="95000"/>
                    <a:lumOff val="5000"/>
                  </a:schemeClr>
                </a:solidFill>
                <a:latin typeface="Arial" charset="0"/>
                <a:ea typeface="ＭＳ Ｐゴシック" pitchFamily="1" charset="-128"/>
                <a:cs typeface="+mn-cs"/>
              </a:rPr>
              <a:t>, 2012; </a:t>
            </a:r>
            <a:r>
              <a:rPr lang="en-US" dirty="0" err="1">
                <a:solidFill>
                  <a:schemeClr val="tx1">
                    <a:lumMod val="95000"/>
                    <a:lumOff val="5000"/>
                  </a:schemeClr>
                </a:solidFill>
                <a:latin typeface="Arial" charset="0"/>
                <a:ea typeface="ＭＳ Ｐゴシック" pitchFamily="1" charset="-128"/>
                <a:cs typeface="+mn-cs"/>
              </a:rPr>
              <a:t>Espelage</a:t>
            </a:r>
            <a:r>
              <a:rPr lang="en-US" dirty="0">
                <a:solidFill>
                  <a:schemeClr val="tx1">
                    <a:lumMod val="95000"/>
                    <a:lumOff val="5000"/>
                  </a:schemeClr>
                </a:solidFill>
                <a:latin typeface="Arial" charset="0"/>
                <a:ea typeface="ＭＳ Ｐゴシック" pitchFamily="1" charset="-128"/>
                <a:cs typeface="+mn-cs"/>
              </a:rPr>
              <a:t> &amp; Horne, 2007)</a:t>
            </a:r>
          </a:p>
          <a:p>
            <a:pPr>
              <a:defRPr/>
            </a:pPr>
            <a:endParaRPr lang="en-US" sz="1600" dirty="0">
              <a:solidFill>
                <a:srgbClr val="FFFF00"/>
              </a:solidFill>
              <a:latin typeface="Arial" charset="0"/>
              <a:ea typeface="ＭＳ Ｐゴシック" pitchFamily="1" charset="-128"/>
              <a:cs typeface="+mn-cs"/>
            </a:endParaRPr>
          </a:p>
        </p:txBody>
      </p:sp>
      <p:sp>
        <p:nvSpPr>
          <p:cNvPr id="8" name="Rectangle 4"/>
          <p:cNvSpPr>
            <a:spLocks noChangeArrowheads="1"/>
          </p:cNvSpPr>
          <p:nvPr/>
        </p:nvSpPr>
        <p:spPr bwMode="auto">
          <a:xfrm>
            <a:off x="4495800" y="1219200"/>
            <a:ext cx="4419600" cy="2427288"/>
          </a:xfrm>
          <a:prstGeom prst="rect">
            <a:avLst/>
          </a:prstGeom>
          <a:noFill/>
          <a:ln w="9525">
            <a:noFill/>
            <a:miter lim="800000"/>
            <a:headEnd/>
            <a:tailEnd/>
          </a:ln>
          <a:effectLst/>
        </p:spPr>
        <p:txBody>
          <a:bodyPr/>
          <a:lstStyle/>
          <a:p>
            <a:pPr marL="342900" indent="-342900">
              <a:spcBef>
                <a:spcPct val="20000"/>
              </a:spcBef>
              <a:buClr>
                <a:srgbClr val="FFC000"/>
              </a:buClr>
              <a:buSzPct val="80000"/>
              <a:buFont typeface="Wingdings" pitchFamily="2" charset="2"/>
              <a:buChar char="n"/>
              <a:defRPr/>
            </a:pPr>
            <a:r>
              <a:rPr lang="en-US" sz="2400" b="1" dirty="0">
                <a:solidFill>
                  <a:schemeClr val="tx1">
                    <a:lumMod val="95000"/>
                    <a:lumOff val="5000"/>
                  </a:schemeClr>
                </a:solidFill>
                <a:latin typeface="+mn-lt"/>
                <a:ea typeface="ＭＳ Ｐゴシック" pitchFamily="1" charset="-128"/>
                <a:cs typeface="+mn-cs"/>
              </a:rPr>
              <a:t>SCHOOL</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Lack of supervision</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Lack of attachment</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Negative, critical relationships</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Lack of discipline/ consequences</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Support for violence</a:t>
            </a:r>
          </a:p>
          <a:p>
            <a:pPr marL="742950" lvl="1" indent="-285750">
              <a:spcBef>
                <a:spcPct val="20000"/>
              </a:spcBef>
              <a:buClr>
                <a:schemeClr val="tx1"/>
              </a:buClr>
              <a:buFontTx/>
              <a:buChar char="–"/>
              <a:defRPr/>
            </a:pPr>
            <a:r>
              <a:rPr lang="en-US" sz="2800" dirty="0">
                <a:solidFill>
                  <a:schemeClr val="tx1">
                    <a:lumMod val="95000"/>
                    <a:lumOff val="5000"/>
                  </a:schemeClr>
                </a:solidFill>
                <a:latin typeface="+mn-lt"/>
                <a:ea typeface="ＭＳ Ｐゴシック" pitchFamily="1" charset="-128"/>
                <a:cs typeface="+mn-cs"/>
              </a:rPr>
              <a:t>Modeling of violence</a:t>
            </a:r>
          </a:p>
          <a:p>
            <a:pPr marL="742950" lvl="1" indent="-285750">
              <a:spcBef>
                <a:spcPct val="20000"/>
              </a:spcBef>
              <a:buClr>
                <a:schemeClr val="tx1"/>
              </a:buClr>
              <a:defRPr/>
            </a:pPr>
            <a:endParaRPr lang="en-US" sz="2800" dirty="0">
              <a:solidFill>
                <a:schemeClr val="tx1">
                  <a:lumMod val="95000"/>
                  <a:lumOff val="5000"/>
                </a:schemeClr>
              </a:solidFill>
              <a:latin typeface="+mn-lt"/>
              <a:ea typeface="ＭＳ Ｐゴシック" pitchFamily="1" charset="-128"/>
              <a:cs typeface="+mn-cs"/>
            </a:endParaRPr>
          </a:p>
        </p:txBody>
      </p:sp>
    </p:spTree>
    <p:extLst>
      <p:ext uri="{BB962C8B-B14F-4D97-AF65-F5344CB8AC3E}">
        <p14:creationId xmlns:p14="http://schemas.microsoft.com/office/powerpoint/2010/main" val="175955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304799" y="304800"/>
            <a:ext cx="8081963" cy="685800"/>
          </a:xfrm>
        </p:spPr>
        <p:txBody>
          <a:bodyPr/>
          <a:lstStyle/>
          <a:p>
            <a:pPr algn="ctr" eaLnBrk="1" hangingPunct="1"/>
            <a:r>
              <a:rPr lang="en-US" altLang="en-US" sz="4000" dirty="0" smtClean="0"/>
              <a:t>Social </a:t>
            </a:r>
            <a:r>
              <a:rPr lang="en-US" altLang="en-US" sz="4000" smtClean="0"/>
              <a:t>Network Studies: Peers Matter</a:t>
            </a:r>
            <a:endParaRPr lang="en-US" altLang="en-US" sz="4000" dirty="0" smtClean="0"/>
          </a:p>
        </p:txBody>
      </p:sp>
      <p:sp>
        <p:nvSpPr>
          <p:cNvPr id="28674" name="Content Placeholder 2"/>
          <p:cNvSpPr>
            <a:spLocks noGrp="1"/>
          </p:cNvSpPr>
          <p:nvPr>
            <p:ph type="body" sz="quarter" idx="11"/>
          </p:nvPr>
        </p:nvSpPr>
        <p:spPr>
          <a:xfrm>
            <a:off x="304800" y="1319646"/>
            <a:ext cx="7848600" cy="4648200"/>
          </a:xfrm>
        </p:spPr>
        <p:txBody>
          <a:bodyPr/>
          <a:lstStyle/>
          <a:p>
            <a:pPr eaLnBrk="1" hangingPunct="1"/>
            <a:r>
              <a:rPr lang="en-US" altLang="en-US" sz="3000" i="1" dirty="0" err="1" smtClean="0">
                <a:latin typeface="Arial" pitchFamily="34" charset="0"/>
                <a:cs typeface="Arial" pitchFamily="34" charset="0"/>
              </a:rPr>
              <a:t>Homophily</a:t>
            </a:r>
            <a:r>
              <a:rPr lang="en-US" altLang="en-US" sz="3000" i="1" dirty="0" smtClean="0">
                <a:latin typeface="Arial" pitchFamily="34" charset="0"/>
                <a:cs typeface="Arial" pitchFamily="34" charset="0"/>
              </a:rPr>
              <a:t> hypothesis </a:t>
            </a:r>
            <a:r>
              <a:rPr lang="en-US" altLang="en-US" sz="3000" dirty="0" smtClean="0">
                <a:latin typeface="Arial" pitchFamily="34" charset="0"/>
                <a:cs typeface="Arial" pitchFamily="34" charset="0"/>
              </a:rPr>
              <a:t>supported in social network studies – early adolescence:</a:t>
            </a:r>
          </a:p>
          <a:p>
            <a:pPr marL="457200" indent="-457200" eaLnBrk="1" hangingPunct="1">
              <a:buClr>
                <a:schemeClr val="accent1"/>
              </a:buClr>
              <a:buFont typeface="Arial" charset="0"/>
              <a:buChar char="•"/>
            </a:pPr>
            <a:endParaRPr lang="en-US" altLang="en-US" sz="3000" dirty="0" smtClean="0">
              <a:latin typeface="Arial" pitchFamily="34" charset="0"/>
              <a:cs typeface="Arial" pitchFamily="34" charset="0"/>
            </a:endParaRPr>
          </a:p>
          <a:p>
            <a:pPr marL="457200" indent="-457200" eaLnBrk="1" hangingPunct="1">
              <a:buClr>
                <a:schemeClr val="accent1"/>
              </a:buClr>
              <a:buFont typeface="Arial" charset="0"/>
              <a:buChar char="•"/>
            </a:pPr>
            <a:r>
              <a:rPr lang="en-US" altLang="en-US" sz="3000" dirty="0" smtClean="0">
                <a:latin typeface="Arial" pitchFamily="34" charset="0"/>
                <a:cs typeface="Arial" pitchFamily="34" charset="0"/>
              </a:rPr>
              <a:t>Bully perpetration – selection &amp; socialization </a:t>
            </a:r>
            <a:r>
              <a:rPr lang="en-US" altLang="en-US" sz="1800" dirty="0" smtClean="0">
                <a:latin typeface="Arial" pitchFamily="34" charset="0"/>
                <a:cs typeface="Arial" pitchFamily="34" charset="0"/>
              </a:rPr>
              <a:t>(Espelage et al. 2003; </a:t>
            </a:r>
            <a:r>
              <a:rPr lang="en-US" altLang="en-US" sz="1800" dirty="0" err="1" smtClean="0">
                <a:latin typeface="Arial" pitchFamily="34" charset="0"/>
                <a:cs typeface="Arial" pitchFamily="34" charset="0"/>
              </a:rPr>
              <a:t>Merrin</a:t>
            </a:r>
            <a:r>
              <a:rPr lang="en-US" altLang="en-US" sz="1800" dirty="0" smtClean="0">
                <a:latin typeface="Arial" pitchFamily="34" charset="0"/>
                <a:cs typeface="Arial" pitchFamily="34" charset="0"/>
              </a:rPr>
              <a:t> et al., in press)</a:t>
            </a:r>
            <a:endParaRPr lang="en-US" altLang="en-US" sz="2000" dirty="0" smtClean="0">
              <a:latin typeface="Arial" pitchFamily="34" charset="0"/>
              <a:cs typeface="Arial" pitchFamily="34" charset="0"/>
            </a:endParaRPr>
          </a:p>
          <a:p>
            <a:pPr marL="457200" indent="-457200" eaLnBrk="1" hangingPunct="1">
              <a:buClr>
                <a:schemeClr val="accent1"/>
              </a:buClr>
              <a:buFont typeface="Arial" charset="0"/>
              <a:buChar char="•"/>
            </a:pPr>
            <a:r>
              <a:rPr lang="en-US" altLang="en-US" sz="3000" dirty="0" smtClean="0">
                <a:latin typeface="Arial" pitchFamily="34" charset="0"/>
                <a:cs typeface="Arial" pitchFamily="34" charset="0"/>
              </a:rPr>
              <a:t>Homophobic name-naming/Sexual harassment – selection &amp; socialization </a:t>
            </a:r>
            <a:r>
              <a:rPr lang="en-US" altLang="en-US" sz="1800" dirty="0" smtClean="0">
                <a:latin typeface="Arial" pitchFamily="34" charset="0"/>
                <a:cs typeface="Arial" pitchFamily="34" charset="0"/>
              </a:rPr>
              <a:t>(</a:t>
            </a:r>
            <a:r>
              <a:rPr lang="en-US" altLang="en-US" sz="1800" dirty="0" err="1" smtClean="0">
                <a:latin typeface="Arial" pitchFamily="34" charset="0"/>
                <a:cs typeface="Arial" pitchFamily="34" charset="0"/>
              </a:rPr>
              <a:t>Poteat</a:t>
            </a:r>
            <a:r>
              <a:rPr lang="en-US" altLang="en-US" sz="1800" dirty="0" smtClean="0">
                <a:latin typeface="Arial" pitchFamily="34" charset="0"/>
                <a:cs typeface="Arial" pitchFamily="34" charset="0"/>
              </a:rPr>
              <a:t>, Espelage, &amp; Green, 2007; Tucker et al., 2016)</a:t>
            </a:r>
          </a:p>
          <a:p>
            <a:pPr marL="457200" indent="-457200" eaLnBrk="1" hangingPunct="1">
              <a:buClr>
                <a:schemeClr val="accent1"/>
              </a:buClr>
              <a:buFont typeface="Arial" charset="0"/>
              <a:buChar char="•"/>
            </a:pPr>
            <a:r>
              <a:rPr lang="en-US" altLang="en-US" sz="3000" dirty="0" smtClean="0">
                <a:latin typeface="Arial" pitchFamily="34" charset="0"/>
                <a:cs typeface="Arial" pitchFamily="34" charset="0"/>
              </a:rPr>
              <a:t>Willingness to Intervene – socialization </a:t>
            </a:r>
            <a:r>
              <a:rPr lang="en-US" altLang="en-US" sz="1800" dirty="0" smtClean="0">
                <a:latin typeface="Arial" pitchFamily="34" charset="0"/>
                <a:cs typeface="Arial" pitchFamily="34" charset="0"/>
              </a:rPr>
              <a:t>(Espelage, Green, &amp; </a:t>
            </a:r>
            <a:r>
              <a:rPr lang="en-US" altLang="en-US" sz="1800" dirty="0" err="1" smtClean="0">
                <a:latin typeface="Arial" pitchFamily="34" charset="0"/>
                <a:cs typeface="Arial" pitchFamily="34" charset="0"/>
              </a:rPr>
              <a:t>Polanin</a:t>
            </a:r>
            <a:r>
              <a:rPr lang="en-US" altLang="en-US" sz="1800" dirty="0" smtClean="0">
                <a:latin typeface="Arial" pitchFamily="34" charset="0"/>
                <a:cs typeface="Arial" pitchFamily="34" charset="0"/>
              </a:rPr>
              <a:t>, 2012) </a:t>
            </a:r>
          </a:p>
          <a:p>
            <a:pPr marL="457200" indent="-457200" eaLnBrk="1" hangingPunct="1">
              <a:buClr>
                <a:schemeClr val="accent1"/>
              </a:buClr>
              <a:buFont typeface="Arial" charset="0"/>
              <a:buChar char="•"/>
            </a:pPr>
            <a:endParaRPr lang="en-US" altLang="en-US" sz="3000" dirty="0" smtClean="0">
              <a:latin typeface="Arial" pitchFamily="34" charset="0"/>
              <a:cs typeface="Arial" pitchFamily="34" charset="0"/>
            </a:endParaRPr>
          </a:p>
          <a:p>
            <a:pPr marL="457200" indent="-457200" eaLnBrk="1" hangingPunct="1">
              <a:buClr>
                <a:schemeClr val="accent1"/>
              </a:buClr>
              <a:buFont typeface="Arial" charset="0"/>
              <a:buChar char="•"/>
            </a:pPr>
            <a:endParaRPr lang="en-US" altLang="en-US" sz="3000" dirty="0" smtClean="0">
              <a:latin typeface="Arial" pitchFamily="34" charset="0"/>
              <a:cs typeface="Arial" pitchFamily="34" charset="0"/>
            </a:endParaRPr>
          </a:p>
        </p:txBody>
      </p:sp>
    </p:spTree>
    <p:extLst>
      <p:ext uri="{BB962C8B-B14F-4D97-AF65-F5344CB8AC3E}">
        <p14:creationId xmlns:p14="http://schemas.microsoft.com/office/powerpoint/2010/main" val="1304267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Longitudinal Family X Peer Influences</a:t>
            </a:r>
            <a:endParaRPr lang="en-US" sz="3600" dirty="0"/>
          </a:p>
        </p:txBody>
      </p:sp>
      <p:sp>
        <p:nvSpPr>
          <p:cNvPr id="4" name="Text Placeholder 3"/>
          <p:cNvSpPr>
            <a:spLocks noGrp="1"/>
          </p:cNvSpPr>
          <p:nvPr>
            <p:ph type="body" sz="quarter" idx="11"/>
          </p:nvPr>
        </p:nvSpPr>
        <p:spPr>
          <a:xfrm>
            <a:off x="304800" y="1373422"/>
            <a:ext cx="8262261" cy="5189113"/>
          </a:xfrm>
          <a:prstGeom prst="rect">
            <a:avLst/>
          </a:prstGeom>
        </p:spPr>
        <p:txBody>
          <a:bodyPr wrap="square">
            <a:spAutoFit/>
          </a:bodyPr>
          <a:lstStyle/>
          <a:p>
            <a:pPr>
              <a:buClr>
                <a:srgbClr val="FFC000"/>
              </a:buClr>
              <a:buFont typeface="Arial" panose="020B0604020202020204" pitchFamily="34" charset="0"/>
              <a:buChar char="•"/>
            </a:pPr>
            <a:r>
              <a:rPr lang="en-US" sz="2400" dirty="0"/>
              <a:t>Within-person peer deviance varied as a function of between-person family violence on individual rates of bullying </a:t>
            </a:r>
            <a:r>
              <a:rPr lang="en-US" sz="2400" dirty="0" smtClean="0"/>
              <a:t>perpetration over two years of middle school. </a:t>
            </a:r>
            <a:endParaRPr lang="en-US" sz="2400" dirty="0"/>
          </a:p>
          <a:p>
            <a:pPr>
              <a:buClr>
                <a:srgbClr val="FFC000"/>
              </a:buClr>
              <a:buFont typeface="Arial" panose="020B0604020202020204" pitchFamily="34" charset="0"/>
              <a:buChar char="•"/>
            </a:pPr>
            <a:r>
              <a:rPr lang="en-US" sz="2400" dirty="0" smtClean="0"/>
              <a:t>A significant cross-level </a:t>
            </a:r>
            <a:r>
              <a:rPr lang="en-US" sz="2400" dirty="0"/>
              <a:t>interaction </a:t>
            </a:r>
            <a:r>
              <a:rPr lang="en-US" sz="2400" dirty="0" smtClean="0"/>
              <a:t>indicated </a:t>
            </a:r>
            <a:r>
              <a:rPr lang="en-US" sz="2400" dirty="0"/>
              <a:t>that individuals with higher average rates of family violence had significantly higher rates of bullying perpetration, even at low levels of within-person peer deviance. </a:t>
            </a:r>
          </a:p>
          <a:p>
            <a:pPr>
              <a:buClr>
                <a:srgbClr val="FFC000"/>
              </a:buClr>
              <a:buFont typeface="Arial" panose="020B0604020202020204" pitchFamily="34" charset="0"/>
              <a:buChar char="•"/>
            </a:pPr>
            <a:r>
              <a:rPr lang="en-US" sz="2400" dirty="0"/>
              <a:t>As within-person peer deviance increased, rates of bullying perpetration were exacerbated particularly for individuals in the high between-person family violence group (+1 standard deviation). </a:t>
            </a:r>
            <a:r>
              <a:rPr lang="en-US" sz="2400" dirty="0" smtClean="0"/>
              <a:t>                            </a:t>
            </a:r>
          </a:p>
          <a:p>
            <a:pPr marL="0" indent="0">
              <a:buClr>
                <a:srgbClr val="FFC000"/>
              </a:buClr>
            </a:pPr>
            <a:r>
              <a:rPr lang="en-US" sz="2400" dirty="0"/>
              <a:t> </a:t>
            </a:r>
            <a:r>
              <a:rPr lang="en-US" sz="2400" dirty="0" smtClean="0"/>
              <a:t>                                    (Grant, </a:t>
            </a:r>
            <a:r>
              <a:rPr lang="en-US" sz="2400" dirty="0" err="1" smtClean="0"/>
              <a:t>Merrin</a:t>
            </a:r>
            <a:r>
              <a:rPr lang="en-US" sz="2400" dirty="0" smtClean="0"/>
              <a:t>, King, &amp; Espelage, in press)</a:t>
            </a:r>
            <a:endParaRPr lang="en-US" sz="2400" dirty="0"/>
          </a:p>
          <a:p>
            <a:pPr>
              <a:buClr>
                <a:srgbClr val="FFC000"/>
              </a:buClr>
              <a:buFont typeface="Arial" panose="020B0604020202020204" pitchFamily="34" charset="0"/>
              <a:buChar char="•"/>
            </a:pPr>
            <a:endParaRPr lang="en-US" sz="2400" dirty="0"/>
          </a:p>
        </p:txBody>
      </p:sp>
    </p:spTree>
    <p:extLst>
      <p:ext uri="{BB962C8B-B14F-4D97-AF65-F5344CB8AC3E}">
        <p14:creationId xmlns:p14="http://schemas.microsoft.com/office/powerpoint/2010/main" val="164875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98783"/>
            <a:ext cx="7848600" cy="685800"/>
          </a:xfrm>
        </p:spPr>
        <p:txBody>
          <a:bodyPr/>
          <a:lstStyle/>
          <a:p>
            <a:pPr algn="ctr"/>
            <a:r>
              <a:rPr lang="en-US" sz="3600" dirty="0" smtClean="0"/>
              <a:t>Family </a:t>
            </a:r>
            <a:r>
              <a:rPr lang="en-US" sz="3600" dirty="0"/>
              <a:t>X </a:t>
            </a:r>
            <a:r>
              <a:rPr lang="en-US" sz="3600" dirty="0" smtClean="0"/>
              <a:t>School Interactions</a:t>
            </a:r>
            <a:br>
              <a:rPr lang="en-US" sz="3600" dirty="0" smtClean="0"/>
            </a:br>
            <a:r>
              <a:rPr lang="en-US" sz="2400" dirty="0" smtClean="0"/>
              <a:t>(</a:t>
            </a:r>
            <a:r>
              <a:rPr lang="en-US" sz="2400" dirty="0" err="1" smtClean="0"/>
              <a:t>Merrin</a:t>
            </a:r>
            <a:r>
              <a:rPr lang="en-US" sz="2400" dirty="0" smtClean="0"/>
              <a:t>, Espelage, &amp; Hong, 2016)</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41" y="1437861"/>
            <a:ext cx="7570917" cy="5029506"/>
          </a:xfrm>
          <a:prstGeom prst="rect">
            <a:avLst/>
          </a:prstGeom>
        </p:spPr>
      </p:pic>
    </p:spTree>
    <p:extLst>
      <p:ext uri="{BB962C8B-B14F-4D97-AF65-F5344CB8AC3E}">
        <p14:creationId xmlns:p14="http://schemas.microsoft.com/office/powerpoint/2010/main" val="171358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166687"/>
            <a:ext cx="7848600" cy="685800"/>
          </a:xfrm>
        </p:spPr>
        <p:txBody>
          <a:bodyPr lIns="90488" tIns="44450" rIns="90488" bIns="44450">
            <a:normAutofit fontScale="90000"/>
          </a:bodyPr>
          <a:lstStyle/>
          <a:p>
            <a:pPr eaLnBrk="1" fontAlgn="auto" hangingPunct="1">
              <a:spcAft>
                <a:spcPts val="0"/>
              </a:spcAft>
              <a:defRPr/>
            </a:pPr>
            <a:r>
              <a:rPr lang="en-US" sz="3600" dirty="0" smtClean="0"/>
              <a:t/>
            </a:r>
            <a:br>
              <a:rPr lang="en-US" sz="3600" dirty="0" smtClean="0"/>
            </a:br>
            <a:r>
              <a:rPr lang="en-US" b="1" dirty="0" smtClean="0">
                <a:latin typeface="+mn-lt"/>
              </a:rPr>
              <a:t>Espelage Research Lab </a:t>
            </a:r>
            <a:endParaRPr lang="en-US" sz="5300" b="1" u="sng" dirty="0" smtClean="0">
              <a:solidFill>
                <a:srgbClr val="FAFD00"/>
              </a:solidFill>
              <a:latin typeface="+mn-lt"/>
            </a:endParaRPr>
          </a:p>
        </p:txBody>
      </p:sp>
      <p:sp>
        <p:nvSpPr>
          <p:cNvPr id="41987" name="Rectangle 3"/>
          <p:cNvSpPr>
            <a:spLocks noGrp="1" noChangeArrowheads="1"/>
          </p:cNvSpPr>
          <p:nvPr>
            <p:ph type="body" sz="quarter" idx="11"/>
          </p:nvPr>
        </p:nvSpPr>
        <p:spPr>
          <a:xfrm>
            <a:off x="304800" y="1346921"/>
            <a:ext cx="7848600" cy="4648200"/>
          </a:xfrm>
        </p:spPr>
        <p:txBody>
          <a:bodyPr lIns="90488" tIns="44450" rIns="90488" bIns="44450">
            <a:noAutofit/>
          </a:bodyPr>
          <a:lstStyle/>
          <a:p>
            <a:pPr marL="0" lvl="1" indent="-246888" eaLnBrk="1" fontAlgn="auto" hangingPunct="1">
              <a:spcBef>
                <a:spcPts val="0"/>
              </a:spcBef>
              <a:spcAft>
                <a:spcPts val="0"/>
              </a:spcAft>
              <a:buFont typeface="Georgia"/>
              <a:buChar char="▫"/>
              <a:defRPr/>
            </a:pPr>
            <a:r>
              <a:rPr lang="en-US" sz="1400" b="1" dirty="0" smtClean="0"/>
              <a:t>SOCIAL-ECOLOGY &amp; SCHOOL-BASED PREVENTION </a:t>
            </a:r>
            <a:r>
              <a:rPr lang="en-US" sz="1100" b="1" dirty="0" smtClean="0"/>
              <a:t>(Espelage &amp; Swearer, 2003; Espelage, 2012, 2014, 2016)</a:t>
            </a:r>
          </a:p>
          <a:p>
            <a:pPr marL="0" lvl="1" indent="-246888" eaLnBrk="1" fontAlgn="auto" hangingPunct="1">
              <a:spcBef>
                <a:spcPts val="0"/>
              </a:spcBef>
              <a:spcAft>
                <a:spcPts val="0"/>
              </a:spcAft>
              <a:buFont typeface="Georgia"/>
              <a:buChar char="▫"/>
              <a:defRPr/>
            </a:pPr>
            <a:endParaRPr lang="en-US" sz="1400" b="1" dirty="0" smtClean="0"/>
          </a:p>
          <a:p>
            <a:pPr marL="0" lvl="1" indent="-246888" eaLnBrk="1" fontAlgn="auto" hangingPunct="1">
              <a:spcBef>
                <a:spcPts val="0"/>
              </a:spcBef>
              <a:spcAft>
                <a:spcPts val="0"/>
              </a:spcAft>
              <a:buFont typeface="Georgia"/>
              <a:buChar char="▫"/>
              <a:defRPr/>
            </a:pPr>
            <a:r>
              <a:rPr lang="en-US" sz="1400" b="1" dirty="0" smtClean="0"/>
              <a:t>EXPOSURE TO VIOLENCE STUDY </a:t>
            </a:r>
            <a:r>
              <a:rPr lang="en-US" sz="1100" b="1" dirty="0" smtClean="0"/>
              <a:t>(Espelage, 1998; Low &amp; Espelage, 2014)</a:t>
            </a:r>
          </a:p>
          <a:p>
            <a:pPr marL="0" lvl="1" indent="-246888" eaLnBrk="1" fontAlgn="auto" hangingPunct="1">
              <a:spcBef>
                <a:spcPts val="0"/>
              </a:spcBef>
              <a:spcAft>
                <a:spcPts val="0"/>
              </a:spcAft>
              <a:buFont typeface="Georgia"/>
              <a:buChar char="▫"/>
              <a:defRPr/>
            </a:pPr>
            <a:endParaRPr lang="en-US" sz="1400" b="1" dirty="0" smtClean="0"/>
          </a:p>
          <a:p>
            <a:pPr marL="0" lvl="1" indent="-246888" eaLnBrk="1" fontAlgn="auto" hangingPunct="1">
              <a:spcBef>
                <a:spcPts val="0"/>
              </a:spcBef>
              <a:spcAft>
                <a:spcPts val="0"/>
              </a:spcAft>
              <a:buFont typeface="Georgia"/>
              <a:buChar char="▫"/>
              <a:defRPr/>
            </a:pPr>
            <a:r>
              <a:rPr lang="en-US" sz="1400" b="1" dirty="0" smtClean="0"/>
              <a:t>SOCIAL NETWORK ANALYSIS STUDY </a:t>
            </a:r>
            <a:r>
              <a:rPr lang="en-US" sz="1100" b="1" dirty="0" smtClean="0"/>
              <a:t>(</a:t>
            </a:r>
            <a:r>
              <a:rPr lang="en-US" sz="1100" b="1" dirty="0" err="1" smtClean="0"/>
              <a:t>Birkettt</a:t>
            </a:r>
            <a:r>
              <a:rPr lang="en-US" sz="1100" b="1" dirty="0" smtClean="0"/>
              <a:t> &amp; Espelage, 2014; Espelage, Holt, &amp; Henkel, 2003; Espelage, Green, &amp; 	Wasserman, 2007; Espelage, Green, &amp; </a:t>
            </a:r>
            <a:r>
              <a:rPr lang="en-US" sz="1100" b="1" dirty="0" err="1" smtClean="0"/>
              <a:t>Polanin</a:t>
            </a:r>
            <a:r>
              <a:rPr lang="en-US" sz="1100" b="1" dirty="0" smtClean="0"/>
              <a:t>, 2012; Tucker et al., 2016, </a:t>
            </a:r>
            <a:r>
              <a:rPr lang="en-US" sz="1100" b="1" dirty="0" err="1" smtClean="0"/>
              <a:t>Merrin</a:t>
            </a:r>
            <a:r>
              <a:rPr lang="en-US" sz="1100" b="1" dirty="0" smtClean="0"/>
              <a:t> et al., in press)</a:t>
            </a:r>
          </a:p>
          <a:p>
            <a:pPr marL="0" lvl="1" indent="-246888" eaLnBrk="1" fontAlgn="auto" hangingPunct="1">
              <a:spcBef>
                <a:spcPts val="0"/>
              </a:spcBef>
              <a:spcAft>
                <a:spcPts val="0"/>
              </a:spcAft>
              <a:buFont typeface="Georgia"/>
              <a:buChar char="▫"/>
              <a:defRPr/>
            </a:pPr>
            <a:endParaRPr lang="en-US" sz="1400" b="1" dirty="0" smtClean="0"/>
          </a:p>
          <a:p>
            <a:pPr marL="0" lvl="1" indent="-246888" eaLnBrk="1" fontAlgn="auto" hangingPunct="1">
              <a:spcBef>
                <a:spcPts val="0"/>
              </a:spcBef>
              <a:spcAft>
                <a:spcPts val="0"/>
              </a:spcAft>
              <a:buFont typeface="Georgia"/>
              <a:buChar char="▫"/>
              <a:defRPr/>
            </a:pPr>
            <a:r>
              <a:rPr lang="en-US" sz="1400" b="1" dirty="0" smtClean="0"/>
              <a:t>SEXUAL HARASSMENT, DATING VIOLENCE, &amp; BULLYING STUDIES </a:t>
            </a:r>
            <a:r>
              <a:rPr lang="en-US" sz="1100" b="1" dirty="0" smtClean="0"/>
              <a:t>(Holt &amp; Espelage, 2003; Holt &amp; Espelage, 	2005; Espelage &amp; Holt, 2006; Espelage, Basile, &amp; </a:t>
            </a:r>
            <a:r>
              <a:rPr lang="en-US" sz="1100" b="1" dirty="0" err="1" smtClean="0"/>
              <a:t>Hambuger</a:t>
            </a:r>
            <a:r>
              <a:rPr lang="en-US" sz="1100" b="1" dirty="0" smtClean="0"/>
              <a:t>, 2012, 2014, 2016)</a:t>
            </a:r>
          </a:p>
          <a:p>
            <a:pPr marL="0" lvl="1" indent="-246888" eaLnBrk="1" fontAlgn="auto" hangingPunct="1">
              <a:spcBef>
                <a:spcPts val="0"/>
              </a:spcBef>
              <a:spcAft>
                <a:spcPts val="0"/>
              </a:spcAft>
              <a:buFont typeface="Georgia"/>
              <a:buChar char="▫"/>
              <a:defRPr/>
            </a:pPr>
            <a:endParaRPr lang="en-US" sz="1400" b="1" dirty="0" smtClean="0"/>
          </a:p>
          <a:p>
            <a:pPr marL="0" lvl="1" indent="-246888" eaLnBrk="1" fontAlgn="auto" hangingPunct="1">
              <a:spcBef>
                <a:spcPts val="0"/>
              </a:spcBef>
              <a:spcAft>
                <a:spcPts val="0"/>
              </a:spcAft>
              <a:buFont typeface="Georgia"/>
              <a:buChar char="▫"/>
              <a:defRPr/>
            </a:pPr>
            <a:r>
              <a:rPr lang="en-US" sz="1400" b="1" dirty="0" smtClean="0"/>
              <a:t>THEORY OF MIND, EMPATHY, &amp; PEER RELATIONS </a:t>
            </a:r>
            <a:r>
              <a:rPr lang="en-US" sz="1100" b="1" dirty="0" smtClean="0"/>
              <a:t>(Espelage et al., 2004; Mayberry &amp; Espelage, 2006; Espelage et 	al. 2016)</a:t>
            </a:r>
          </a:p>
          <a:p>
            <a:pPr marL="0" lvl="1" indent="-246888" eaLnBrk="1" fontAlgn="auto" hangingPunct="1">
              <a:spcBef>
                <a:spcPts val="0"/>
              </a:spcBef>
              <a:spcAft>
                <a:spcPts val="0"/>
              </a:spcAft>
              <a:buFont typeface="Georgia"/>
              <a:buChar char="▫"/>
              <a:defRPr/>
            </a:pPr>
            <a:endParaRPr lang="en-US" sz="1400" b="1" dirty="0" smtClean="0"/>
          </a:p>
          <a:p>
            <a:pPr marL="0" lvl="1" indent="-246888" eaLnBrk="1" fontAlgn="auto" hangingPunct="1">
              <a:spcBef>
                <a:spcPts val="0"/>
              </a:spcBef>
              <a:spcAft>
                <a:spcPts val="0"/>
              </a:spcAft>
              <a:buFont typeface="Georgia"/>
              <a:buChar char="▫"/>
              <a:defRPr/>
            </a:pPr>
            <a:r>
              <a:rPr lang="en-US" sz="1400" b="1" dirty="0" smtClean="0"/>
              <a:t>SEXUAL VIOLENCE, &amp; BULLYING </a:t>
            </a:r>
            <a:r>
              <a:rPr lang="en-US" sz="1100" b="1" dirty="0" smtClean="0"/>
              <a:t>(</a:t>
            </a:r>
            <a:r>
              <a:rPr lang="en-US" sz="1100" b="1" dirty="0" err="1" smtClean="0"/>
              <a:t>Poteat</a:t>
            </a:r>
            <a:r>
              <a:rPr lang="en-US" sz="1100" b="1" dirty="0" smtClean="0"/>
              <a:t> &amp; Espelage, 2006; Espelage et al., 2008; Espelage et al., 2012; 2014, 2017)</a:t>
            </a:r>
            <a:endParaRPr lang="en-US" sz="1400" b="1" dirty="0" smtClean="0"/>
          </a:p>
          <a:p>
            <a:pPr marL="0" lvl="1" indent="-246888" eaLnBrk="1" fontAlgn="auto" hangingPunct="1">
              <a:spcBef>
                <a:spcPts val="0"/>
              </a:spcBef>
              <a:spcAft>
                <a:spcPts val="0"/>
              </a:spcAft>
              <a:buFont typeface="Georgia"/>
              <a:buChar char="▫"/>
              <a:defRPr/>
            </a:pPr>
            <a:endParaRPr lang="en-US" sz="1400" b="1" dirty="0" smtClean="0"/>
          </a:p>
          <a:p>
            <a:pPr marL="0" lvl="1" indent="-246888" eaLnBrk="1" fontAlgn="auto" hangingPunct="1">
              <a:spcBef>
                <a:spcPts val="0"/>
              </a:spcBef>
              <a:spcAft>
                <a:spcPts val="0"/>
              </a:spcAft>
              <a:buFont typeface="Georgia"/>
              <a:buChar char="▫"/>
              <a:defRPr/>
            </a:pPr>
            <a:r>
              <a:rPr lang="en-US" sz="1400" b="1" dirty="0" smtClean="0"/>
              <a:t>YOUTH &amp; MENTAL HEALTH OUTCOMES </a:t>
            </a:r>
            <a:r>
              <a:rPr lang="en-US" sz="1100" b="1" dirty="0" smtClean="0"/>
              <a:t>(Espelage, Aragon, Birkett, &amp; Koenig, 2008; </a:t>
            </a:r>
            <a:r>
              <a:rPr lang="en-US" sz="1100" b="1" dirty="0" err="1" smtClean="0"/>
              <a:t>Poteat</a:t>
            </a:r>
            <a:r>
              <a:rPr lang="en-US" sz="1100" b="1" dirty="0" smtClean="0"/>
              <a:t>, Espelage, &amp; Koenig, 2009; 	Birkett, Espelage, &amp; Koenig, 2009; Robinson &amp; Espelage, 2012, 2013)</a:t>
            </a:r>
          </a:p>
          <a:p>
            <a:pPr marL="0" lvl="1" indent="-246888" eaLnBrk="1" fontAlgn="auto" hangingPunct="1">
              <a:spcBef>
                <a:spcPts val="0"/>
              </a:spcBef>
              <a:spcAft>
                <a:spcPts val="0"/>
              </a:spcAft>
              <a:buFont typeface="Georgia"/>
              <a:buChar char="▫"/>
              <a:defRPr/>
            </a:pPr>
            <a:endParaRPr lang="en-US" sz="1400" b="1" dirty="0" smtClean="0"/>
          </a:p>
          <a:p>
            <a:pPr marL="0" lvl="1" indent="-246888" eaLnBrk="1" fontAlgn="auto" hangingPunct="1">
              <a:spcBef>
                <a:spcPts val="0"/>
              </a:spcBef>
              <a:spcAft>
                <a:spcPts val="0"/>
              </a:spcAft>
              <a:buFont typeface="Georgia"/>
              <a:buChar char="▫"/>
              <a:defRPr/>
            </a:pPr>
            <a:r>
              <a:rPr lang="en-US" sz="1400" b="1" dirty="0" smtClean="0"/>
              <a:t>STUDENTS WITH DISABILITIES - Victimization &amp; Psychological Correlates &amp; SEL prevention </a:t>
            </a:r>
            <a:r>
              <a:rPr lang="en-US" sz="1100" b="1" dirty="0" smtClean="0"/>
              <a:t>(Rose et al., 	2010; Rose &amp; Espelage, 2012; Espelage, Rose, &amp; </a:t>
            </a:r>
            <a:r>
              <a:rPr lang="en-US" sz="1100" b="1" dirty="0" err="1" smtClean="0"/>
              <a:t>Polanin</a:t>
            </a:r>
            <a:r>
              <a:rPr lang="en-US" sz="1100" b="1" dirty="0" smtClean="0"/>
              <a:t>, 2015, 2916)</a:t>
            </a:r>
          </a:p>
          <a:p>
            <a:pPr marL="0" lvl="1" indent="-246888" eaLnBrk="1" fontAlgn="auto" hangingPunct="1">
              <a:spcBef>
                <a:spcPts val="0"/>
              </a:spcBef>
              <a:spcAft>
                <a:spcPts val="0"/>
              </a:spcAft>
              <a:buFont typeface="Georgia"/>
              <a:buChar char="▫"/>
              <a:defRPr/>
            </a:pPr>
            <a:endParaRPr lang="en-US" sz="1400" b="1" dirty="0" smtClean="0"/>
          </a:p>
          <a:p>
            <a:pPr marL="0" lvl="1" indent="-246888" eaLnBrk="1" fontAlgn="auto" hangingPunct="1">
              <a:spcBef>
                <a:spcPts val="0"/>
              </a:spcBef>
              <a:spcAft>
                <a:spcPts val="0"/>
              </a:spcAft>
              <a:buFont typeface="Georgia"/>
              <a:buChar char="▫"/>
              <a:defRPr/>
            </a:pPr>
            <a:r>
              <a:rPr lang="en-US" sz="1400" b="1" dirty="0" smtClean="0"/>
              <a:t>SCHOOL CLIMATE, ACADEMIC ENGAGEMENT </a:t>
            </a:r>
            <a:r>
              <a:rPr lang="en-US" sz="1100" b="1" dirty="0" smtClean="0"/>
              <a:t>(Espelage et al., 2014, 2015)</a:t>
            </a:r>
          </a:p>
        </p:txBody>
      </p:sp>
    </p:spTree>
    <p:extLst>
      <p:ext uri="{BB962C8B-B14F-4D97-AF65-F5344CB8AC3E}">
        <p14:creationId xmlns:p14="http://schemas.microsoft.com/office/powerpoint/2010/main" val="394047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pPr algn="ctr" eaLnBrk="1" hangingPunct="1"/>
            <a:r>
              <a:rPr lang="en-US" altLang="en-US" dirty="0" smtClean="0"/>
              <a:t>Meta-Analytic Study</a:t>
            </a:r>
          </a:p>
        </p:txBody>
      </p:sp>
      <p:sp>
        <p:nvSpPr>
          <p:cNvPr id="28674" name="Content Placeholder 2"/>
          <p:cNvSpPr>
            <a:spLocks noGrp="1"/>
          </p:cNvSpPr>
          <p:nvPr>
            <p:ph type="body" sz="quarter" idx="11"/>
          </p:nvPr>
        </p:nvSpPr>
        <p:spPr>
          <a:xfrm>
            <a:off x="304800" y="1319646"/>
            <a:ext cx="7848600" cy="4648200"/>
          </a:xfrm>
        </p:spPr>
        <p:txBody>
          <a:bodyPr/>
          <a:lstStyle/>
          <a:p>
            <a:pPr eaLnBrk="1" hangingPunct="1"/>
            <a:r>
              <a:rPr lang="en-US" altLang="en-US" sz="3000" dirty="0" smtClean="0">
                <a:latin typeface="Arial" pitchFamily="34" charset="0"/>
                <a:cs typeface="Arial" pitchFamily="34" charset="0"/>
              </a:rPr>
              <a:t>Cook, Williams, Guerra, Kim, &amp; </a:t>
            </a:r>
            <a:r>
              <a:rPr lang="en-US" altLang="en-US" sz="3000" dirty="0" err="1" smtClean="0">
                <a:latin typeface="Arial" pitchFamily="34" charset="0"/>
                <a:cs typeface="Arial" pitchFamily="34" charset="0"/>
              </a:rPr>
              <a:t>Sadek</a:t>
            </a:r>
            <a:r>
              <a:rPr lang="en-US" altLang="en-US" sz="3000" dirty="0" smtClean="0">
                <a:latin typeface="Arial" pitchFamily="34" charset="0"/>
                <a:cs typeface="Arial" pitchFamily="34" charset="0"/>
              </a:rPr>
              <a:t> (2010)</a:t>
            </a:r>
          </a:p>
          <a:p>
            <a:pPr marL="914400" lvl="1" indent="-457200" eaLnBrk="1" hangingPunct="1">
              <a:buClr>
                <a:srgbClr val="FFC000"/>
              </a:buClr>
              <a:buFont typeface="Arial" panose="020B0604020202020204" pitchFamily="34" charset="0"/>
              <a:buChar char="•"/>
            </a:pPr>
            <a:r>
              <a:rPr lang="en-US" altLang="en-US" dirty="0" smtClean="0">
                <a:latin typeface="Arial" pitchFamily="34" charset="0"/>
                <a:cs typeface="Arial" pitchFamily="34" charset="0"/>
              </a:rPr>
              <a:t>Reviewed 153 studies since 1970</a:t>
            </a:r>
          </a:p>
          <a:p>
            <a:pPr marL="914400" lvl="1" indent="-457200" eaLnBrk="1" hangingPunct="1">
              <a:buClr>
                <a:srgbClr val="FFC000"/>
              </a:buClr>
              <a:buFont typeface="Arial" panose="020B0604020202020204" pitchFamily="34" charset="0"/>
              <a:buChar char="•"/>
            </a:pPr>
            <a:r>
              <a:rPr lang="en-US" altLang="en-US" u="sng" dirty="0" smtClean="0">
                <a:latin typeface="Arial" pitchFamily="34" charset="0"/>
                <a:cs typeface="Arial" pitchFamily="34" charset="0"/>
              </a:rPr>
              <a:t>Youth who bully other students</a:t>
            </a:r>
            <a:r>
              <a:rPr lang="en-US" altLang="en-US" dirty="0" smtClean="0">
                <a:latin typeface="Arial" pitchFamily="34" charset="0"/>
                <a:cs typeface="Arial" pitchFamily="34" charset="0"/>
              </a:rPr>
              <a:t>:  have significant externalizing behavior, social competence and academic challenges, negative attitudes toward others, family characterized by conflict</a:t>
            </a:r>
          </a:p>
          <a:p>
            <a:pPr marL="914400" lvl="1" indent="-457200" eaLnBrk="1" hangingPunct="1">
              <a:buClr>
                <a:srgbClr val="FFC000"/>
              </a:buClr>
              <a:buFont typeface="Arial" panose="020B0604020202020204" pitchFamily="34" charset="0"/>
              <a:buChar char="•"/>
            </a:pPr>
            <a:r>
              <a:rPr lang="en-US" altLang="en-US" u="sng" dirty="0" smtClean="0">
                <a:latin typeface="Arial" pitchFamily="34" charset="0"/>
                <a:cs typeface="Arial" pitchFamily="34" charset="0"/>
              </a:rPr>
              <a:t>Peer Status &amp; Bully varied by age:</a:t>
            </a:r>
            <a:r>
              <a:rPr lang="en-US" altLang="en-US" dirty="0" smtClean="0">
                <a:latin typeface="Arial" pitchFamily="34" charset="0"/>
                <a:cs typeface="Arial" pitchFamily="34" charset="0"/>
              </a:rPr>
              <a:t>  Adolescents who bully have higher peer status than children who bully others</a:t>
            </a:r>
          </a:p>
          <a:p>
            <a:pPr eaLnBrk="1" hangingPunct="1">
              <a:buFont typeface="Wingdings 3" pitchFamily="18" charset="2"/>
              <a:buNone/>
            </a:pPr>
            <a:endParaRPr lang="en-US" altLang="en-US" sz="3000" dirty="0" smtClean="0">
              <a:latin typeface="Arial" pitchFamily="34" charset="0"/>
              <a:cs typeface="Arial" pitchFamily="34" charset="0"/>
            </a:endParaRPr>
          </a:p>
        </p:txBody>
      </p:sp>
    </p:spTree>
    <p:extLst>
      <p:ext uri="{BB962C8B-B14F-4D97-AF65-F5344CB8AC3E}">
        <p14:creationId xmlns:p14="http://schemas.microsoft.com/office/powerpoint/2010/main" val="48868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pitchFamily="34" charset="0"/>
                <a:cs typeface="Arial" pitchFamily="34" charset="0"/>
              </a:rPr>
              <a:t>Bystander Interventions</a:t>
            </a:r>
            <a:br>
              <a:rPr lang="en-US" dirty="0" smtClean="0">
                <a:latin typeface="Arial" pitchFamily="34" charset="0"/>
                <a:cs typeface="Arial" pitchFamily="34" charset="0"/>
              </a:rPr>
            </a:br>
            <a:r>
              <a:rPr lang="en-US" sz="3100" dirty="0" smtClean="0">
                <a:latin typeface="Arial" pitchFamily="34" charset="0"/>
                <a:cs typeface="Arial" pitchFamily="34" charset="0"/>
              </a:rPr>
              <a:t>(</a:t>
            </a:r>
            <a:r>
              <a:rPr lang="en-US" sz="3100" dirty="0" err="1" smtClean="0">
                <a:latin typeface="Arial" pitchFamily="34" charset="0"/>
                <a:cs typeface="Arial" pitchFamily="34" charset="0"/>
              </a:rPr>
              <a:t>Polanin</a:t>
            </a:r>
            <a:r>
              <a:rPr lang="en-US" sz="3100" dirty="0" smtClean="0">
                <a:latin typeface="Arial" pitchFamily="34" charset="0"/>
                <a:cs typeface="Arial" pitchFamily="34" charset="0"/>
              </a:rPr>
              <a:t>, </a:t>
            </a:r>
            <a:r>
              <a:rPr lang="en-US" sz="3100" dirty="0" err="1" smtClean="0">
                <a:latin typeface="Arial" pitchFamily="34" charset="0"/>
                <a:cs typeface="Arial" pitchFamily="34" charset="0"/>
              </a:rPr>
              <a:t>Espelage</a:t>
            </a:r>
            <a:r>
              <a:rPr lang="en-US" sz="3100" dirty="0" smtClean="0">
                <a:latin typeface="Arial" pitchFamily="34" charset="0"/>
                <a:cs typeface="Arial" pitchFamily="34" charset="0"/>
              </a:rPr>
              <a:t>, &amp; </a:t>
            </a:r>
            <a:r>
              <a:rPr lang="en-US" sz="3100" dirty="0" err="1" smtClean="0">
                <a:latin typeface="Arial" pitchFamily="34" charset="0"/>
                <a:cs typeface="Arial" pitchFamily="34" charset="0"/>
              </a:rPr>
              <a:t>Pigott</a:t>
            </a:r>
            <a:r>
              <a:rPr lang="en-US" sz="3100" dirty="0" smtClean="0">
                <a:latin typeface="Arial" pitchFamily="34" charset="0"/>
                <a:cs typeface="Arial" pitchFamily="34" charset="0"/>
              </a:rPr>
              <a:t>, 2011)</a:t>
            </a:r>
          </a:p>
        </p:txBody>
      </p:sp>
      <p:sp>
        <p:nvSpPr>
          <p:cNvPr id="64516" name="Content Placeholder 2"/>
          <p:cNvSpPr>
            <a:spLocks noGrp="1"/>
          </p:cNvSpPr>
          <p:nvPr>
            <p:ph type="body" sz="quarter" idx="11"/>
          </p:nvPr>
        </p:nvSpPr>
        <p:spPr>
          <a:xfrm>
            <a:off x="331063" y="1610591"/>
            <a:ext cx="7848600" cy="4648200"/>
          </a:xfrm>
        </p:spPr>
        <p:txBody>
          <a:bodyPr/>
          <a:lstStyle/>
          <a:p>
            <a:pPr eaLnBrk="1" hangingPunct="1">
              <a:buClr>
                <a:srgbClr val="FFC000"/>
              </a:buClr>
              <a:buFont typeface="Arial" pitchFamily="34" charset="0"/>
              <a:buChar char="•"/>
            </a:pPr>
            <a:r>
              <a:rPr lang="en-US" altLang="en-US" sz="2000" dirty="0" smtClean="0"/>
              <a:t>Meta-analysis synthesized the effectiveness of bullying prevention programs in altering bystander behavior to intervene in bullying situations.  </a:t>
            </a:r>
          </a:p>
          <a:p>
            <a:pPr eaLnBrk="1" hangingPunct="1">
              <a:buClr>
                <a:srgbClr val="FFC000"/>
              </a:buClr>
              <a:buFont typeface="Arial" pitchFamily="34" charset="0"/>
              <a:buChar char="•"/>
            </a:pPr>
            <a:r>
              <a:rPr lang="en-US" altLang="en-US" sz="2000" dirty="0" smtClean="0"/>
              <a:t>Evidence from twelve school-based interventions, involving 12,874 students, revealed that overall the programs were successful (ES = .21, C.I.: .12, .30), with larger effects for high school samples compared to K-8 student samples </a:t>
            </a:r>
            <a:r>
              <a:rPr lang="en-US" altLang="en-US" sz="3200" b="1" dirty="0" smtClean="0">
                <a:solidFill>
                  <a:srgbClr val="FF0000"/>
                </a:solidFill>
              </a:rPr>
              <a:t>(HS ES = .44, K-8 ES = .13; </a:t>
            </a:r>
            <a:r>
              <a:rPr lang="en-US" altLang="en-US" sz="3200" b="1" i="1" dirty="0" smtClean="0">
                <a:solidFill>
                  <a:srgbClr val="FF0000"/>
                </a:solidFill>
              </a:rPr>
              <a:t>p</a:t>
            </a:r>
            <a:r>
              <a:rPr lang="en-US" altLang="en-US" sz="3200" b="1" dirty="0" smtClean="0">
                <a:solidFill>
                  <a:srgbClr val="FF0000"/>
                </a:solidFill>
              </a:rPr>
              <a:t> = .001).  </a:t>
            </a:r>
            <a:endParaRPr lang="en-US" altLang="en-US" sz="2000" dirty="0" smtClean="0"/>
          </a:p>
          <a:p>
            <a:pPr eaLnBrk="1" hangingPunct="1">
              <a:buClr>
                <a:srgbClr val="FFC000"/>
              </a:buClr>
              <a:buFont typeface="Arial" pitchFamily="34" charset="0"/>
              <a:buChar char="•"/>
            </a:pPr>
            <a:r>
              <a:rPr lang="en-US" altLang="en-US" sz="2000" dirty="0" smtClean="0"/>
              <a:t>Analysis of empathy for the victim revealed treatment effectiveness that was positive but not significantly different from zero (ES = .05, CI: -.07, .17).</a:t>
            </a:r>
          </a:p>
          <a:p>
            <a:pPr eaLnBrk="1" hangingPunct="1">
              <a:buClr>
                <a:srgbClr val="FFC000"/>
              </a:buClr>
              <a:buFont typeface="Arial" pitchFamily="34" charset="0"/>
              <a:buChar char="•"/>
            </a:pPr>
            <a:r>
              <a:rPr lang="en-US" altLang="en-US" sz="2000" dirty="0" smtClean="0"/>
              <a:t>Nevertheless, this meta-analysis indicated that programs were effective at changing bystander behavior both on a practical and statistically significant level. </a:t>
            </a:r>
          </a:p>
        </p:txBody>
      </p:sp>
      <p:sp>
        <p:nvSpPr>
          <p:cNvPr id="64515"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2C33028E-466A-4380-8A8C-857C6B818B7E}" type="slidenum">
              <a:rPr lang="en-US" altLang="en-US" sz="1400" smtClean="0">
                <a:solidFill>
                  <a:schemeClr val="tx2"/>
                </a:solidFill>
                <a:latin typeface="Arial" pitchFamily="34" charset="0"/>
                <a:cs typeface="Arial" pitchFamily="34" charset="0"/>
              </a:rPr>
              <a:pPr eaLnBrk="1" hangingPunct="1">
                <a:spcBef>
                  <a:spcPct val="0"/>
                </a:spcBef>
                <a:buClrTx/>
                <a:buSzTx/>
                <a:buFontTx/>
                <a:buNone/>
              </a:pPr>
              <a:t>31</a:t>
            </a:fld>
            <a:endParaRPr lang="en-US" altLang="en-US" sz="1400" smtClean="0">
              <a:solidFill>
                <a:schemeClr val="tx2"/>
              </a:solidFill>
              <a:latin typeface="Arial" pitchFamily="34" charset="0"/>
              <a:cs typeface="Arial" pitchFamily="34" charset="0"/>
            </a:endParaRPr>
          </a:p>
        </p:txBody>
      </p:sp>
      <p:sp>
        <p:nvSpPr>
          <p:cNvPr id="2" name="Oval 1"/>
          <p:cNvSpPr/>
          <p:nvPr/>
        </p:nvSpPr>
        <p:spPr>
          <a:xfrm>
            <a:off x="1574508" y="3305612"/>
            <a:ext cx="7467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6257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ctr" eaLnBrk="1" fontAlgn="auto" hangingPunct="1">
              <a:spcAft>
                <a:spcPts val="0"/>
              </a:spcAft>
              <a:defRPr/>
            </a:pPr>
            <a:r>
              <a:rPr lang="en-US" dirty="0" smtClean="0">
                <a:cs typeface="Arial" pitchFamily="34" charset="0"/>
              </a:rPr>
              <a:t>Bystander Interventions</a:t>
            </a:r>
            <a:br>
              <a:rPr lang="en-US" dirty="0" smtClean="0">
                <a:cs typeface="Arial" pitchFamily="34" charset="0"/>
              </a:rPr>
            </a:br>
            <a:r>
              <a:rPr lang="en-US" sz="3100" dirty="0" smtClean="0">
                <a:cs typeface="Arial" pitchFamily="34" charset="0"/>
              </a:rPr>
              <a:t>(</a:t>
            </a:r>
            <a:r>
              <a:rPr lang="en-US" sz="3100" dirty="0" err="1" smtClean="0">
                <a:cs typeface="Arial" pitchFamily="34" charset="0"/>
              </a:rPr>
              <a:t>Polanin</a:t>
            </a:r>
            <a:r>
              <a:rPr lang="en-US" sz="3100" dirty="0" smtClean="0">
                <a:cs typeface="Arial" pitchFamily="34" charset="0"/>
              </a:rPr>
              <a:t>, </a:t>
            </a:r>
            <a:r>
              <a:rPr lang="en-US" sz="3100" dirty="0" err="1" smtClean="0">
                <a:cs typeface="Arial" pitchFamily="34" charset="0"/>
              </a:rPr>
              <a:t>Espelage</a:t>
            </a:r>
            <a:r>
              <a:rPr lang="en-US" sz="3100" dirty="0" smtClean="0">
                <a:cs typeface="Arial" pitchFamily="34" charset="0"/>
              </a:rPr>
              <a:t>, &amp; </a:t>
            </a:r>
            <a:r>
              <a:rPr lang="en-US" sz="3100" dirty="0" err="1" smtClean="0">
                <a:cs typeface="Arial" pitchFamily="34" charset="0"/>
              </a:rPr>
              <a:t>Pigott</a:t>
            </a:r>
            <a:r>
              <a:rPr lang="en-US" sz="3100" dirty="0" smtClean="0">
                <a:cs typeface="Arial" pitchFamily="34" charset="0"/>
              </a:rPr>
              <a:t>, 2011)</a:t>
            </a:r>
          </a:p>
        </p:txBody>
      </p:sp>
      <p:graphicFrame>
        <p:nvGraphicFramePr>
          <p:cNvPr id="65539" name="Content Placeholder 8"/>
          <p:cNvGraphicFramePr>
            <a:graphicFrameLocks noGrp="1" noChangeAspect="1"/>
          </p:cNvGraphicFramePr>
          <p:nvPr>
            <p:ph sz="quarter" idx="4294967295"/>
            <p:extLst>
              <p:ext uri="{D42A27DB-BD31-4B8C-83A1-F6EECF244321}">
                <p14:modId xmlns:p14="http://schemas.microsoft.com/office/powerpoint/2010/main" val="2659235613"/>
              </p:ext>
            </p:extLst>
          </p:nvPr>
        </p:nvGraphicFramePr>
        <p:xfrm>
          <a:off x="157162" y="1567152"/>
          <a:ext cx="8143875" cy="5026025"/>
        </p:xfrm>
        <a:graphic>
          <a:graphicData uri="http://schemas.openxmlformats.org/presentationml/2006/ole">
            <mc:AlternateContent xmlns:mc="http://schemas.openxmlformats.org/markup-compatibility/2006">
              <mc:Choice xmlns:v="urn:schemas-microsoft-com:vml" Requires="v">
                <p:oleObj spid="_x0000_s19558" name="Document" r:id="rId5" imgW="8657655" imgH="5343700" progId="Word.Document.12">
                  <p:embed/>
                </p:oleObj>
              </mc:Choice>
              <mc:Fallback>
                <p:oleObj name="Document" r:id="rId5" imgW="8657655" imgH="534370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1567152"/>
                        <a:ext cx="8143875" cy="5026025"/>
                      </a:xfrm>
                      <a:prstGeom prst="rect">
                        <a:avLst/>
                      </a:prstGeom>
                      <a:noFill/>
                      <a:ln>
                        <a:noFill/>
                      </a:ln>
                      <a:effectLst/>
                    </p:spPr>
                  </p:pic>
                </p:oleObj>
              </mc:Fallback>
            </mc:AlternateContent>
          </a:graphicData>
        </a:graphic>
      </p:graphicFrame>
      <p:sp>
        <p:nvSpPr>
          <p:cNvPr id="5" name="Oval 4"/>
          <p:cNvSpPr/>
          <p:nvPr/>
        </p:nvSpPr>
        <p:spPr>
          <a:xfrm>
            <a:off x="2982033" y="2970592"/>
            <a:ext cx="3048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7046053" y="2970592"/>
            <a:ext cx="609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5988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eaLnBrk="1" hangingPunct="1"/>
            <a:r>
              <a:rPr lang="en-US" altLang="en-US" sz="3600" smtClean="0">
                <a:latin typeface="Arial" pitchFamily="34" charset="0"/>
                <a:cs typeface="Arial" pitchFamily="34" charset="0"/>
              </a:rPr>
              <a:t>Rethinking Bystander Interventions</a:t>
            </a:r>
          </a:p>
        </p:txBody>
      </p:sp>
      <p:sp>
        <p:nvSpPr>
          <p:cNvPr id="66563" name="Rectangle 3"/>
          <p:cNvSpPr>
            <a:spLocks noGrp="1" noChangeArrowheads="1"/>
          </p:cNvSpPr>
          <p:nvPr>
            <p:ph type="body" sz="quarter" idx="11"/>
          </p:nvPr>
        </p:nvSpPr>
        <p:spPr/>
        <p:txBody>
          <a:bodyPr/>
          <a:lstStyle/>
          <a:p>
            <a:pPr eaLnBrk="1" hangingPunct="1">
              <a:lnSpc>
                <a:spcPct val="90000"/>
              </a:lnSpc>
            </a:pPr>
            <a:endParaRPr lang="en-US" altLang="en-US" sz="2400" smtClean="0">
              <a:cs typeface="Arial" pitchFamily="34" charset="0"/>
            </a:endParaRPr>
          </a:p>
          <a:p>
            <a:pPr eaLnBrk="1" hangingPunct="1">
              <a:lnSpc>
                <a:spcPct val="90000"/>
              </a:lnSpc>
              <a:buFont typeface="Wingdings" pitchFamily="2" charset="2"/>
              <a:buNone/>
            </a:pPr>
            <a:endParaRPr lang="en-US" altLang="en-US" sz="2400" smtClean="0">
              <a:cs typeface="Arial" pitchFamily="34" charset="0"/>
            </a:endParaRPr>
          </a:p>
          <a:p>
            <a:pPr eaLnBrk="1" hangingPunct="1">
              <a:lnSpc>
                <a:spcPct val="90000"/>
              </a:lnSpc>
            </a:pPr>
            <a:endParaRPr lang="en-US" altLang="en-US" sz="2400" smtClean="0">
              <a:cs typeface="Arial" pitchFamily="34" charset="0"/>
            </a:endParaRPr>
          </a:p>
        </p:txBody>
      </p:sp>
      <p:sp>
        <p:nvSpPr>
          <p:cNvPr id="5" name="Content Placeholder 2"/>
          <p:cNvSpPr txBox="1">
            <a:spLocks/>
          </p:cNvSpPr>
          <p:nvPr/>
        </p:nvSpPr>
        <p:spPr bwMode="auto">
          <a:xfrm>
            <a:off x="228600" y="1524000"/>
            <a:ext cx="8305800" cy="4953000"/>
          </a:xfrm>
          <a:prstGeom prst="rect">
            <a:avLst/>
          </a:prstGeom>
          <a:noFill/>
          <a:ln w="9525">
            <a:noFill/>
            <a:miter lim="800000"/>
            <a:headEnd/>
            <a:tailEnd/>
          </a:ln>
        </p:spPr>
        <p:txBody>
          <a:bodyPr>
            <a:normAutofit/>
          </a:bodyPr>
          <a:lstStyle/>
          <a:p>
            <a:pPr marL="342900" indent="-342900" fontAlgn="auto">
              <a:spcBef>
                <a:spcPts val="700"/>
              </a:spcBef>
              <a:spcAft>
                <a:spcPts val="0"/>
              </a:spcAft>
              <a:buClr>
                <a:srgbClr val="FFC000"/>
              </a:buClr>
              <a:buSzPct val="80000"/>
              <a:buFont typeface="Arial" panose="020B0604020202020204" pitchFamily="34" charset="0"/>
              <a:buChar char="•"/>
              <a:defRPr/>
            </a:pPr>
            <a:r>
              <a:rPr lang="en-US" sz="2400" dirty="0">
                <a:cs typeface="+mn-cs"/>
              </a:rPr>
              <a:t>Need to consider the following when considering a bystander intervention:</a:t>
            </a:r>
          </a:p>
          <a:p>
            <a:pPr marL="800100" lvl="1" indent="-342900" fontAlgn="auto">
              <a:spcBef>
                <a:spcPts val="700"/>
              </a:spcBef>
              <a:spcAft>
                <a:spcPts val="0"/>
              </a:spcAft>
              <a:buClr>
                <a:srgbClr val="FFC000"/>
              </a:buClr>
              <a:buSzPct val="80000"/>
              <a:buFont typeface="Arial" panose="020B0604020202020204" pitchFamily="34" charset="0"/>
              <a:buChar char="•"/>
              <a:defRPr/>
            </a:pPr>
            <a:r>
              <a:rPr lang="en-US" sz="2400" dirty="0">
                <a:cs typeface="+mn-cs"/>
              </a:rPr>
              <a:t>Age of target population</a:t>
            </a:r>
          </a:p>
          <a:p>
            <a:pPr marL="800100" lvl="1" indent="-342900" fontAlgn="auto">
              <a:spcBef>
                <a:spcPts val="700"/>
              </a:spcBef>
              <a:spcAft>
                <a:spcPts val="0"/>
              </a:spcAft>
              <a:buClr>
                <a:srgbClr val="FFC000"/>
              </a:buClr>
              <a:buSzPct val="80000"/>
              <a:buFont typeface="Arial" panose="020B0604020202020204" pitchFamily="34" charset="0"/>
              <a:buChar char="•"/>
              <a:defRPr/>
            </a:pPr>
            <a:r>
              <a:rPr lang="en-US" sz="2400" dirty="0">
                <a:cs typeface="+mn-cs"/>
              </a:rPr>
              <a:t>Gender of target population</a:t>
            </a:r>
          </a:p>
          <a:p>
            <a:pPr marL="800100" lvl="1" indent="-342900" fontAlgn="auto">
              <a:spcBef>
                <a:spcPts val="700"/>
              </a:spcBef>
              <a:spcAft>
                <a:spcPts val="0"/>
              </a:spcAft>
              <a:buClr>
                <a:srgbClr val="FFC000"/>
              </a:buClr>
              <a:buSzPct val="80000"/>
              <a:buFont typeface="Arial" panose="020B0604020202020204" pitchFamily="34" charset="0"/>
              <a:buChar char="•"/>
              <a:defRPr/>
            </a:pPr>
            <a:r>
              <a:rPr lang="en-US" sz="2400" b="1" dirty="0">
                <a:cs typeface="+mn-cs"/>
              </a:rPr>
              <a:t>Peer/adult norms around intervention: Including In-group and out-group norms, justification for bullying</a:t>
            </a:r>
          </a:p>
          <a:p>
            <a:pPr marL="800100" lvl="1" indent="-342900" fontAlgn="auto">
              <a:spcBef>
                <a:spcPts val="700"/>
              </a:spcBef>
              <a:spcAft>
                <a:spcPts val="0"/>
              </a:spcAft>
              <a:buClr>
                <a:srgbClr val="FFC000"/>
              </a:buClr>
              <a:buSzPct val="80000"/>
              <a:buFont typeface="Arial" panose="020B0604020202020204" pitchFamily="34" charset="0"/>
              <a:buChar char="•"/>
              <a:defRPr/>
            </a:pPr>
            <a:r>
              <a:rPr lang="en-US" sz="2400" dirty="0">
                <a:cs typeface="+mn-cs"/>
              </a:rPr>
              <a:t>Level of bullying and peer victimization experiences in the school</a:t>
            </a:r>
          </a:p>
          <a:p>
            <a:pPr marL="800100" lvl="1" indent="-342900" fontAlgn="auto">
              <a:spcBef>
                <a:spcPts val="700"/>
              </a:spcBef>
              <a:spcAft>
                <a:spcPts val="0"/>
              </a:spcAft>
              <a:buClr>
                <a:srgbClr val="FFC000"/>
              </a:buClr>
              <a:buSzPct val="80000"/>
              <a:buFont typeface="Arial" panose="020B0604020202020204" pitchFamily="34" charset="0"/>
              <a:buChar char="•"/>
              <a:defRPr/>
            </a:pPr>
            <a:r>
              <a:rPr lang="en-US" sz="2400" dirty="0">
                <a:cs typeface="+mn-cs"/>
              </a:rPr>
              <a:t>Length of intervention &amp; who to deliver</a:t>
            </a:r>
          </a:p>
          <a:p>
            <a:pPr marL="800100" lvl="1" indent="-342900" fontAlgn="auto">
              <a:spcBef>
                <a:spcPts val="700"/>
              </a:spcBef>
              <a:spcAft>
                <a:spcPts val="0"/>
              </a:spcAft>
              <a:buClr>
                <a:srgbClr val="FFC000"/>
              </a:buClr>
              <a:buSzPct val="80000"/>
              <a:buFont typeface="Arial" panose="020B0604020202020204" pitchFamily="34" charset="0"/>
              <a:buChar char="•"/>
              <a:defRPr/>
            </a:pPr>
            <a:r>
              <a:rPr lang="en-US" sz="2400" dirty="0">
                <a:cs typeface="+mn-cs"/>
              </a:rPr>
              <a:t>Components of intervention (behavioral modification, modeling with media, awareness raising, parent training)</a:t>
            </a:r>
          </a:p>
          <a:p>
            <a:pPr marL="342900" indent="-342900" fontAlgn="auto">
              <a:spcBef>
                <a:spcPts val="700"/>
              </a:spcBef>
              <a:spcAft>
                <a:spcPts val="0"/>
              </a:spcAft>
              <a:buClr>
                <a:srgbClr val="FFC000"/>
              </a:buClr>
              <a:buSzPct val="80000"/>
              <a:buFont typeface="Arial" panose="020B0604020202020204" pitchFamily="34" charset="0"/>
              <a:buChar char="•"/>
              <a:defRPr/>
            </a:pPr>
            <a:endParaRPr lang="en-US" sz="2400" dirty="0">
              <a:latin typeface="+mn-lt"/>
              <a:cs typeface="Arial" charset="0"/>
            </a:endParaRPr>
          </a:p>
          <a:p>
            <a:pPr marL="342900" indent="-342900" fontAlgn="auto">
              <a:spcBef>
                <a:spcPts val="700"/>
              </a:spcBef>
              <a:spcAft>
                <a:spcPts val="0"/>
              </a:spcAft>
              <a:buClr>
                <a:srgbClr val="FFC000"/>
              </a:buClr>
              <a:buSzPct val="80000"/>
              <a:buFont typeface="Arial" panose="020B0604020202020204" pitchFamily="34" charset="0"/>
              <a:buChar char="•"/>
              <a:defRPr/>
            </a:pPr>
            <a:endParaRPr lang="en-US" sz="2000" dirty="0">
              <a:latin typeface="+mn-lt"/>
              <a:cs typeface="Arial" charset="0"/>
            </a:endParaRPr>
          </a:p>
        </p:txBody>
      </p:sp>
    </p:spTree>
    <p:extLst>
      <p:ext uri="{BB962C8B-B14F-4D97-AF65-F5344CB8AC3E}">
        <p14:creationId xmlns:p14="http://schemas.microsoft.com/office/powerpoint/2010/main" val="376114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yeager:Dropbox:Yeager-Fong Research:Bullying Intervention Meta-Analysis:Results:bullyingrawwithdots.pdf"/>
          <p:cNvPicPr/>
          <p:nvPr/>
        </p:nvPicPr>
        <p:blipFill>
          <a:blip r:embed="rId2">
            <a:extLst>
              <a:ext uri="{28A0092B-C50C-407E-A947-70E740481C1C}">
                <a14:useLocalDpi xmlns:a14="http://schemas.microsoft.com/office/drawing/2010/main" val="0"/>
              </a:ext>
            </a:extLst>
          </a:blip>
          <a:srcRect/>
          <a:stretch>
            <a:fillRect/>
          </a:stretch>
        </p:blipFill>
        <p:spPr bwMode="auto">
          <a:xfrm>
            <a:off x="2297279" y="1122218"/>
            <a:ext cx="5856121" cy="5474970"/>
          </a:xfrm>
          <a:prstGeom prst="rect">
            <a:avLst/>
          </a:prstGeom>
          <a:noFill/>
          <a:ln>
            <a:noFill/>
          </a:ln>
        </p:spPr>
      </p:pic>
      <p:sp>
        <p:nvSpPr>
          <p:cNvPr id="3" name="TextBox 2"/>
          <p:cNvSpPr txBox="1"/>
          <p:nvPr/>
        </p:nvSpPr>
        <p:spPr>
          <a:xfrm>
            <a:off x="300317" y="2038525"/>
            <a:ext cx="2064604" cy="1200329"/>
          </a:xfrm>
          <a:prstGeom prst="rect">
            <a:avLst/>
          </a:prstGeom>
          <a:solidFill>
            <a:schemeClr val="tx2">
              <a:lumMod val="40000"/>
              <a:lumOff val="60000"/>
            </a:schemeClr>
          </a:solidFill>
        </p:spPr>
        <p:txBody>
          <a:bodyPr wrap="none" rtlCol="0">
            <a:spAutoFit/>
          </a:bodyPr>
          <a:lstStyle/>
          <a:p>
            <a:r>
              <a:rPr lang="en-US" dirty="0" smtClean="0"/>
              <a:t>Meta-Analysis:</a:t>
            </a:r>
            <a:endParaRPr lang="en-US" dirty="0"/>
          </a:p>
          <a:p>
            <a:endParaRPr lang="en-US" dirty="0" smtClean="0"/>
          </a:p>
          <a:p>
            <a:r>
              <a:rPr lang="en-US" dirty="0" smtClean="0"/>
              <a:t>Yeager, Fong, Lee, &amp;</a:t>
            </a:r>
          </a:p>
          <a:p>
            <a:r>
              <a:rPr lang="en-US" dirty="0" smtClean="0"/>
              <a:t>Espelage</a:t>
            </a:r>
            <a:r>
              <a:rPr lang="en-US" dirty="0"/>
              <a:t> </a:t>
            </a:r>
            <a:r>
              <a:rPr lang="en-US" dirty="0" smtClean="0"/>
              <a:t>(2015)</a:t>
            </a:r>
          </a:p>
        </p:txBody>
      </p:sp>
      <p:sp>
        <p:nvSpPr>
          <p:cNvPr id="2" name="Title 1"/>
          <p:cNvSpPr>
            <a:spLocks noGrp="1"/>
          </p:cNvSpPr>
          <p:nvPr>
            <p:ph type="title"/>
          </p:nvPr>
        </p:nvSpPr>
        <p:spPr/>
        <p:txBody>
          <a:bodyPr/>
          <a:lstStyle/>
          <a:p>
            <a:r>
              <a:rPr lang="en-US" dirty="0" smtClean="0"/>
              <a:t>Developmental Lens</a:t>
            </a:r>
            <a:endParaRPr lang="en-US" dirty="0"/>
          </a:p>
        </p:txBody>
      </p:sp>
    </p:spTree>
    <p:extLst>
      <p:ext uri="{BB962C8B-B14F-4D97-AF65-F5344CB8AC3E}">
        <p14:creationId xmlns:p14="http://schemas.microsoft.com/office/powerpoint/2010/main" val="17885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fontAlgn="auto" hangingPunct="1">
              <a:spcAft>
                <a:spcPts val="0"/>
              </a:spcAft>
              <a:defRPr/>
            </a:pPr>
            <a:r>
              <a:rPr lang="en-US" b="1" dirty="0" smtClean="0"/>
              <a:t>Bullying Prevention –</a:t>
            </a:r>
            <a:br>
              <a:rPr lang="en-US" b="1" dirty="0" smtClean="0"/>
            </a:br>
            <a:r>
              <a:rPr lang="en-US" b="1" dirty="0" smtClean="0"/>
              <a:t>Pushing The Field Forward</a:t>
            </a:r>
          </a:p>
        </p:txBody>
      </p:sp>
      <p:sp>
        <p:nvSpPr>
          <p:cNvPr id="14340" name="Content Placeholder 2"/>
          <p:cNvSpPr>
            <a:spLocks noGrp="1"/>
          </p:cNvSpPr>
          <p:nvPr>
            <p:ph type="body" sz="quarter" idx="11"/>
          </p:nvPr>
        </p:nvSpPr>
        <p:spPr/>
        <p:txBody>
          <a:bodyPr>
            <a:normAutofit fontScale="92500"/>
          </a:bodyPr>
          <a:lstStyle/>
          <a:p>
            <a:pPr eaLnBrk="1" hangingPunct="1">
              <a:buClr>
                <a:srgbClr val="FFC000"/>
              </a:buClr>
              <a:buFont typeface="Arial" panose="020B0604020202020204" pitchFamily="34" charset="0"/>
              <a:buChar char="•"/>
            </a:pPr>
            <a:r>
              <a:rPr lang="en-US" altLang="en-US" sz="2800" dirty="0" smtClean="0"/>
              <a:t>Bullying co-occurs with other types of aggression and other risky behavior (delinquency, AOD).</a:t>
            </a:r>
          </a:p>
          <a:p>
            <a:pPr eaLnBrk="1" hangingPunct="1">
              <a:buClr>
                <a:srgbClr val="FFC000"/>
              </a:buClr>
              <a:buFont typeface="Arial" panose="020B0604020202020204" pitchFamily="34" charset="0"/>
              <a:buChar char="•"/>
            </a:pPr>
            <a:r>
              <a:rPr lang="en-US" altLang="en-US" sz="2800" dirty="0" smtClean="0"/>
              <a:t>Overlapping risk and protective factors need to be targeted in school-based programs in order to address spectrum of problem behavior (</a:t>
            </a:r>
            <a:r>
              <a:rPr lang="en-US" altLang="en-US" sz="2800" dirty="0" err="1" smtClean="0"/>
              <a:t>Cataliano</a:t>
            </a:r>
            <a:r>
              <a:rPr lang="en-US" altLang="en-US" sz="2800" dirty="0" smtClean="0"/>
              <a:t> et al., 2002).</a:t>
            </a:r>
          </a:p>
          <a:p>
            <a:pPr eaLnBrk="1" hangingPunct="1">
              <a:buClr>
                <a:srgbClr val="FFC000"/>
              </a:buClr>
              <a:buFont typeface="Arial" panose="020B0604020202020204" pitchFamily="34" charset="0"/>
              <a:buChar char="•"/>
            </a:pPr>
            <a:r>
              <a:rPr lang="en-US" altLang="en-US" sz="2800" dirty="0" smtClean="0"/>
              <a:t>Need to consider interventions that target multiple forms of violence and aggression that are salient for early adolescents, including peer victimization, homophobic teasing, and sexual harassment/violence (</a:t>
            </a:r>
            <a:r>
              <a:rPr lang="en-US" altLang="en-US" sz="2800" dirty="0" err="1" smtClean="0"/>
              <a:t>Espelage</a:t>
            </a:r>
            <a:r>
              <a:rPr lang="en-US" altLang="en-US" sz="2800" dirty="0" smtClean="0"/>
              <a:t>, </a:t>
            </a:r>
            <a:r>
              <a:rPr lang="en-US" altLang="en-US" sz="2800" dirty="0" err="1" smtClean="0"/>
              <a:t>Basile</a:t>
            </a:r>
            <a:r>
              <a:rPr lang="en-US" altLang="en-US" sz="2800" dirty="0" smtClean="0"/>
              <a:t>, &amp; Hamburger, 2012; Hamby &amp; </a:t>
            </a:r>
            <a:r>
              <a:rPr lang="en-US" altLang="en-US" sz="2800" dirty="0" err="1" smtClean="0"/>
              <a:t>Grych</a:t>
            </a:r>
            <a:r>
              <a:rPr lang="en-US" altLang="en-US" sz="2800" dirty="0" smtClean="0"/>
              <a:t>, 2013)</a:t>
            </a:r>
          </a:p>
          <a:p>
            <a:pPr eaLnBrk="1" hangingPunct="1">
              <a:buFont typeface="Wingdings" pitchFamily="2" charset="2"/>
              <a:buChar char="q"/>
            </a:pPr>
            <a:endParaRPr lang="en-US" altLang="en-US" sz="2000" dirty="0" smtClean="0"/>
          </a:p>
        </p:txBody>
      </p:sp>
      <p:sp>
        <p:nvSpPr>
          <p:cNvPr id="14339"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171657BC-C5EC-4DFC-A60D-24D6C65D3846}" type="slidenum">
              <a:rPr lang="en-US" altLang="en-US" sz="1400" smtClean="0">
                <a:solidFill>
                  <a:schemeClr val="tx2"/>
                </a:solidFill>
                <a:latin typeface="Arial" charset="0"/>
              </a:rPr>
              <a:pPr eaLnBrk="1" hangingPunct="1">
                <a:spcBef>
                  <a:spcPct val="0"/>
                </a:spcBef>
                <a:buClrTx/>
                <a:buSzTx/>
                <a:buFontTx/>
                <a:buNone/>
              </a:pPr>
              <a:t>35</a:t>
            </a:fld>
            <a:endParaRPr lang="en-US" altLang="en-US" sz="1400" smtClean="0">
              <a:solidFill>
                <a:schemeClr val="tx2"/>
              </a:solidFill>
              <a:latin typeface="Arial" charset="0"/>
            </a:endParaRPr>
          </a:p>
        </p:txBody>
      </p:sp>
    </p:spTree>
    <p:extLst>
      <p:ext uri="{BB962C8B-B14F-4D97-AF65-F5344CB8AC3E}">
        <p14:creationId xmlns:p14="http://schemas.microsoft.com/office/powerpoint/2010/main" val="1769681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smtClean="0"/>
              <a:t>Social-Emotional Learning (SEL)</a:t>
            </a:r>
          </a:p>
        </p:txBody>
      </p:sp>
      <p:sp>
        <p:nvSpPr>
          <p:cNvPr id="15363" name="Content Placeholder 2"/>
          <p:cNvSpPr>
            <a:spLocks noGrp="1"/>
          </p:cNvSpPr>
          <p:nvPr>
            <p:ph type="body" sz="quarter" idx="11"/>
          </p:nvPr>
        </p:nvSpPr>
        <p:spPr>
          <a:xfrm>
            <a:off x="304800" y="1390939"/>
            <a:ext cx="7848600" cy="4648200"/>
          </a:xfrm>
        </p:spPr>
        <p:txBody>
          <a:bodyPr>
            <a:normAutofit lnSpcReduction="10000"/>
          </a:bodyPr>
          <a:lstStyle/>
          <a:p>
            <a:pPr marL="457200" indent="-457200">
              <a:buClr>
                <a:srgbClr val="FFC000"/>
              </a:buClr>
              <a:buFont typeface="Arial" panose="020B0604020202020204" pitchFamily="34" charset="0"/>
              <a:buChar char="•"/>
            </a:pPr>
            <a:r>
              <a:rPr lang="en-US" altLang="en-US" dirty="0" smtClean="0"/>
              <a:t>SEL focuses on the systematic development of a core set of social and emotional skills that help youth more effectively handle life challenges, make better decisions, and thrive in both their learning and their social environments through a climate that supports the practicing of skills. </a:t>
            </a:r>
          </a:p>
          <a:p>
            <a:pPr marL="457200" indent="-457200">
              <a:buClr>
                <a:srgbClr val="FFC000"/>
              </a:buClr>
              <a:buFont typeface="Arial" panose="020B0604020202020204" pitchFamily="34" charset="0"/>
              <a:buChar char="•"/>
            </a:pPr>
            <a:r>
              <a:rPr lang="en-US" altLang="en-US" dirty="0" smtClean="0"/>
              <a:t>A meta-analysis of  213 programs found that if a school implements a quality SEL curriculum, they can expect better student behavior and an 11 percentile increase in test scores </a:t>
            </a:r>
            <a:r>
              <a:rPr lang="en-US" altLang="en-US" sz="2000" dirty="0" smtClean="0"/>
              <a:t>(</a:t>
            </a:r>
            <a:r>
              <a:rPr lang="en-US" altLang="en-US" sz="2000" dirty="0" err="1" smtClean="0"/>
              <a:t>Durlak</a:t>
            </a:r>
            <a:r>
              <a:rPr lang="en-US" altLang="en-US" sz="2000" dirty="0" smtClean="0"/>
              <a:t>, </a:t>
            </a:r>
            <a:r>
              <a:rPr lang="en-US" altLang="en-US" sz="2000" dirty="0" err="1" smtClean="0"/>
              <a:t>Weissberg</a:t>
            </a:r>
            <a:r>
              <a:rPr lang="en-US" altLang="en-US" sz="2000" dirty="0" smtClean="0"/>
              <a:t>, </a:t>
            </a:r>
            <a:r>
              <a:rPr lang="en-US" altLang="en-US" sz="2000" dirty="0" err="1" smtClean="0"/>
              <a:t>Dymnicki</a:t>
            </a:r>
            <a:r>
              <a:rPr lang="en-US" altLang="en-US" sz="2000" dirty="0" smtClean="0"/>
              <a:t>, Taylor, &amp; </a:t>
            </a:r>
            <a:r>
              <a:rPr lang="en-US" altLang="en-US" sz="2000" dirty="0" err="1" smtClean="0"/>
              <a:t>Schellinger</a:t>
            </a:r>
            <a:r>
              <a:rPr lang="en-US" altLang="en-US" sz="2000" dirty="0" smtClean="0"/>
              <a:t>, 2011). </a:t>
            </a:r>
            <a:endParaRPr lang="en-US" altLang="en-US" dirty="0" smtClean="0"/>
          </a:p>
          <a:p>
            <a:endParaRPr lang="en-US" altLang="en-US" dirty="0" smtClean="0"/>
          </a:p>
        </p:txBody>
      </p:sp>
      <p:sp>
        <p:nvSpPr>
          <p:cNvPr id="15364"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D311FD04-B17F-435C-A686-2B52EE6EC712}" type="slidenum">
              <a:rPr lang="en-US" altLang="en-US" sz="1400" smtClean="0">
                <a:solidFill>
                  <a:schemeClr val="tx2"/>
                </a:solidFill>
                <a:latin typeface="Arial" charset="0"/>
              </a:rPr>
              <a:pPr eaLnBrk="1" hangingPunct="1">
                <a:spcBef>
                  <a:spcPct val="0"/>
                </a:spcBef>
                <a:buClrTx/>
                <a:buSzTx/>
                <a:buFontTx/>
                <a:buNone/>
              </a:pPr>
              <a:t>36</a:t>
            </a:fld>
            <a:endParaRPr lang="en-US" altLang="en-US" sz="1400" smtClean="0">
              <a:solidFill>
                <a:schemeClr val="tx2"/>
              </a:solidFill>
              <a:latin typeface="Arial" charset="0"/>
            </a:endParaRPr>
          </a:p>
        </p:txBody>
      </p:sp>
    </p:spTree>
    <p:extLst>
      <p:ext uri="{BB962C8B-B14F-4D97-AF65-F5344CB8AC3E}">
        <p14:creationId xmlns:p14="http://schemas.microsoft.com/office/powerpoint/2010/main" val="2132040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lgn="ctr">
              <a:defRPr/>
            </a:pPr>
            <a:r>
              <a:rPr lang="en-US" sz="2700" dirty="0"/>
              <a:t>MULTI-SITE EVALUATION OF SECOND STEP:  </a:t>
            </a:r>
            <a:br>
              <a:rPr lang="en-US" sz="2700" dirty="0"/>
            </a:br>
            <a:r>
              <a:rPr lang="en-US" sz="2700" dirty="0"/>
              <a:t>STUDENT SUCCESS THROUGH PREVENTION </a:t>
            </a:r>
            <a:br>
              <a:rPr lang="en-US" sz="2700" dirty="0"/>
            </a:br>
            <a:r>
              <a:rPr lang="en-US" sz="2700" dirty="0"/>
              <a:t>(SECOND STEP – SSTP) </a:t>
            </a:r>
            <a:br>
              <a:rPr lang="en-US" sz="2700" dirty="0"/>
            </a:br>
            <a:r>
              <a:rPr lang="en-US" sz="2700" dirty="0"/>
              <a:t> IN PREVENTING AGGRESSION, BULLYING, &amp; SEXUAL VIOLENCE</a:t>
            </a:r>
            <a:r>
              <a:rPr lang="en-US" sz="2200" b="1" dirty="0" smtClean="0"/>
              <a:t/>
            </a:r>
            <a:br>
              <a:rPr lang="en-US" sz="2200" b="1" dirty="0" smtClean="0"/>
            </a:br>
            <a:r>
              <a:rPr lang="en-US" sz="2900" b="1" dirty="0" smtClean="0"/>
              <a:t/>
            </a:r>
            <a:br>
              <a:rPr lang="en-US" sz="2900" b="1" dirty="0" smtClean="0"/>
            </a:br>
            <a:endParaRPr lang="en-US" sz="2200" dirty="0" smtClean="0"/>
          </a:p>
        </p:txBody>
      </p:sp>
      <p:sp>
        <p:nvSpPr>
          <p:cNvPr id="49155" name="Rectangle 3"/>
          <p:cNvSpPr>
            <a:spLocks noGrp="1" noChangeArrowheads="1"/>
          </p:cNvSpPr>
          <p:nvPr>
            <p:ph type="body" sz="quarter" idx="11"/>
          </p:nvPr>
        </p:nvSpPr>
        <p:spPr/>
        <p:txBody>
          <a:bodyPr lIns="90488" tIns="44450" rIns="90488" bIns="44450">
            <a:normAutofit/>
          </a:bodyPr>
          <a:lstStyle/>
          <a:p>
            <a:pPr marL="63500" algn="ctr" eaLnBrk="1" hangingPunct="1">
              <a:lnSpc>
                <a:spcPct val="80000"/>
              </a:lnSpc>
              <a:defRPr/>
            </a:pPr>
            <a:endParaRPr lang="en-US" sz="1400" b="1" dirty="0" smtClean="0"/>
          </a:p>
          <a:p>
            <a:pPr marL="63500" algn="ctr" eaLnBrk="1" hangingPunct="1">
              <a:lnSpc>
                <a:spcPct val="80000"/>
              </a:lnSpc>
              <a:defRPr/>
            </a:pPr>
            <a:endParaRPr lang="en-US" sz="1400" b="1" dirty="0"/>
          </a:p>
          <a:p>
            <a:pPr marL="63500" algn="ctr" eaLnBrk="1" hangingPunct="1">
              <a:lnSpc>
                <a:spcPct val="80000"/>
              </a:lnSpc>
              <a:defRPr/>
            </a:pPr>
            <a:endParaRPr lang="en-US" sz="1400" b="1" dirty="0" smtClean="0"/>
          </a:p>
          <a:p>
            <a:pPr marL="63500" algn="ctr" eaLnBrk="1" hangingPunct="1">
              <a:lnSpc>
                <a:spcPct val="80000"/>
              </a:lnSpc>
              <a:defRPr/>
            </a:pPr>
            <a:r>
              <a:rPr lang="en-US" sz="1400" b="1" dirty="0" smtClean="0"/>
              <a:t>Dorothy L. </a:t>
            </a:r>
            <a:r>
              <a:rPr lang="en-US" sz="1400" b="1" dirty="0" err="1" smtClean="0"/>
              <a:t>Espelage</a:t>
            </a:r>
            <a:r>
              <a:rPr lang="en-US" sz="1400" b="1" dirty="0" smtClean="0"/>
              <a:t>, Ph.D.</a:t>
            </a:r>
          </a:p>
          <a:p>
            <a:pPr marL="63500" algn="ctr" eaLnBrk="1" hangingPunct="1">
              <a:lnSpc>
                <a:spcPct val="80000"/>
              </a:lnSpc>
              <a:defRPr/>
            </a:pPr>
            <a:r>
              <a:rPr lang="en-US" sz="1400" b="1" dirty="0" smtClean="0"/>
              <a:t>Professor, Psychology, </a:t>
            </a:r>
          </a:p>
          <a:p>
            <a:pPr marL="63500" algn="ctr" eaLnBrk="1" hangingPunct="1">
              <a:lnSpc>
                <a:spcPct val="80000"/>
              </a:lnSpc>
              <a:defRPr/>
            </a:pPr>
            <a:r>
              <a:rPr lang="en-US" sz="1400" b="1" dirty="0" smtClean="0"/>
              <a:t>University of Florida</a:t>
            </a:r>
          </a:p>
          <a:p>
            <a:pPr marL="63500" algn="ctr" eaLnBrk="1" hangingPunct="1">
              <a:lnSpc>
                <a:spcPct val="80000"/>
              </a:lnSpc>
              <a:defRPr/>
            </a:pPr>
            <a:endParaRPr lang="en-US" sz="1400" b="1" dirty="0" smtClean="0"/>
          </a:p>
          <a:p>
            <a:pPr marL="63500" algn="ctr" eaLnBrk="1" hangingPunct="1">
              <a:lnSpc>
                <a:spcPct val="80000"/>
              </a:lnSpc>
              <a:defRPr/>
            </a:pPr>
            <a:r>
              <a:rPr lang="en-US" sz="1400" b="1" dirty="0" smtClean="0"/>
              <a:t>Sabina Low, Ph.D.,</a:t>
            </a:r>
          </a:p>
          <a:p>
            <a:pPr marL="63500" algn="ctr" eaLnBrk="1" hangingPunct="1">
              <a:lnSpc>
                <a:spcPct val="80000"/>
              </a:lnSpc>
              <a:defRPr/>
            </a:pPr>
            <a:r>
              <a:rPr lang="en-US" sz="1400" b="1" dirty="0" smtClean="0"/>
              <a:t>Arizona State University</a:t>
            </a:r>
          </a:p>
          <a:p>
            <a:pPr marL="63500" algn="ctr" eaLnBrk="1" hangingPunct="1">
              <a:lnSpc>
                <a:spcPct val="80000"/>
              </a:lnSpc>
              <a:defRPr/>
            </a:pPr>
            <a:r>
              <a:rPr lang="en-US" sz="1400" b="1" dirty="0" smtClean="0"/>
              <a:t>Josh </a:t>
            </a:r>
            <a:r>
              <a:rPr lang="en-US" sz="1400" b="1" dirty="0" err="1" smtClean="0"/>
              <a:t>Polanin</a:t>
            </a:r>
            <a:r>
              <a:rPr lang="en-US" sz="1400" b="1" dirty="0" smtClean="0"/>
              <a:t>, M.A., DSG</a:t>
            </a:r>
          </a:p>
          <a:p>
            <a:pPr marL="63500" algn="ctr" eaLnBrk="1" hangingPunct="1">
              <a:lnSpc>
                <a:spcPct val="80000"/>
              </a:lnSpc>
              <a:defRPr/>
            </a:pPr>
            <a:r>
              <a:rPr lang="en-US" sz="1400" b="1" dirty="0" smtClean="0"/>
              <a:t>Eric Brown, Ph.D., University of Miami   </a:t>
            </a:r>
          </a:p>
          <a:p>
            <a:pPr marL="63500" eaLnBrk="1" hangingPunct="1">
              <a:lnSpc>
                <a:spcPct val="80000"/>
              </a:lnSpc>
              <a:defRPr/>
            </a:pPr>
            <a:endParaRPr lang="en-US" sz="2400" b="1" dirty="0" smtClean="0"/>
          </a:p>
          <a:p>
            <a:pPr marL="63500" algn="ctr" eaLnBrk="1" hangingPunct="1">
              <a:lnSpc>
                <a:spcPct val="80000"/>
              </a:lnSpc>
              <a:defRPr/>
            </a:pPr>
            <a:r>
              <a:rPr lang="en-US" sz="1400" b="1" i="1" dirty="0" smtClean="0">
                <a:solidFill>
                  <a:schemeClr val="tx1"/>
                </a:solidFill>
              </a:rPr>
              <a:t>Journal of Adolescent Health (2013), Journal of Applied Developmental Psychology (2015); </a:t>
            </a:r>
          </a:p>
          <a:p>
            <a:pPr marL="63500" algn="ctr" eaLnBrk="1" hangingPunct="1">
              <a:lnSpc>
                <a:spcPct val="80000"/>
              </a:lnSpc>
              <a:defRPr/>
            </a:pPr>
            <a:r>
              <a:rPr lang="en-US" sz="1400" b="1" i="1" dirty="0" smtClean="0">
                <a:solidFill>
                  <a:schemeClr val="tx1"/>
                </a:solidFill>
              </a:rPr>
              <a:t>School Psychology Review (</a:t>
            </a:r>
            <a:r>
              <a:rPr lang="en-US" sz="1400" b="1" i="1" dirty="0" smtClean="0"/>
              <a:t>2015</a:t>
            </a:r>
            <a:r>
              <a:rPr lang="en-US" sz="1400" b="1" i="1" dirty="0" smtClean="0">
                <a:solidFill>
                  <a:schemeClr val="tx1"/>
                </a:solidFill>
              </a:rPr>
              <a:t>)</a:t>
            </a:r>
            <a:endParaRPr lang="en-US" sz="1000" b="1" dirty="0" smtClean="0">
              <a:solidFill>
                <a:schemeClr val="tx1"/>
              </a:solidFill>
            </a:endParaRPr>
          </a:p>
        </p:txBody>
      </p:sp>
      <p:sp>
        <p:nvSpPr>
          <p:cNvPr id="37892" name="Rectangle 4"/>
          <p:cNvSpPr>
            <a:spLocks noChangeArrowheads="1"/>
          </p:cNvSpPr>
          <p:nvPr/>
        </p:nvSpPr>
        <p:spPr bwMode="auto">
          <a:xfrm>
            <a:off x="838200" y="4114800"/>
            <a:ext cx="7772400" cy="1447800"/>
          </a:xfrm>
          <a:prstGeom prst="rect">
            <a:avLst/>
          </a:prstGeom>
          <a:noFill/>
          <a:ln w="12700">
            <a:noFill/>
            <a:miter lim="800000"/>
            <a:headEnd/>
            <a:tailEnd/>
          </a:ln>
          <a:effectLst/>
        </p:spPr>
        <p:txBody>
          <a:bodyPr lIns="90488" tIns="44450" rIns="90488" bIns="44450" anchor="ctr"/>
          <a:lstStyle/>
          <a:p>
            <a:pPr algn="ctr">
              <a:defRPr/>
            </a:pPr>
            <a:r>
              <a:rPr lang="en-US" sz="4000">
                <a:solidFill>
                  <a:srgbClr val="FAFD00"/>
                </a:solidFill>
                <a:effectLst>
                  <a:outerShdw blurRad="38100" dist="38100" dir="2700000" algn="tl">
                    <a:srgbClr val="000000"/>
                  </a:outerShdw>
                </a:effectLst>
                <a:latin typeface="Arial" charset="0"/>
              </a:rPr>
              <a:t/>
            </a:r>
            <a:br>
              <a:rPr lang="en-US" sz="4000">
                <a:solidFill>
                  <a:srgbClr val="FAFD00"/>
                </a:solidFill>
                <a:effectLst>
                  <a:outerShdw blurRad="38100" dist="38100" dir="2700000" algn="tl">
                    <a:srgbClr val="000000"/>
                  </a:outerShdw>
                </a:effectLst>
                <a:latin typeface="Arial" charset="0"/>
              </a:rPr>
            </a:br>
            <a:r>
              <a:rPr lang="en-US" sz="3200">
                <a:effectLst>
                  <a:outerShdw blurRad="38100" dist="38100" dir="2700000" algn="tl">
                    <a:srgbClr val="000000"/>
                  </a:outerShdw>
                </a:effectLst>
                <a:latin typeface="Arial" charset="0"/>
              </a:rPr>
              <a:t/>
            </a:r>
            <a:br>
              <a:rPr lang="en-US" sz="3200">
                <a:effectLst>
                  <a:outerShdw blurRad="38100" dist="38100" dir="2700000" algn="tl">
                    <a:srgbClr val="000000"/>
                  </a:outerShdw>
                </a:effectLst>
                <a:latin typeface="Arial" charset="0"/>
              </a:rPr>
            </a:br>
            <a:endParaRPr lang="en-US" sz="3200">
              <a:effectLst>
                <a:outerShdw blurRad="38100" dist="38100" dir="2700000" algn="tl">
                  <a:srgbClr val="000000"/>
                </a:outerShdw>
              </a:effectLst>
              <a:latin typeface="Arial" charset="0"/>
            </a:endParaRPr>
          </a:p>
          <a:p>
            <a:pPr algn="ctr">
              <a:defRPr/>
            </a:pPr>
            <a:endParaRPr lang="en-US" sz="3200">
              <a:effectLst>
                <a:outerShdw blurRad="38100" dist="38100" dir="2700000" algn="tl">
                  <a:srgbClr val="000000"/>
                </a:outerShdw>
              </a:effectLst>
              <a:latin typeface="Arial" charset="0"/>
            </a:endParaRPr>
          </a:p>
          <a:p>
            <a:pPr algn="ctr">
              <a:defRPr/>
            </a:pPr>
            <a:endParaRPr lang="en-US" sz="3200">
              <a:effectLst>
                <a:outerShdw blurRad="38100" dist="38100" dir="2700000" algn="tl">
                  <a:srgbClr val="000000"/>
                </a:outerShdw>
              </a:effectLst>
              <a:latin typeface="Arial" charset="0"/>
            </a:endParaRPr>
          </a:p>
          <a:p>
            <a:pPr algn="ctr">
              <a:defRPr/>
            </a:pPr>
            <a:endParaRPr lang="en-US" sz="3200">
              <a:effectLst>
                <a:outerShdw blurRad="38100" dist="38100" dir="2700000" algn="tl">
                  <a:srgbClr val="000000"/>
                </a:outerShdw>
              </a:effectLst>
              <a:latin typeface="Arial" charset="0"/>
            </a:endParaRPr>
          </a:p>
        </p:txBody>
      </p:sp>
      <p:sp>
        <p:nvSpPr>
          <p:cNvPr id="28677" name="Rectangle 7"/>
          <p:cNvSpPr>
            <a:spLocks noChangeArrowheads="1"/>
          </p:cNvSpPr>
          <p:nvPr/>
        </p:nvSpPr>
        <p:spPr bwMode="auto">
          <a:xfrm>
            <a:off x="838200" y="6095919"/>
            <a:ext cx="8502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1400" dirty="0">
                <a:latin typeface="Arial" pitchFamily="34" charset="0"/>
                <a:cs typeface="Arial" pitchFamily="34" charset="0"/>
              </a:rPr>
              <a:t>Research supported by Centers for Disease Control &amp; Prevention (#1U01/CE001677) </a:t>
            </a:r>
          </a:p>
        </p:txBody>
      </p:sp>
    </p:spTree>
    <p:extLst>
      <p:ext uri="{BB962C8B-B14F-4D97-AF65-F5344CB8AC3E}">
        <p14:creationId xmlns:p14="http://schemas.microsoft.com/office/powerpoint/2010/main" val="243315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8" descr="s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78627"/>
            <a:ext cx="64008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6"/>
          <p:cNvSpPr txBox="1">
            <a:spLocks noChangeArrowheads="1"/>
          </p:cNvSpPr>
          <p:nvPr/>
        </p:nvSpPr>
        <p:spPr bwMode="auto">
          <a:xfrm>
            <a:off x="2667000" y="5105400"/>
            <a:ext cx="319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1800">
                <a:latin typeface="Arial" pitchFamily="34" charset="0"/>
              </a:rPr>
              <a:t>Committee for Children, 2008</a:t>
            </a:r>
          </a:p>
        </p:txBody>
      </p:sp>
    </p:spTree>
    <p:extLst>
      <p:ext uri="{BB962C8B-B14F-4D97-AF65-F5344CB8AC3E}">
        <p14:creationId xmlns:p14="http://schemas.microsoft.com/office/powerpoint/2010/main" val="139307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ctr" eaLnBrk="1" hangingPunct="1"/>
            <a:r>
              <a:rPr lang="en-US" altLang="en-US" b="1" dirty="0" smtClean="0"/>
              <a:t>Social-Emotional Learning</a:t>
            </a:r>
          </a:p>
        </p:txBody>
      </p:sp>
      <p:sp>
        <p:nvSpPr>
          <p:cNvPr id="80900" name="Content Placeholder 2"/>
          <p:cNvSpPr>
            <a:spLocks noGrp="1"/>
          </p:cNvSpPr>
          <p:nvPr>
            <p:ph type="body" sz="quarter" idx="11"/>
          </p:nvPr>
        </p:nvSpPr>
        <p:spPr/>
        <p:txBody>
          <a:bodyPr/>
          <a:lstStyle/>
          <a:p>
            <a:pPr eaLnBrk="1" hangingPunct="1"/>
            <a:r>
              <a:rPr lang="en-US" altLang="en-US" sz="2800" b="1" dirty="0" smtClean="0"/>
              <a:t>Goal 1:  Develop self-awareness and self-management skills to achieve school and life success.</a:t>
            </a:r>
          </a:p>
          <a:p>
            <a:pPr marL="800100" lvl="1" indent="-342900">
              <a:buClr>
                <a:srgbClr val="FFC000"/>
              </a:buClr>
              <a:buFont typeface="Arial" panose="020B0604020202020204" pitchFamily="34" charset="0"/>
              <a:buChar char="•"/>
            </a:pPr>
            <a:r>
              <a:rPr lang="en-US" altLang="en-US" sz="2400" b="1" dirty="0" smtClean="0"/>
              <a:t>Identify and manage one’s emotions and behavior.</a:t>
            </a:r>
            <a:endParaRPr lang="en-US" altLang="en-US" sz="2400" dirty="0" smtClean="0"/>
          </a:p>
          <a:p>
            <a:pPr marL="800100" lvl="1" indent="-342900">
              <a:buClr>
                <a:srgbClr val="FFC000"/>
              </a:buClr>
              <a:buFont typeface="Arial" panose="020B0604020202020204" pitchFamily="34" charset="0"/>
              <a:buChar char="•"/>
            </a:pPr>
            <a:r>
              <a:rPr lang="en-US" altLang="en-US" sz="2400" b="1" dirty="0" smtClean="0"/>
              <a:t>Recognize personal qualities and external supports.  </a:t>
            </a:r>
          </a:p>
          <a:p>
            <a:pPr marL="800100" lvl="1" indent="-342900">
              <a:buClr>
                <a:srgbClr val="FFC000"/>
              </a:buClr>
              <a:buFont typeface="Arial" panose="020B0604020202020204" pitchFamily="34" charset="0"/>
              <a:buChar char="•"/>
            </a:pPr>
            <a:r>
              <a:rPr lang="en-US" altLang="en-US" sz="2400" b="1" dirty="0" smtClean="0"/>
              <a:t>Demonstrate skills related to achieving personal and academic goals.</a:t>
            </a:r>
            <a:endParaRPr lang="en-US" altLang="en-US" sz="3200" b="1" dirty="0" smtClean="0"/>
          </a:p>
          <a:p>
            <a:pPr eaLnBrk="1" hangingPunct="1"/>
            <a:endParaRPr lang="en-US" altLang="en-US" sz="2000" dirty="0" smtClean="0"/>
          </a:p>
          <a:p>
            <a:pPr eaLnBrk="1" hangingPunct="1"/>
            <a:endParaRPr lang="en-US" altLang="en-US" sz="2000" dirty="0" smtClean="0"/>
          </a:p>
        </p:txBody>
      </p:sp>
      <p:sp>
        <p:nvSpPr>
          <p:cNvPr id="80899"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A96C96AF-1B82-4F4B-9348-423888A82D85}" type="slidenum">
              <a:rPr lang="en-US" altLang="en-US" sz="1400" smtClean="0">
                <a:solidFill>
                  <a:schemeClr val="tx2"/>
                </a:solidFill>
                <a:latin typeface="Arial" pitchFamily="34" charset="0"/>
                <a:cs typeface="Arial" pitchFamily="34" charset="0"/>
              </a:rPr>
              <a:pPr eaLnBrk="1" hangingPunct="1">
                <a:spcBef>
                  <a:spcPct val="0"/>
                </a:spcBef>
                <a:buClrTx/>
                <a:buSzTx/>
                <a:buFontTx/>
                <a:buNone/>
              </a:pPr>
              <a:t>39</a:t>
            </a:fld>
            <a:endParaRPr lang="en-US" altLang="en-US" sz="140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362430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0488" tIns="44450" rIns="90488" bIns="44450">
            <a:noAutofit/>
          </a:bodyPr>
          <a:lstStyle/>
          <a:p>
            <a:pPr algn="ctr" eaLnBrk="1" fontAlgn="auto" hangingPunct="1">
              <a:spcAft>
                <a:spcPts val="0"/>
              </a:spcAft>
              <a:defRPr/>
            </a:pPr>
            <a:r>
              <a:rPr lang="en-US" sz="3600" b="1" dirty="0" err="1" smtClean="0">
                <a:latin typeface="+mn-lt"/>
              </a:rPr>
              <a:t>Espelage</a:t>
            </a:r>
            <a:r>
              <a:rPr lang="en-US" sz="3600" b="1" dirty="0" smtClean="0">
                <a:latin typeface="+mn-lt"/>
              </a:rPr>
              <a:t> Mantra:</a:t>
            </a:r>
            <a:br>
              <a:rPr lang="en-US" sz="3600" b="1" dirty="0" smtClean="0">
                <a:latin typeface="+mn-lt"/>
              </a:rPr>
            </a:br>
            <a:r>
              <a:rPr lang="en-US" sz="3600" b="1" dirty="0" smtClean="0">
                <a:latin typeface="+mn-lt"/>
              </a:rPr>
              <a:t>With Awareness Comes Misperception</a:t>
            </a:r>
            <a:br>
              <a:rPr lang="en-US" sz="3600" b="1" dirty="0" smtClean="0">
                <a:latin typeface="+mn-lt"/>
              </a:rPr>
            </a:br>
            <a:endParaRPr lang="en-US" b="1" u="sng" dirty="0" smtClean="0">
              <a:solidFill>
                <a:srgbClr val="FAFD00"/>
              </a:solidFill>
              <a:latin typeface="+mn-lt"/>
            </a:endParaRPr>
          </a:p>
        </p:txBody>
      </p:sp>
      <p:sp>
        <p:nvSpPr>
          <p:cNvPr id="41987" name="Rectangle 3"/>
          <p:cNvSpPr>
            <a:spLocks noGrp="1" noChangeArrowheads="1"/>
          </p:cNvSpPr>
          <p:nvPr>
            <p:ph type="body" sz="quarter" idx="11"/>
          </p:nvPr>
        </p:nvSpPr>
        <p:spPr>
          <a:xfrm>
            <a:off x="304800" y="1548246"/>
            <a:ext cx="8194964" cy="4648200"/>
          </a:xfrm>
        </p:spPr>
        <p:txBody>
          <a:bodyPr lIns="90488" tIns="44450" rIns="90488" bIns="44450">
            <a:noAutofit/>
          </a:bodyPr>
          <a:lstStyle/>
          <a:p>
            <a:pPr marL="365760" indent="-256032" eaLnBrk="1" fontAlgn="auto" hangingPunct="1">
              <a:spcAft>
                <a:spcPts val="0"/>
              </a:spcAft>
              <a:buClr>
                <a:schemeClr val="accent3"/>
              </a:buClr>
              <a:buFont typeface="Wingdings" pitchFamily="2" charset="2"/>
              <a:buNone/>
              <a:defRPr/>
            </a:pPr>
            <a:endParaRPr lang="en-US" sz="2000" b="1" u="sng" dirty="0" smtClean="0"/>
          </a:p>
          <a:p>
            <a:pPr marL="365760" indent="-256032" eaLnBrk="1" fontAlgn="auto" hangingPunct="1">
              <a:spcAft>
                <a:spcPts val="0"/>
              </a:spcAft>
              <a:buClr>
                <a:schemeClr val="accent3"/>
              </a:buClr>
              <a:buFont typeface="Wingdings" pitchFamily="2" charset="2"/>
              <a:buNone/>
              <a:defRPr/>
            </a:pPr>
            <a:r>
              <a:rPr lang="en-US" sz="1800" b="1" u="sng" dirty="0" smtClean="0"/>
              <a:t>Misperception in Media</a:t>
            </a:r>
            <a:r>
              <a:rPr lang="en-US" sz="1800" b="1" dirty="0" smtClean="0"/>
              <a:t>			</a:t>
            </a:r>
            <a:r>
              <a:rPr lang="en-US" sz="1800" b="1" u="sng" dirty="0" smtClean="0"/>
              <a:t>Scientific Evidence</a:t>
            </a:r>
          </a:p>
          <a:p>
            <a:pPr marL="365760" indent="-256032" eaLnBrk="1" fontAlgn="auto" hangingPunct="1">
              <a:spcAft>
                <a:spcPts val="0"/>
              </a:spcAft>
              <a:buClr>
                <a:schemeClr val="accent3"/>
              </a:buClr>
              <a:buFont typeface="Wingdings" pitchFamily="2" charset="2"/>
              <a:buNone/>
              <a:defRPr/>
            </a:pPr>
            <a:r>
              <a:rPr lang="en-US" sz="1800" b="1" dirty="0" smtClean="0"/>
              <a:t>-Bullying is an epidemic.			-Bully Rates Vary</a:t>
            </a:r>
          </a:p>
          <a:p>
            <a:pPr marL="365760" indent="-256032" eaLnBrk="1" fontAlgn="auto" hangingPunct="1">
              <a:spcAft>
                <a:spcPts val="0"/>
              </a:spcAft>
              <a:buClr>
                <a:schemeClr val="accent3"/>
              </a:buClr>
              <a:buFont typeface="Wingdings" pitchFamily="2" charset="2"/>
              <a:buNone/>
              <a:defRPr/>
            </a:pPr>
            <a:endParaRPr lang="en-US" sz="1800" b="1" dirty="0" smtClean="0"/>
          </a:p>
          <a:p>
            <a:pPr marL="365760" indent="-256032" eaLnBrk="1" fontAlgn="auto" hangingPunct="1">
              <a:spcAft>
                <a:spcPts val="0"/>
              </a:spcAft>
              <a:buClr>
                <a:schemeClr val="accent3"/>
              </a:buClr>
              <a:buFont typeface="Wingdings" pitchFamily="2" charset="2"/>
              <a:buNone/>
              <a:defRPr/>
            </a:pPr>
            <a:r>
              <a:rPr lang="en-US" sz="1800" b="1" dirty="0" smtClean="0"/>
              <a:t>-Bully-suicide linked.			-Bully Only One of Many 						Predictors</a:t>
            </a:r>
          </a:p>
          <a:p>
            <a:pPr marL="365760" indent="-256032" eaLnBrk="1" fontAlgn="auto" hangingPunct="1">
              <a:spcAft>
                <a:spcPts val="0"/>
              </a:spcAft>
              <a:buClr>
                <a:schemeClr val="accent3"/>
              </a:buClr>
              <a:buFont typeface="Wingdings" pitchFamily="2" charset="2"/>
              <a:buNone/>
              <a:defRPr/>
            </a:pPr>
            <a:r>
              <a:rPr lang="en-US" sz="1800" b="1" dirty="0" smtClean="0"/>
              <a:t>-Bully are young criminals.			-Bullies are diverse in their 						outcomes</a:t>
            </a:r>
            <a:endParaRPr lang="en-US" sz="1800" b="1" dirty="0"/>
          </a:p>
          <a:p>
            <a:pPr marL="365760" indent="-256032" eaLnBrk="1" fontAlgn="auto" hangingPunct="1">
              <a:spcAft>
                <a:spcPts val="0"/>
              </a:spcAft>
              <a:buClr>
                <a:schemeClr val="accent3"/>
              </a:buClr>
              <a:buFont typeface="Wingdings" pitchFamily="2" charset="2"/>
              <a:buNone/>
              <a:defRPr/>
            </a:pPr>
            <a:r>
              <a:rPr lang="en-US" sz="1800" b="1" dirty="0" smtClean="0"/>
              <a:t>-Bullies need to be punished.		-Ignores Group Phenomena</a:t>
            </a:r>
          </a:p>
          <a:p>
            <a:pPr marL="365760" indent="-256032" eaLnBrk="1" fontAlgn="auto" hangingPunct="1">
              <a:spcAft>
                <a:spcPts val="0"/>
              </a:spcAft>
              <a:buClr>
                <a:schemeClr val="accent3"/>
              </a:buClr>
              <a:buFont typeface="Wingdings" pitchFamily="2" charset="2"/>
              <a:buNone/>
              <a:defRPr/>
            </a:pPr>
            <a:endParaRPr lang="en-US" sz="1800" b="1" dirty="0" smtClean="0"/>
          </a:p>
          <a:p>
            <a:pPr marL="365760" indent="-256032" eaLnBrk="1" fontAlgn="auto" hangingPunct="1">
              <a:spcAft>
                <a:spcPts val="0"/>
              </a:spcAft>
              <a:buClr>
                <a:schemeClr val="accent3"/>
              </a:buClr>
              <a:buFont typeface="Wingdings" pitchFamily="2" charset="2"/>
              <a:buNone/>
              <a:defRPr/>
            </a:pPr>
            <a:r>
              <a:rPr lang="en-US" sz="1800" b="1" dirty="0" smtClean="0"/>
              <a:t>-Bullies – dysfunctional families		-Good kids get involved in bullying</a:t>
            </a:r>
          </a:p>
          <a:p>
            <a:pPr marL="365760" indent="-256032" eaLnBrk="1" fontAlgn="auto" hangingPunct="1">
              <a:spcAft>
                <a:spcPts val="0"/>
              </a:spcAft>
              <a:buClr>
                <a:schemeClr val="accent3"/>
              </a:buClr>
              <a:buFont typeface="Wingdings" pitchFamily="2" charset="2"/>
              <a:buNone/>
              <a:defRPr/>
            </a:pPr>
            <a:endParaRPr lang="en-US" sz="1800" b="1" dirty="0" smtClean="0"/>
          </a:p>
          <a:p>
            <a:pPr marL="365760" indent="-256032" eaLnBrk="1" fontAlgn="auto" hangingPunct="1">
              <a:spcAft>
                <a:spcPts val="0"/>
              </a:spcAft>
              <a:buClr>
                <a:schemeClr val="accent3"/>
              </a:buClr>
              <a:buFont typeface="Wingdings" pitchFamily="2" charset="2"/>
              <a:buNone/>
              <a:defRPr/>
            </a:pPr>
            <a:r>
              <a:rPr lang="en-US" sz="1800" b="1" dirty="0" smtClean="0"/>
              <a:t>-Bullying is hard-wired in youth		-Environment matters – gene 					expression</a:t>
            </a:r>
          </a:p>
          <a:p>
            <a:pPr marL="365760" indent="-256032" eaLnBrk="1" fontAlgn="auto" hangingPunct="1">
              <a:spcAft>
                <a:spcPts val="0"/>
              </a:spcAft>
              <a:buClr>
                <a:schemeClr val="accent3"/>
              </a:buClr>
              <a:buFont typeface="Georgia"/>
              <a:buChar char="•"/>
              <a:defRPr/>
            </a:pPr>
            <a:endParaRPr lang="en-US" sz="1800" b="1" dirty="0" smtClean="0"/>
          </a:p>
        </p:txBody>
      </p:sp>
    </p:spTree>
    <p:extLst>
      <p:ext uri="{BB962C8B-B14F-4D97-AF65-F5344CB8AC3E}">
        <p14:creationId xmlns:p14="http://schemas.microsoft.com/office/powerpoint/2010/main" val="3533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ctr" eaLnBrk="1" hangingPunct="1"/>
            <a:r>
              <a:rPr lang="en-US" altLang="en-US" b="1" smtClean="0"/>
              <a:t>Social-Emotional Learning</a:t>
            </a:r>
          </a:p>
        </p:txBody>
      </p:sp>
      <p:sp>
        <p:nvSpPr>
          <p:cNvPr id="81924" name="Content Placeholder 2"/>
          <p:cNvSpPr>
            <a:spLocks noGrp="1"/>
          </p:cNvSpPr>
          <p:nvPr>
            <p:ph type="body" sz="quarter" idx="11"/>
          </p:nvPr>
        </p:nvSpPr>
        <p:spPr/>
        <p:txBody>
          <a:bodyPr/>
          <a:lstStyle/>
          <a:p>
            <a:pPr eaLnBrk="1" hangingPunct="1"/>
            <a:r>
              <a:rPr lang="en-US" altLang="en-US" sz="2800" b="1" dirty="0" smtClean="0"/>
              <a:t>Goal 2:  Use social-awareness and interpersonal skills to establish and maintain positive relationships.</a:t>
            </a:r>
          </a:p>
          <a:p>
            <a:pPr marL="800100" lvl="1" indent="-342900">
              <a:buClr>
                <a:srgbClr val="FFC000"/>
              </a:buClr>
              <a:buFont typeface="Arial" panose="020B0604020202020204" pitchFamily="34" charset="0"/>
              <a:buChar char="•"/>
            </a:pPr>
            <a:r>
              <a:rPr lang="en-US" altLang="en-US" sz="2000" b="1" dirty="0" smtClean="0"/>
              <a:t>Recognize the feelings and perspectives of others.</a:t>
            </a:r>
            <a:endParaRPr lang="en-US" altLang="en-US" sz="2000" dirty="0" smtClean="0"/>
          </a:p>
          <a:p>
            <a:pPr marL="800100" lvl="1" indent="-342900">
              <a:buClr>
                <a:srgbClr val="FFC000"/>
              </a:buClr>
              <a:buFont typeface="Arial" panose="020B0604020202020204" pitchFamily="34" charset="0"/>
              <a:buChar char="•"/>
            </a:pPr>
            <a:r>
              <a:rPr lang="en-US" altLang="en-US" sz="2000" b="1" dirty="0" smtClean="0"/>
              <a:t>Recognize individual and group similarities and differences.</a:t>
            </a:r>
            <a:endParaRPr lang="en-US" altLang="en-US" sz="2000" dirty="0" smtClean="0"/>
          </a:p>
          <a:p>
            <a:pPr marL="800100" lvl="1" indent="-342900">
              <a:buClr>
                <a:srgbClr val="FFC000"/>
              </a:buClr>
              <a:buFont typeface="Arial" panose="020B0604020202020204" pitchFamily="34" charset="0"/>
              <a:buChar char="•"/>
            </a:pPr>
            <a:r>
              <a:rPr lang="en-US" altLang="en-US" sz="2000" b="1" dirty="0" smtClean="0"/>
              <a:t>Use communication and social skills to interact effectively with others. </a:t>
            </a:r>
          </a:p>
          <a:p>
            <a:pPr marL="800100" lvl="1" indent="-342900">
              <a:buClr>
                <a:srgbClr val="FFC000"/>
              </a:buClr>
              <a:buFont typeface="Arial" panose="020B0604020202020204" pitchFamily="34" charset="0"/>
              <a:buChar char="•"/>
            </a:pPr>
            <a:r>
              <a:rPr lang="en-US" altLang="en-US" sz="2000" b="1" dirty="0" smtClean="0"/>
              <a:t>Demonstrate an</a:t>
            </a:r>
            <a:r>
              <a:rPr lang="en-US" altLang="en-US" sz="2000" dirty="0" smtClean="0"/>
              <a:t> </a:t>
            </a:r>
            <a:r>
              <a:rPr lang="en-US" altLang="en-US" sz="2000" b="1" dirty="0" smtClean="0"/>
              <a:t>ability to prevent, manage, and resolve interpersonal conflicts in constructive ways.</a:t>
            </a:r>
          </a:p>
          <a:p>
            <a:pPr eaLnBrk="1" hangingPunct="1">
              <a:buFont typeface="Wingdings" pitchFamily="2" charset="2"/>
              <a:buNone/>
            </a:pPr>
            <a:endParaRPr lang="en-US" altLang="en-US" sz="2000" dirty="0" smtClean="0"/>
          </a:p>
          <a:p>
            <a:pPr eaLnBrk="1" hangingPunct="1"/>
            <a:endParaRPr lang="en-US" altLang="en-US" sz="2000" dirty="0" smtClean="0"/>
          </a:p>
        </p:txBody>
      </p:sp>
      <p:sp>
        <p:nvSpPr>
          <p:cNvPr id="81923"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2EF1CA59-B19C-4737-8F13-AE19CCC5B96A}" type="slidenum">
              <a:rPr lang="en-US" altLang="en-US" sz="1400" smtClean="0">
                <a:solidFill>
                  <a:schemeClr val="tx2"/>
                </a:solidFill>
                <a:latin typeface="Arial" pitchFamily="34" charset="0"/>
                <a:cs typeface="Arial" pitchFamily="34" charset="0"/>
              </a:rPr>
              <a:pPr eaLnBrk="1" hangingPunct="1">
                <a:spcBef>
                  <a:spcPct val="0"/>
                </a:spcBef>
                <a:buClrTx/>
                <a:buSzTx/>
                <a:buFontTx/>
                <a:buNone/>
              </a:pPr>
              <a:t>40</a:t>
            </a:fld>
            <a:endParaRPr lang="en-US" altLang="en-US" sz="140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83852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eaLnBrk="1" hangingPunct="1"/>
            <a:r>
              <a:rPr lang="en-US" altLang="en-US" b="1" dirty="0" smtClean="0"/>
              <a:t>Social-Emotional Learning</a:t>
            </a:r>
          </a:p>
        </p:txBody>
      </p:sp>
      <p:sp>
        <p:nvSpPr>
          <p:cNvPr id="82948" name="Content Placeholder 2"/>
          <p:cNvSpPr>
            <a:spLocks noGrp="1"/>
          </p:cNvSpPr>
          <p:nvPr>
            <p:ph type="body" sz="quarter" idx="11"/>
          </p:nvPr>
        </p:nvSpPr>
        <p:spPr/>
        <p:txBody>
          <a:bodyPr/>
          <a:lstStyle/>
          <a:p>
            <a:pPr eaLnBrk="1" hangingPunct="1"/>
            <a:r>
              <a:rPr lang="en-US" altLang="en-US" sz="2800" b="1" dirty="0" smtClean="0"/>
              <a:t>Goal 3:  Demonstrate decision-making skills and responsible behaviors in personal, school, and community contexts.</a:t>
            </a:r>
          </a:p>
          <a:p>
            <a:pPr marL="800100" lvl="1" indent="-342900">
              <a:buClr>
                <a:srgbClr val="FFC000"/>
              </a:buClr>
              <a:buFont typeface="Arial" panose="020B0604020202020204" pitchFamily="34" charset="0"/>
              <a:buChar char="•"/>
            </a:pPr>
            <a:r>
              <a:rPr lang="en-US" altLang="en-US" sz="2400" b="1" dirty="0" smtClean="0"/>
              <a:t>Consider ethical, safety, and societal factors in making decisions.</a:t>
            </a:r>
            <a:endParaRPr lang="en-US" altLang="en-US" sz="3200" dirty="0" smtClean="0"/>
          </a:p>
          <a:p>
            <a:pPr marL="800100" lvl="1" indent="-342900">
              <a:buClr>
                <a:srgbClr val="FFC000"/>
              </a:buClr>
              <a:buFont typeface="Arial" panose="020B0604020202020204" pitchFamily="34" charset="0"/>
              <a:buChar char="•"/>
            </a:pPr>
            <a:r>
              <a:rPr lang="en-US" altLang="en-US" sz="2400" b="1" dirty="0" smtClean="0"/>
              <a:t>Apply decision-making skills to deal responsibly with daily academic and social situations.</a:t>
            </a:r>
            <a:endParaRPr lang="en-US" altLang="en-US" sz="3200" dirty="0" smtClean="0"/>
          </a:p>
          <a:p>
            <a:pPr marL="800100" lvl="1" indent="-342900">
              <a:buClr>
                <a:srgbClr val="FFC000"/>
              </a:buClr>
              <a:buFont typeface="Arial" panose="020B0604020202020204" pitchFamily="34" charset="0"/>
              <a:buChar char="•"/>
            </a:pPr>
            <a:r>
              <a:rPr lang="en-US" altLang="en-US" sz="2400" b="1" dirty="0" smtClean="0"/>
              <a:t>Contribute to the well-being of one’s school and community.</a:t>
            </a:r>
            <a:endParaRPr lang="en-US" altLang="en-US" sz="4800" dirty="0" smtClean="0"/>
          </a:p>
          <a:p>
            <a:pPr eaLnBrk="1" hangingPunct="1"/>
            <a:endParaRPr lang="en-US" altLang="en-US" sz="2000" dirty="0" smtClean="0"/>
          </a:p>
        </p:txBody>
      </p:sp>
      <p:sp>
        <p:nvSpPr>
          <p:cNvPr id="82947"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86710A74-CC8D-420B-8246-7E2E9133664A}" type="slidenum">
              <a:rPr lang="en-US" altLang="en-US" sz="1400" smtClean="0">
                <a:solidFill>
                  <a:schemeClr val="tx2"/>
                </a:solidFill>
                <a:latin typeface="Arial" pitchFamily="34" charset="0"/>
                <a:cs typeface="Arial" pitchFamily="34" charset="0"/>
              </a:rPr>
              <a:pPr eaLnBrk="1" hangingPunct="1">
                <a:spcBef>
                  <a:spcPct val="0"/>
                </a:spcBef>
                <a:buClrTx/>
                <a:buSzTx/>
                <a:buFontTx/>
                <a:buNone/>
              </a:pPr>
              <a:t>41</a:t>
            </a:fld>
            <a:endParaRPr lang="en-US" altLang="en-US" sz="140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4023443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lnSpc>
                <a:spcPct val="80000"/>
              </a:lnSpc>
            </a:pPr>
            <a:r>
              <a:rPr lang="en-US" altLang="en-US" sz="4800" b="1" dirty="0" smtClean="0"/>
              <a:t>Program Goals</a:t>
            </a:r>
            <a:endParaRPr lang="en-US" altLang="en-US" sz="3200" b="1" dirty="0" smtClean="0"/>
          </a:p>
        </p:txBody>
      </p:sp>
      <p:sp>
        <p:nvSpPr>
          <p:cNvPr id="4" name="Text Placeholder 3"/>
          <p:cNvSpPr>
            <a:spLocks noGrp="1"/>
          </p:cNvSpPr>
          <p:nvPr>
            <p:ph type="body" sz="quarter" idx="11"/>
          </p:nvPr>
        </p:nvSpPr>
        <p:spPr/>
        <p:txBody>
          <a:bodyPr>
            <a:normAutofit/>
          </a:bodyPr>
          <a:lstStyle/>
          <a:p>
            <a:pPr eaLnBrk="1" fontAlgn="auto" hangingPunct="1">
              <a:spcAft>
                <a:spcPts val="0"/>
              </a:spcAft>
              <a:buFont typeface="Arial" panose="020B0604020202020204" pitchFamily="34" charset="0"/>
              <a:buChar char="•"/>
              <a:defRPr/>
            </a:pPr>
            <a:r>
              <a:rPr lang="en-US" sz="4400" b="1" dirty="0" smtClean="0">
                <a:solidFill>
                  <a:srgbClr val="D04402"/>
                </a:solidFill>
                <a:latin typeface="+mj-lt"/>
                <a:ea typeface="+mj-ea"/>
                <a:cs typeface="+mj-cs"/>
              </a:rPr>
              <a:t>Research Foundations</a:t>
            </a:r>
          </a:p>
          <a:p>
            <a:pPr marL="822960" lvl="1" indent="-457200" eaLnBrk="1" fontAlgn="auto" hangingPunct="1">
              <a:spcAft>
                <a:spcPts val="0"/>
              </a:spcAft>
              <a:buFont typeface="Arial" panose="020B0604020202020204" pitchFamily="34" charset="0"/>
              <a:buChar char="•"/>
              <a:defRPr/>
            </a:pPr>
            <a:r>
              <a:rPr lang="en-US" sz="2800" dirty="0" smtClean="0"/>
              <a:t>Risk and Protective Factors</a:t>
            </a:r>
          </a:p>
          <a:p>
            <a:pPr marL="822960" lvl="1" indent="-457200" eaLnBrk="1" fontAlgn="auto" hangingPunct="1">
              <a:spcAft>
                <a:spcPts val="0"/>
              </a:spcAft>
              <a:buFont typeface="Arial" panose="020B0604020202020204" pitchFamily="34" charset="0"/>
              <a:buChar char="•"/>
              <a:defRPr/>
            </a:pPr>
            <a:r>
              <a:rPr lang="en-US" sz="2800" dirty="0" smtClean="0"/>
              <a:t>Bullying </a:t>
            </a:r>
          </a:p>
          <a:p>
            <a:pPr marL="822960" lvl="1" indent="-457200" eaLnBrk="1" fontAlgn="auto" hangingPunct="1">
              <a:spcAft>
                <a:spcPts val="0"/>
              </a:spcAft>
              <a:buFont typeface="Arial" panose="020B0604020202020204" pitchFamily="34" charset="0"/>
              <a:buChar char="•"/>
              <a:defRPr/>
            </a:pPr>
            <a:r>
              <a:rPr lang="en-US" sz="2800" dirty="0" smtClean="0"/>
              <a:t>Brain Research</a:t>
            </a:r>
          </a:p>
          <a:p>
            <a:pPr marL="822960" lvl="1" indent="-457200" eaLnBrk="1" fontAlgn="auto" hangingPunct="1">
              <a:spcAft>
                <a:spcPts val="0"/>
              </a:spcAft>
              <a:buFont typeface="Arial" panose="020B0604020202020204" pitchFamily="34" charset="0"/>
              <a:buChar char="•"/>
              <a:defRPr/>
            </a:pPr>
            <a:r>
              <a:rPr lang="en-US" sz="2800" dirty="0" smtClean="0"/>
              <a:t>Positive Approaches to Problem Behavior</a:t>
            </a:r>
          </a:p>
          <a:p>
            <a:pPr marL="822960" lvl="1" indent="-457200" eaLnBrk="1" fontAlgn="auto" hangingPunct="1">
              <a:spcAft>
                <a:spcPts val="0"/>
              </a:spcAft>
              <a:buFont typeface="Arial" panose="020B0604020202020204" pitchFamily="34" charset="0"/>
              <a:buChar char="•"/>
              <a:defRPr/>
            </a:pPr>
            <a:r>
              <a:rPr lang="en-US" sz="2800" dirty="0" smtClean="0"/>
              <a:t>Developmental Needs of Young Adolescents</a:t>
            </a:r>
            <a:endParaRPr lang="en-US" sz="2800" dirty="0"/>
          </a:p>
        </p:txBody>
      </p:sp>
    </p:spTree>
    <p:extLst>
      <p:ext uri="{BB962C8B-B14F-4D97-AF65-F5344CB8AC3E}">
        <p14:creationId xmlns:p14="http://schemas.microsoft.com/office/powerpoint/2010/main" val="2484128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t>Grade Levels </a:t>
            </a:r>
            <a:r>
              <a:rPr lang="en-US" altLang="en-US" dirty="0"/>
              <a:t>&amp;</a:t>
            </a:r>
            <a:r>
              <a:rPr lang="en-US" altLang="en-US" dirty="0" smtClean="0"/>
              <a:t> Lessons</a:t>
            </a:r>
          </a:p>
        </p:txBody>
      </p:sp>
      <p:sp>
        <p:nvSpPr>
          <p:cNvPr id="20484" name="Rectangle 3"/>
          <p:cNvSpPr>
            <a:spLocks noGrp="1" noChangeArrowheads="1"/>
          </p:cNvSpPr>
          <p:nvPr>
            <p:ph type="body" sz="quarter" idx="11"/>
          </p:nvPr>
        </p:nvSpPr>
        <p:spPr>
          <a:xfrm>
            <a:off x="304800" y="1413164"/>
            <a:ext cx="7848600" cy="5063836"/>
          </a:xfrm>
        </p:spPr>
        <p:txBody>
          <a:bodyPr/>
          <a:lstStyle/>
          <a:p>
            <a:pPr eaLnBrk="1" hangingPunct="1"/>
            <a:r>
              <a:rPr lang="en-US" altLang="en-US" sz="2400" dirty="0" smtClean="0"/>
              <a:t>50 minutes to teach a complete lesson</a:t>
            </a:r>
          </a:p>
          <a:p>
            <a:pPr eaLnBrk="1" hangingPunct="1"/>
            <a:r>
              <a:rPr lang="en-US" altLang="en-US" sz="2400" dirty="0" smtClean="0"/>
              <a:t>Each lesson is divided into two parts that can be taught separately</a:t>
            </a:r>
          </a:p>
        </p:txBody>
      </p:sp>
      <p:sp>
        <p:nvSpPr>
          <p:cNvPr id="20483"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7BC439A9-99DB-4376-82AA-BB5D5B0C126F}" type="slidenum">
              <a:rPr lang="en-US" altLang="en-US" sz="1400" smtClean="0">
                <a:solidFill>
                  <a:schemeClr val="tx2"/>
                </a:solidFill>
                <a:latin typeface="Arial" charset="0"/>
              </a:rPr>
              <a:pPr eaLnBrk="1" hangingPunct="1">
                <a:spcBef>
                  <a:spcPct val="0"/>
                </a:spcBef>
                <a:buClrTx/>
                <a:buSzTx/>
                <a:buFontTx/>
                <a:buNone/>
              </a:pPr>
              <a:t>43</a:t>
            </a:fld>
            <a:endParaRPr lang="en-US" altLang="en-US" sz="1400" smtClean="0">
              <a:solidFill>
                <a:schemeClr val="tx2"/>
              </a:solidFill>
              <a:latin typeface="Arial" charset="0"/>
            </a:endParaRPr>
          </a:p>
        </p:txBody>
      </p:sp>
      <p:graphicFrame>
        <p:nvGraphicFramePr>
          <p:cNvPr id="5" name="Diagram 4"/>
          <p:cNvGraphicFramePr/>
          <p:nvPr>
            <p:extLst>
              <p:ext uri="{D42A27DB-BD31-4B8C-83A1-F6EECF244321}">
                <p14:modId xmlns:p14="http://schemas.microsoft.com/office/powerpoint/2010/main" val="2283035083"/>
              </p:ext>
            </p:extLst>
          </p:nvPr>
        </p:nvGraphicFramePr>
        <p:xfrm>
          <a:off x="266700" y="2422525"/>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470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Major Study Objective</a:t>
            </a:r>
          </a:p>
        </p:txBody>
      </p:sp>
      <p:sp>
        <p:nvSpPr>
          <p:cNvPr id="47108" name="Content Placeholder 2"/>
          <p:cNvSpPr>
            <a:spLocks noGrp="1"/>
          </p:cNvSpPr>
          <p:nvPr>
            <p:ph type="body" sz="quarter" idx="11"/>
          </p:nvPr>
        </p:nvSpPr>
        <p:spPr/>
        <p:txBody>
          <a:bodyPr/>
          <a:lstStyle/>
          <a:p>
            <a:pPr eaLnBrk="1" hangingPunct="1">
              <a:lnSpc>
                <a:spcPct val="80000"/>
              </a:lnSpc>
              <a:buFont typeface="Wingdings" pitchFamily="2" charset="2"/>
              <a:buNone/>
            </a:pPr>
            <a:r>
              <a:rPr lang="en-US" altLang="en-US" sz="2800" b="1" smtClean="0"/>
              <a:t>To rigorously evaluate the overall effectiveness of the Second Step: Student Success Through Prevention program on impacting bullying behavior, peer victimization, and sexual harassment/violence among a large sample of 6</a:t>
            </a:r>
            <a:r>
              <a:rPr lang="en-US" altLang="en-US" sz="2800" b="1" baseline="30000" smtClean="0"/>
              <a:t>th</a:t>
            </a:r>
            <a:r>
              <a:rPr lang="en-US" altLang="en-US" sz="2800" b="1" smtClean="0"/>
              <a:t> graders in a nested cohort longitudinal design. </a:t>
            </a:r>
            <a:endParaRPr lang="en-US" altLang="en-US" sz="2800" smtClean="0"/>
          </a:p>
        </p:txBody>
      </p:sp>
      <p:sp>
        <p:nvSpPr>
          <p:cNvPr id="47107"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EAF2B2FA-9340-47D1-BE54-061001F41E52}" type="slidenum">
              <a:rPr lang="en-US" altLang="en-US" sz="1400" smtClean="0">
                <a:solidFill>
                  <a:schemeClr val="tx2"/>
                </a:solidFill>
                <a:latin typeface="Arial" pitchFamily="34" charset="0"/>
                <a:cs typeface="Arial" pitchFamily="34" charset="0"/>
              </a:rPr>
              <a:pPr eaLnBrk="1" hangingPunct="1">
                <a:spcBef>
                  <a:spcPct val="0"/>
                </a:spcBef>
                <a:buClrTx/>
                <a:buSzTx/>
                <a:buFontTx/>
                <a:buNone/>
              </a:pPr>
              <a:t>44</a:t>
            </a:fld>
            <a:endParaRPr lang="en-US" altLang="en-US" sz="140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429034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dirty="0" smtClean="0"/>
              <a:t>Study Timeline</a:t>
            </a:r>
          </a:p>
        </p:txBody>
      </p:sp>
      <p:sp>
        <p:nvSpPr>
          <p:cNvPr id="48131"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2251948A-8667-436D-A73A-BCB28F08358F}" type="slidenum">
              <a:rPr lang="en-US" altLang="en-US" sz="1400" smtClean="0">
                <a:solidFill>
                  <a:schemeClr val="tx2"/>
                </a:solidFill>
                <a:latin typeface="Arial" pitchFamily="34" charset="0"/>
                <a:cs typeface="Arial" pitchFamily="34" charset="0"/>
              </a:rPr>
              <a:pPr eaLnBrk="1" hangingPunct="1">
                <a:spcBef>
                  <a:spcPct val="0"/>
                </a:spcBef>
                <a:buClrTx/>
                <a:buSzTx/>
                <a:buFontTx/>
                <a:buNone/>
              </a:pPr>
              <a:t>45</a:t>
            </a:fld>
            <a:endParaRPr lang="en-US" altLang="en-US" sz="1400" smtClean="0">
              <a:solidFill>
                <a:schemeClr val="tx2"/>
              </a:solidFill>
              <a:latin typeface="Arial" pitchFamily="34" charset="0"/>
              <a:cs typeface="Arial" pitchFamily="34" charset="0"/>
            </a:endParaRPr>
          </a:p>
        </p:txBody>
      </p:sp>
      <p:sp>
        <p:nvSpPr>
          <p:cNvPr id="481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03735691"/>
              </p:ext>
            </p:extLst>
          </p:nvPr>
        </p:nvGraphicFramePr>
        <p:xfrm>
          <a:off x="225137" y="1814945"/>
          <a:ext cx="8153400" cy="3351213"/>
        </p:xfrm>
        <a:graphic>
          <a:graphicData uri="http://schemas.openxmlformats.org/drawingml/2006/table">
            <a:tbl>
              <a:tblPr/>
              <a:tblGrid>
                <a:gridCol w="1730375"/>
                <a:gridCol w="957263"/>
                <a:gridCol w="1162050"/>
                <a:gridCol w="955675"/>
                <a:gridCol w="1025525"/>
                <a:gridCol w="1092200"/>
                <a:gridCol w="1230312"/>
              </a:tblGrid>
              <a:tr h="1044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Intervention Schools</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6</a:t>
                      </a:r>
                      <a:r>
                        <a:rPr kumimoji="0" lang="en-US" sz="1600" b="0" i="0" u="none" strike="noStrike" cap="none" normalizeH="0" baseline="30000" smtClean="0">
                          <a:ln>
                            <a:noFill/>
                          </a:ln>
                          <a:solidFill>
                            <a:schemeClr val="tx1"/>
                          </a:solidFill>
                          <a:effectLst/>
                          <a:latin typeface="Arial" charset="0"/>
                          <a:cs typeface="Times New Roman" pitchFamily="18" charset="0"/>
                        </a:rPr>
                        <a:t>th</a:t>
                      </a:r>
                      <a:r>
                        <a:rPr kumimoji="0" lang="en-US" sz="1600" b="0" i="0" u="none" strike="noStrike" cap="none" normalizeH="0" baseline="0" smtClean="0">
                          <a:ln>
                            <a:noFill/>
                          </a:ln>
                          <a:solidFill>
                            <a:schemeClr val="tx1"/>
                          </a:solidFill>
                          <a:effectLst/>
                          <a:latin typeface="Arial" charset="0"/>
                          <a:cs typeface="Times New Roman" pitchFamily="18" charset="0"/>
                        </a:rPr>
                        <a:t> Graders----------------7</a:t>
                      </a:r>
                      <a:r>
                        <a:rPr kumimoji="0" lang="en-US" sz="1600" b="0" i="0" u="none" strike="noStrike" cap="none" normalizeH="0" baseline="30000" smtClean="0">
                          <a:ln>
                            <a:noFill/>
                          </a:ln>
                          <a:solidFill>
                            <a:schemeClr val="tx1"/>
                          </a:solidFill>
                          <a:effectLst/>
                          <a:latin typeface="Arial" charset="0"/>
                          <a:cs typeface="Times New Roman" pitchFamily="18" charset="0"/>
                        </a:rPr>
                        <a:t>th</a:t>
                      </a:r>
                      <a:r>
                        <a:rPr kumimoji="0" lang="en-US" sz="1600" b="0" i="0" u="none" strike="noStrike" cap="none" normalizeH="0" baseline="0" smtClean="0">
                          <a:ln>
                            <a:noFill/>
                          </a:ln>
                          <a:solidFill>
                            <a:schemeClr val="tx1"/>
                          </a:solidFill>
                          <a:effectLst/>
                          <a:latin typeface="Arial" charset="0"/>
                          <a:cs typeface="Times New Roman" pitchFamily="18" charset="0"/>
                        </a:rPr>
                        <a:t> Graders----------------8</a:t>
                      </a:r>
                      <a:r>
                        <a:rPr kumimoji="0" lang="en-US" sz="1600" b="0" i="0" u="none" strike="noStrike" cap="none" normalizeH="0" baseline="30000" smtClean="0">
                          <a:ln>
                            <a:noFill/>
                          </a:ln>
                          <a:solidFill>
                            <a:schemeClr val="tx1"/>
                          </a:solidFill>
                          <a:effectLst/>
                          <a:latin typeface="Arial" charset="0"/>
                          <a:cs typeface="Times New Roman" pitchFamily="18" charset="0"/>
                        </a:rPr>
                        <a:t>th</a:t>
                      </a:r>
                      <a:r>
                        <a:rPr kumimoji="0" lang="en-US" sz="1600" b="0" i="0" u="none" strike="noStrike" cap="none" normalizeH="0" baseline="0" smtClean="0">
                          <a:ln>
                            <a:noFill/>
                          </a:ln>
                          <a:solidFill>
                            <a:schemeClr val="tx1"/>
                          </a:solidFill>
                          <a:effectLst/>
                          <a:latin typeface="Arial" charset="0"/>
                          <a:cs typeface="Times New Roman" pitchFamily="18" charset="0"/>
                        </a:rPr>
                        <a:t> Graders</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O</a:t>
                      </a:r>
                      <a:r>
                        <a:rPr kumimoji="0" lang="en-US" sz="1600" b="1" i="0" u="none" strike="noStrike" cap="none" normalizeH="0" baseline="-25000" smtClean="0">
                          <a:ln>
                            <a:noFill/>
                          </a:ln>
                          <a:solidFill>
                            <a:schemeClr val="tx1"/>
                          </a:solidFill>
                          <a:effectLst/>
                          <a:latin typeface="Arial" charset="0"/>
                          <a:cs typeface="Times New Roman" pitchFamily="18" charset="0"/>
                        </a:rPr>
                        <a:t>1   </a:t>
                      </a:r>
                      <a:r>
                        <a:rPr kumimoji="0" lang="en-US" sz="1600" b="1" i="0" u="none" strike="noStrike" cap="none" normalizeH="0" baseline="0" smtClean="0">
                          <a:ln>
                            <a:noFill/>
                          </a:ln>
                          <a:solidFill>
                            <a:schemeClr val="tx1"/>
                          </a:solidFill>
                          <a:effectLst/>
                          <a:latin typeface="Arial" charset="0"/>
                          <a:cs typeface="Times New Roman" pitchFamily="18" charset="0"/>
                        </a:rPr>
                        <a:t>X</a:t>
                      </a:r>
                      <a:r>
                        <a:rPr kumimoji="0" lang="en-US" sz="1600" b="1" i="0" u="none" strike="noStrike" cap="none" normalizeH="0" baseline="-25000" smtClean="0">
                          <a:ln>
                            <a:noFill/>
                          </a:ln>
                          <a:solidFill>
                            <a:schemeClr val="tx1"/>
                          </a:solidFill>
                          <a:effectLst/>
                          <a:latin typeface="Arial" charset="0"/>
                          <a:cs typeface="Times New Roman" pitchFamily="18" charset="0"/>
                        </a:rPr>
                        <a:t>1                     </a:t>
                      </a:r>
                      <a:r>
                        <a:rPr kumimoji="0" lang="en-US" sz="1600" b="1" i="0" u="none" strike="noStrike" cap="none" normalizeH="0" baseline="0" smtClean="0">
                          <a:ln>
                            <a:noFill/>
                          </a:ln>
                          <a:solidFill>
                            <a:schemeClr val="tx1"/>
                          </a:solidFill>
                          <a:effectLst/>
                          <a:latin typeface="Arial" charset="0"/>
                          <a:cs typeface="Times New Roman" pitchFamily="18" charset="0"/>
                        </a:rPr>
                        <a:t>O</a:t>
                      </a:r>
                      <a:r>
                        <a:rPr kumimoji="0" lang="en-US" sz="1600" b="1" i="0" u="none" strike="noStrike" cap="none" normalizeH="0" baseline="-25000" smtClean="0">
                          <a:ln>
                            <a:noFill/>
                          </a:ln>
                          <a:solidFill>
                            <a:schemeClr val="tx1"/>
                          </a:solidFill>
                          <a:effectLst/>
                          <a:latin typeface="Arial" charset="0"/>
                          <a:cs typeface="Times New Roman" pitchFamily="18" charset="0"/>
                        </a:rPr>
                        <a:t>2                     </a:t>
                      </a:r>
                      <a:r>
                        <a:rPr kumimoji="0" lang="en-US" sz="1600" b="1" i="0" u="none" strike="noStrike" cap="none" normalizeH="0" baseline="0" smtClean="0">
                          <a:ln>
                            <a:noFill/>
                          </a:ln>
                          <a:solidFill>
                            <a:schemeClr val="tx1"/>
                          </a:solidFill>
                          <a:effectLst/>
                          <a:latin typeface="Arial" charset="0"/>
                          <a:cs typeface="Times New Roman" pitchFamily="18" charset="0"/>
                        </a:rPr>
                        <a:t>X</a:t>
                      </a:r>
                      <a:r>
                        <a:rPr kumimoji="0" lang="en-US" sz="1600" b="1" i="0" u="none" strike="noStrike" cap="none" normalizeH="0" baseline="-25000" smtClean="0">
                          <a:ln>
                            <a:noFill/>
                          </a:ln>
                          <a:solidFill>
                            <a:schemeClr val="tx1"/>
                          </a:solidFill>
                          <a:effectLst/>
                          <a:latin typeface="Arial" charset="0"/>
                          <a:cs typeface="Times New Roman" pitchFamily="18" charset="0"/>
                        </a:rPr>
                        <a:t>2     </a:t>
                      </a:r>
                      <a:r>
                        <a:rPr kumimoji="0" lang="en-US" sz="1600" b="1" i="0" u="none" strike="noStrike" cap="none" normalizeH="0" baseline="0" smtClean="0">
                          <a:ln>
                            <a:noFill/>
                          </a:ln>
                          <a:solidFill>
                            <a:schemeClr val="tx1"/>
                          </a:solidFill>
                          <a:effectLst/>
                          <a:latin typeface="Arial" charset="0"/>
                          <a:cs typeface="Times New Roman" pitchFamily="18" charset="0"/>
                        </a:rPr>
                        <a:t>         O</a:t>
                      </a:r>
                      <a:r>
                        <a:rPr kumimoji="0" lang="en-US" sz="1600" b="1" i="0" u="none" strike="noStrike" cap="none" normalizeH="0" baseline="-25000" smtClean="0">
                          <a:ln>
                            <a:noFill/>
                          </a:ln>
                          <a:solidFill>
                            <a:schemeClr val="tx1"/>
                          </a:solidFill>
                          <a:effectLst/>
                          <a:latin typeface="Arial" charset="0"/>
                          <a:cs typeface="Times New Roman" pitchFamily="18" charset="0"/>
                        </a:rPr>
                        <a:t>3                    </a:t>
                      </a:r>
                      <a:r>
                        <a:rPr kumimoji="0" lang="en-US" sz="1600" b="1" i="0" u="none" strike="noStrike" cap="none" normalizeH="0" baseline="0" smtClean="0">
                          <a:ln>
                            <a:noFill/>
                          </a:ln>
                          <a:solidFill>
                            <a:schemeClr val="tx1"/>
                          </a:solidFill>
                          <a:effectLst/>
                          <a:latin typeface="Arial" charset="0"/>
                          <a:cs typeface="Times New Roman" pitchFamily="18" charset="0"/>
                        </a:rPr>
                        <a:t>X</a:t>
                      </a:r>
                      <a:r>
                        <a:rPr kumimoji="0" lang="en-US" sz="1600" b="1" i="0" u="none" strike="noStrike" cap="none" normalizeH="0" baseline="-25000" smtClean="0">
                          <a:ln>
                            <a:noFill/>
                          </a:ln>
                          <a:solidFill>
                            <a:schemeClr val="tx1"/>
                          </a:solidFill>
                          <a:effectLst/>
                          <a:latin typeface="Arial" charset="0"/>
                          <a:cs typeface="Times New Roman" pitchFamily="18" charset="0"/>
                        </a:rPr>
                        <a:t>3                                  </a:t>
                      </a:r>
                      <a:r>
                        <a:rPr kumimoji="0" lang="en-US" sz="1600" b="1" i="0" u="none" strike="noStrike" cap="none" normalizeH="0" baseline="0" smtClean="0">
                          <a:ln>
                            <a:noFill/>
                          </a:ln>
                          <a:solidFill>
                            <a:schemeClr val="tx1"/>
                          </a:solidFill>
                          <a:effectLst/>
                          <a:latin typeface="Arial" charset="0"/>
                          <a:cs typeface="Times New Roman" pitchFamily="18" charset="0"/>
                        </a:rPr>
                        <a:t>O</a:t>
                      </a:r>
                      <a:r>
                        <a:rPr kumimoji="0" lang="en-US" sz="1600" b="1" i="0" u="none" strike="noStrike" cap="none" normalizeH="0" baseline="-25000" smtClean="0">
                          <a:ln>
                            <a:noFill/>
                          </a:ln>
                          <a:solidFill>
                            <a:schemeClr val="tx1"/>
                          </a:solidFill>
                          <a:effectLst/>
                          <a:latin typeface="Arial" charset="0"/>
                          <a:cs typeface="Times New Roman" pitchFamily="18" charset="0"/>
                        </a:rPr>
                        <a:t>4</a:t>
                      </a:r>
                      <a:r>
                        <a:rPr kumimoji="0" lang="en-US" sz="1600" b="0" i="0" u="none" strike="noStrike" cap="none" normalizeH="0" baseline="0" smtClean="0">
                          <a:ln>
                            <a:noFill/>
                          </a:ln>
                          <a:solidFill>
                            <a:schemeClr val="tx1"/>
                          </a:solidFill>
                          <a:effectLst/>
                          <a:latin typeface="Arial" charset="0"/>
                          <a:cs typeface="Times New Roman" pitchFamily="18" charset="0"/>
                        </a:rPr>
                        <a:t>                        </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  </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6</a:t>
                      </a:r>
                      <a:r>
                        <a:rPr kumimoji="0" lang="en-US" sz="1600" b="0" i="0" u="none" strike="noStrike" cap="none" normalizeH="0" baseline="30000" smtClean="0">
                          <a:ln>
                            <a:noFill/>
                          </a:ln>
                          <a:solidFill>
                            <a:schemeClr val="tx1"/>
                          </a:solidFill>
                          <a:effectLst/>
                          <a:latin typeface="Arial" charset="0"/>
                          <a:cs typeface="Times New Roman" pitchFamily="18" charset="0"/>
                        </a:rPr>
                        <a:t>th</a:t>
                      </a:r>
                      <a:r>
                        <a:rPr kumimoji="0" lang="en-US" sz="1600" b="0" i="0" u="none" strike="noStrike" cap="none" normalizeH="0" baseline="0" smtClean="0">
                          <a:ln>
                            <a:noFill/>
                          </a:ln>
                          <a:solidFill>
                            <a:schemeClr val="tx1"/>
                          </a:solidFill>
                          <a:effectLst/>
                          <a:latin typeface="Arial" charset="0"/>
                          <a:cs typeface="Times New Roman" pitchFamily="18" charset="0"/>
                        </a:rPr>
                        <a:t> Graders----------------7</a:t>
                      </a:r>
                      <a:r>
                        <a:rPr kumimoji="0" lang="en-US" sz="1600" b="0" i="0" u="none" strike="noStrike" cap="none" normalizeH="0" baseline="30000" smtClean="0">
                          <a:ln>
                            <a:noFill/>
                          </a:ln>
                          <a:solidFill>
                            <a:schemeClr val="tx1"/>
                          </a:solidFill>
                          <a:effectLst/>
                          <a:latin typeface="Arial" charset="0"/>
                          <a:cs typeface="Times New Roman" pitchFamily="18" charset="0"/>
                        </a:rPr>
                        <a:t>th</a:t>
                      </a:r>
                      <a:r>
                        <a:rPr kumimoji="0" lang="en-US" sz="1600" b="0" i="0" u="none" strike="noStrike" cap="none" normalizeH="0" baseline="0" smtClean="0">
                          <a:ln>
                            <a:noFill/>
                          </a:ln>
                          <a:solidFill>
                            <a:schemeClr val="tx1"/>
                          </a:solidFill>
                          <a:effectLst/>
                          <a:latin typeface="Arial" charset="0"/>
                          <a:cs typeface="Times New Roman" pitchFamily="18" charset="0"/>
                        </a:rPr>
                        <a:t> Graders----------------8</a:t>
                      </a:r>
                      <a:r>
                        <a:rPr kumimoji="0" lang="en-US" sz="1600" b="0" i="0" u="none" strike="noStrike" cap="none" normalizeH="0" baseline="30000" smtClean="0">
                          <a:ln>
                            <a:noFill/>
                          </a:ln>
                          <a:solidFill>
                            <a:schemeClr val="tx1"/>
                          </a:solidFill>
                          <a:effectLst/>
                          <a:latin typeface="Arial" charset="0"/>
                          <a:cs typeface="Times New Roman" pitchFamily="18" charset="0"/>
                        </a:rPr>
                        <a:t>th</a:t>
                      </a:r>
                      <a:r>
                        <a:rPr kumimoji="0" lang="en-US" sz="1600" b="0" i="0" u="none" strike="noStrike" cap="none" normalizeH="0" baseline="0" smtClean="0">
                          <a:ln>
                            <a:noFill/>
                          </a:ln>
                          <a:solidFill>
                            <a:schemeClr val="tx1"/>
                          </a:solidFill>
                          <a:effectLst/>
                          <a:latin typeface="Arial" charset="0"/>
                          <a:cs typeface="Times New Roman" pitchFamily="18" charset="0"/>
                        </a:rPr>
                        <a:t> Graders</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O</a:t>
                      </a:r>
                      <a:r>
                        <a:rPr kumimoji="0" lang="en-US" sz="1600" b="1" i="0" u="none" strike="noStrike" cap="none" normalizeH="0" baseline="-25000" smtClean="0">
                          <a:ln>
                            <a:noFill/>
                          </a:ln>
                          <a:solidFill>
                            <a:schemeClr val="tx1"/>
                          </a:solidFill>
                          <a:effectLst/>
                          <a:latin typeface="Arial" charset="0"/>
                          <a:cs typeface="Times New Roman" pitchFamily="18" charset="0"/>
                        </a:rPr>
                        <a:t>1                              </a:t>
                      </a:r>
                      <a:r>
                        <a:rPr kumimoji="0" lang="en-US" sz="1600" b="1" i="0" u="none" strike="noStrike" cap="none" normalizeH="0" baseline="0" smtClean="0">
                          <a:ln>
                            <a:noFill/>
                          </a:ln>
                          <a:solidFill>
                            <a:schemeClr val="tx1"/>
                          </a:solidFill>
                          <a:effectLst/>
                          <a:latin typeface="Arial" charset="0"/>
                          <a:cs typeface="Times New Roman" pitchFamily="18" charset="0"/>
                        </a:rPr>
                        <a:t>O</a:t>
                      </a:r>
                      <a:r>
                        <a:rPr kumimoji="0" lang="en-US" sz="1600" b="1" i="0" u="none" strike="noStrike" cap="none" normalizeH="0" baseline="-25000" smtClean="0">
                          <a:ln>
                            <a:noFill/>
                          </a:ln>
                          <a:solidFill>
                            <a:schemeClr val="tx1"/>
                          </a:solidFill>
                          <a:effectLst/>
                          <a:latin typeface="Arial" charset="0"/>
                          <a:cs typeface="Times New Roman" pitchFamily="18" charset="0"/>
                        </a:rPr>
                        <a:t>2                                               </a:t>
                      </a:r>
                      <a:r>
                        <a:rPr kumimoji="0" lang="en-US" sz="1600" b="1" i="0" u="none" strike="noStrike" cap="none" normalizeH="0" baseline="0" smtClean="0">
                          <a:ln>
                            <a:noFill/>
                          </a:ln>
                          <a:solidFill>
                            <a:schemeClr val="tx1"/>
                          </a:solidFill>
                          <a:effectLst/>
                          <a:latin typeface="Arial" charset="0"/>
                          <a:cs typeface="Times New Roman" pitchFamily="18" charset="0"/>
                        </a:rPr>
                        <a:t>O</a:t>
                      </a:r>
                      <a:r>
                        <a:rPr kumimoji="0" lang="en-US" sz="1600" b="1" i="0" u="none" strike="noStrike" cap="none" normalizeH="0" baseline="-25000" smtClean="0">
                          <a:ln>
                            <a:noFill/>
                          </a:ln>
                          <a:solidFill>
                            <a:schemeClr val="tx1"/>
                          </a:solidFill>
                          <a:effectLst/>
                          <a:latin typeface="Arial" charset="0"/>
                          <a:cs typeface="Times New Roman" pitchFamily="18" charset="0"/>
                        </a:rPr>
                        <a:t>3                                                            </a:t>
                      </a:r>
                      <a:r>
                        <a:rPr kumimoji="0" lang="en-US" sz="1600" b="1" i="0" u="none" strike="noStrike" cap="none" normalizeH="0" baseline="0" smtClean="0">
                          <a:ln>
                            <a:noFill/>
                          </a:ln>
                          <a:solidFill>
                            <a:schemeClr val="tx1"/>
                          </a:solidFill>
                          <a:effectLst/>
                          <a:latin typeface="Arial" charset="0"/>
                          <a:cs typeface="Times New Roman" pitchFamily="18" charset="0"/>
                        </a:rPr>
                        <a:t>O</a:t>
                      </a:r>
                      <a:r>
                        <a:rPr kumimoji="0" lang="en-US" sz="1600" b="1" i="0" u="none" strike="noStrike" cap="none" normalizeH="0" baseline="-25000" smtClean="0">
                          <a:ln>
                            <a:noFill/>
                          </a:ln>
                          <a:solidFill>
                            <a:schemeClr val="tx1"/>
                          </a:solidFill>
                          <a:effectLst/>
                          <a:latin typeface="Arial" charset="0"/>
                          <a:cs typeface="Times New Roman" pitchFamily="18" charset="0"/>
                        </a:rPr>
                        <a:t>4</a:t>
                      </a:r>
                      <a:r>
                        <a:rPr kumimoji="0" lang="en-US" sz="1600" b="0" i="0" u="none" strike="noStrike" cap="none" normalizeH="0" baseline="0" smtClean="0">
                          <a:ln>
                            <a:noFill/>
                          </a:ln>
                          <a:solidFill>
                            <a:schemeClr val="tx1"/>
                          </a:solidFill>
                          <a:effectLst/>
                          <a:latin typeface="Arial" charset="0"/>
                          <a:cs typeface="Times New Roman" pitchFamily="18" charset="0"/>
                        </a:rPr>
                        <a:t>                        </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301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Comparison</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Schools</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 </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Fall</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Spring</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Fall</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Spring</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Fall</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Spring</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O</a:t>
                      </a:r>
                      <a:r>
                        <a:rPr kumimoji="0" lang="en-US" sz="1600" b="0" i="0" u="none" strike="noStrike" cap="none" normalizeH="0" baseline="0" smtClean="0">
                          <a:ln>
                            <a:noFill/>
                          </a:ln>
                          <a:solidFill>
                            <a:schemeClr val="tx1"/>
                          </a:solidFill>
                          <a:effectLst/>
                          <a:latin typeface="Arial" charset="0"/>
                          <a:cs typeface="Times New Roman" pitchFamily="18" charset="0"/>
                        </a:rPr>
                        <a:t> = Assessment </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X</a:t>
                      </a:r>
                      <a:r>
                        <a:rPr kumimoji="0" lang="en-US" sz="1600" b="0" i="0" u="none" strike="noStrike" cap="none" normalizeH="0" baseline="0" smtClean="0">
                          <a:ln>
                            <a:noFill/>
                          </a:ln>
                          <a:solidFill>
                            <a:schemeClr val="tx1"/>
                          </a:solidFill>
                          <a:effectLst/>
                          <a:latin typeface="Arial" charset="0"/>
                          <a:cs typeface="Times New Roman" pitchFamily="18" charset="0"/>
                        </a:rPr>
                        <a:t> = Intervention</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Year 1</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(2010-11)</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Year 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(2011-12)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Year 3</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(2012-13)</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1301" marR="613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8161"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spcBef>
                <a:spcPct val="0"/>
              </a:spcBef>
              <a:buClrTx/>
              <a:buSzTx/>
              <a:buFontTx/>
              <a:buNone/>
            </a:pPr>
            <a:endParaRPr lang="en-US" altLang="en-US" sz="1800">
              <a:latin typeface="Arial" pitchFamily="34" charset="0"/>
              <a:cs typeface="Arial" pitchFamily="34" charset="0"/>
            </a:endParaRPr>
          </a:p>
        </p:txBody>
      </p:sp>
    </p:spTree>
    <p:extLst>
      <p:ext uri="{BB962C8B-B14F-4D97-AF65-F5344CB8AC3E}">
        <p14:creationId xmlns:p14="http://schemas.microsoft.com/office/powerpoint/2010/main" val="171324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b="1" dirty="0" smtClean="0">
                <a:latin typeface="+mn-lt"/>
              </a:rPr>
              <a:t>Pre-Post (Year 1) Results</a:t>
            </a:r>
            <a:endParaRPr lang="en-US" b="1" dirty="0">
              <a:latin typeface="+mn-lt"/>
            </a:endParaRPr>
          </a:p>
        </p:txBody>
      </p:sp>
      <p:sp>
        <p:nvSpPr>
          <p:cNvPr id="7" name="Rectangle 3"/>
          <p:cNvSpPr txBox="1">
            <a:spLocks noChangeArrowheads="1"/>
          </p:cNvSpPr>
          <p:nvPr/>
        </p:nvSpPr>
        <p:spPr bwMode="auto">
          <a:xfrm>
            <a:off x="304800" y="1371600"/>
            <a:ext cx="8205355" cy="4495800"/>
          </a:xfrm>
          <a:prstGeom prst="rect">
            <a:avLst/>
          </a:prstGeom>
          <a:noFill/>
          <a:ln w="9525">
            <a:noFill/>
            <a:miter lim="800000"/>
            <a:headEnd/>
            <a:tailEnd/>
          </a:ln>
        </p:spPr>
        <p:txBody>
          <a:bodyPr>
            <a:normAutofit/>
          </a:bodyPr>
          <a:lstStyle/>
          <a:p>
            <a:pPr>
              <a:buClr>
                <a:srgbClr val="FFC000"/>
              </a:buClr>
              <a:buFont typeface="Arial" pitchFamily="34" charset="0"/>
              <a:buChar char="•"/>
              <a:defRPr/>
            </a:pPr>
            <a:r>
              <a:rPr lang="en-US" sz="2800" dirty="0" smtClean="0">
                <a:cs typeface="Arial" charset="0"/>
              </a:rPr>
              <a:t> The </a:t>
            </a:r>
            <a:r>
              <a:rPr lang="en-US" sz="2800" dirty="0">
                <a:cs typeface="Arial" charset="0"/>
              </a:rPr>
              <a:t>HGLM analysis indicated that students from the Second Step intervention schools had a significantly decreased probability of self-report fighting (γ</a:t>
            </a:r>
            <a:r>
              <a:rPr lang="en-US" sz="2800" i="1" baseline="-25000" dirty="0">
                <a:cs typeface="Arial" charset="0"/>
              </a:rPr>
              <a:t>01</a:t>
            </a:r>
            <a:r>
              <a:rPr lang="en-US" sz="2800" dirty="0">
                <a:cs typeface="Arial" charset="0"/>
              </a:rPr>
              <a:t> = -.36, </a:t>
            </a:r>
            <a:r>
              <a:rPr lang="en-US" sz="2800" i="1" dirty="0">
                <a:cs typeface="Arial" charset="0"/>
              </a:rPr>
              <a:t>p</a:t>
            </a:r>
            <a:r>
              <a:rPr lang="en-US" sz="2800" dirty="0">
                <a:cs typeface="Arial" charset="0"/>
              </a:rPr>
              <a:t> &lt; .05, O.R. = .70) in comparison to students in the control schools. </a:t>
            </a:r>
          </a:p>
          <a:p>
            <a:pPr>
              <a:buClr>
                <a:srgbClr val="FFC000"/>
              </a:buClr>
              <a:buFont typeface="Arial" pitchFamily="34" charset="0"/>
              <a:buChar char="•"/>
              <a:defRPr/>
            </a:pPr>
            <a:endParaRPr lang="en-US" sz="2800" dirty="0">
              <a:cs typeface="Arial" charset="0"/>
            </a:endParaRPr>
          </a:p>
          <a:p>
            <a:pPr>
              <a:buClr>
                <a:srgbClr val="FFC000"/>
              </a:buClr>
              <a:buFont typeface="Arial" pitchFamily="34" charset="0"/>
              <a:buChar char="•"/>
              <a:defRPr/>
            </a:pPr>
            <a:r>
              <a:rPr lang="en-US" sz="2800" dirty="0" smtClean="0">
                <a:cs typeface="Arial" charset="0"/>
              </a:rPr>
              <a:t> The </a:t>
            </a:r>
            <a:r>
              <a:rPr lang="en-US" sz="2800" dirty="0">
                <a:cs typeface="Arial" charset="0"/>
              </a:rPr>
              <a:t>adjusted odds ratio indicated that the treatment effect was substantial; </a:t>
            </a:r>
            <a:r>
              <a:rPr lang="en-US" sz="2800" b="1" dirty="0">
                <a:cs typeface="Arial" charset="0"/>
              </a:rPr>
              <a:t>individuals in intervention schools were 42% less likely to self-report fighting perpetration than students in the controls. </a:t>
            </a:r>
            <a:endParaRPr lang="en-US" sz="2800" dirty="0">
              <a:cs typeface="Arial" charset="0"/>
            </a:endParaRPr>
          </a:p>
        </p:txBody>
      </p:sp>
      <p:sp>
        <p:nvSpPr>
          <p:cNvPr id="4" name="Rectangle 2"/>
          <p:cNvSpPr txBox="1">
            <a:spLocks noChangeArrowheads="1"/>
          </p:cNvSpPr>
          <p:nvPr/>
        </p:nvSpPr>
        <p:spPr>
          <a:xfrm>
            <a:off x="1287434" y="5646420"/>
            <a:ext cx="7772400"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1800" dirty="0" smtClean="0">
                <a:latin typeface="+mn-lt"/>
              </a:rPr>
              <a:t>Espelage, Low, </a:t>
            </a:r>
            <a:r>
              <a:rPr lang="en-US" sz="1800" dirty="0" err="1" smtClean="0">
                <a:latin typeface="+mn-lt"/>
              </a:rPr>
              <a:t>Polanin</a:t>
            </a:r>
            <a:r>
              <a:rPr lang="en-US" sz="1800" dirty="0" smtClean="0">
                <a:latin typeface="+mn-lt"/>
              </a:rPr>
              <a:t>, &amp; Brown, 2013, </a:t>
            </a:r>
            <a:r>
              <a:rPr lang="en-US" sz="1800" i="1" dirty="0" smtClean="0">
                <a:latin typeface="+mn-lt"/>
              </a:rPr>
              <a:t>Journal of Adolescent Health</a:t>
            </a:r>
            <a:endParaRPr lang="en-US" sz="1800" i="1" dirty="0">
              <a:latin typeface="+mn-lt"/>
            </a:endParaRPr>
          </a:p>
        </p:txBody>
      </p:sp>
    </p:spTree>
    <p:extLst>
      <p:ext uri="{BB962C8B-B14F-4D97-AF65-F5344CB8AC3E}">
        <p14:creationId xmlns:p14="http://schemas.microsoft.com/office/powerpoint/2010/main" val="82759744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b="1" dirty="0" smtClean="0">
                <a:latin typeface="+mn-lt"/>
              </a:rPr>
              <a:t>Year 2 Results</a:t>
            </a:r>
            <a:endParaRPr lang="en-US" b="1" dirty="0">
              <a:latin typeface="+mn-lt"/>
            </a:endParaRPr>
          </a:p>
        </p:txBody>
      </p:sp>
      <p:sp>
        <p:nvSpPr>
          <p:cNvPr id="7" name="Rectangle 3"/>
          <p:cNvSpPr txBox="1">
            <a:spLocks noChangeArrowheads="1"/>
          </p:cNvSpPr>
          <p:nvPr/>
        </p:nvSpPr>
        <p:spPr bwMode="auto">
          <a:xfrm>
            <a:off x="304800" y="1391873"/>
            <a:ext cx="8194964" cy="4114800"/>
          </a:xfrm>
          <a:prstGeom prst="rect">
            <a:avLst/>
          </a:prstGeom>
          <a:noFill/>
          <a:ln w="9525">
            <a:noFill/>
            <a:miter lim="800000"/>
            <a:headEnd/>
            <a:tailEnd/>
          </a:ln>
        </p:spPr>
        <p:txBody>
          <a:bodyPr>
            <a:normAutofit fontScale="70000" lnSpcReduction="20000"/>
          </a:bodyPr>
          <a:lstStyle/>
          <a:p>
            <a:pPr>
              <a:buFont typeface="Arial" pitchFamily="34" charset="0"/>
              <a:buChar char="•"/>
              <a:defRPr/>
            </a:pPr>
            <a:r>
              <a:rPr lang="en-US" sz="2800" dirty="0" smtClean="0">
                <a:cs typeface="Arial" charset="0"/>
              </a:rPr>
              <a:t>The HGLM analysis indicated that students from the Second Step intervention schools in Illinois had a significantly decreased probability of self-reported homophobic teasing victimization and sexual harassment perpetration (O.R.s = .64, .72) in comparison to students in the control schools. </a:t>
            </a:r>
          </a:p>
          <a:p>
            <a:pPr>
              <a:buFont typeface="Arial" pitchFamily="34" charset="0"/>
              <a:buChar char="•"/>
              <a:defRPr/>
            </a:pPr>
            <a:endParaRPr lang="en-US" sz="2800" dirty="0" smtClean="0">
              <a:cs typeface="Arial" charset="0"/>
            </a:endParaRPr>
          </a:p>
          <a:p>
            <a:pPr>
              <a:buFont typeface="Arial" pitchFamily="34" charset="0"/>
              <a:buChar char="•"/>
              <a:defRPr/>
            </a:pPr>
            <a:r>
              <a:rPr lang="en-US" sz="2800" dirty="0" smtClean="0">
                <a:cs typeface="Arial" charset="0"/>
              </a:rPr>
              <a:t>The adjusted odds ratio indicated that the treatment effect was substantial;</a:t>
            </a:r>
            <a:r>
              <a:rPr lang="en-US" sz="2800" dirty="0" smtClean="0"/>
              <a:t> </a:t>
            </a:r>
            <a:r>
              <a:rPr lang="en-US" sz="2800" b="1" dirty="0" smtClean="0"/>
              <a:t>the odds of endorsing homophobic teasing victimization were 56.3% less likely for students in Illinois intervention schools and the odds of endorsing sexual violence perpetration were 38.8% less for students in Illinois intervention schools than students in control schools. </a:t>
            </a:r>
          </a:p>
          <a:p>
            <a:pPr>
              <a:buFont typeface="Arial" pitchFamily="34" charset="0"/>
              <a:buChar char="•"/>
              <a:defRPr/>
            </a:pPr>
            <a:endParaRPr lang="en-US" sz="2800" b="1" dirty="0">
              <a:cs typeface="Arial" charset="0"/>
            </a:endParaRPr>
          </a:p>
          <a:p>
            <a:pPr>
              <a:buFont typeface="Arial" pitchFamily="34" charset="0"/>
              <a:buChar char="•"/>
              <a:defRPr/>
            </a:pPr>
            <a:r>
              <a:rPr lang="en-US" altLang="en-US" sz="2800" dirty="0">
                <a:cs typeface="Arial" pitchFamily="34" charset="0"/>
              </a:rPr>
              <a:t>Further, schools where teachers </a:t>
            </a:r>
            <a:r>
              <a:rPr lang="en-US" altLang="en-US" sz="2800" dirty="0" smtClean="0">
                <a:cs typeface="Arial" pitchFamily="34" charset="0"/>
              </a:rPr>
              <a:t>spent more time prepping the lesson, invested additional financial resources, and consulted with others (fellow teachers) showed greater </a:t>
            </a:r>
            <a:r>
              <a:rPr lang="en-US" altLang="en-US" sz="2800" dirty="0">
                <a:cs typeface="Arial" pitchFamily="34" charset="0"/>
              </a:rPr>
              <a:t>reduction in global statistic of all seven forms of aggression/victimization (</a:t>
            </a:r>
            <a:r>
              <a:rPr lang="en-US" altLang="en-US" sz="2800" dirty="0" err="1">
                <a:cs typeface="Arial" pitchFamily="34" charset="0"/>
              </a:rPr>
              <a:t>Polanin</a:t>
            </a:r>
            <a:r>
              <a:rPr lang="en-US" altLang="en-US" sz="2800" dirty="0">
                <a:cs typeface="Arial" pitchFamily="34" charset="0"/>
              </a:rPr>
              <a:t> &amp; </a:t>
            </a:r>
            <a:r>
              <a:rPr lang="en-US" altLang="en-US" sz="2800" dirty="0" err="1">
                <a:cs typeface="Arial" pitchFamily="34" charset="0"/>
              </a:rPr>
              <a:t>Espelage</a:t>
            </a:r>
            <a:r>
              <a:rPr lang="en-US" altLang="en-US" sz="2800" dirty="0">
                <a:cs typeface="Arial" pitchFamily="34" charset="0"/>
              </a:rPr>
              <a:t>, </a:t>
            </a:r>
            <a:r>
              <a:rPr lang="en-US" altLang="en-US" sz="2800" dirty="0" smtClean="0">
                <a:cs typeface="Arial" pitchFamily="34" charset="0"/>
              </a:rPr>
              <a:t>2014).</a:t>
            </a:r>
            <a:endParaRPr lang="en-US" altLang="en-US" sz="2800" dirty="0">
              <a:cs typeface="Arial" pitchFamily="34" charset="0"/>
            </a:endParaRPr>
          </a:p>
          <a:p>
            <a:pPr>
              <a:defRPr/>
            </a:pPr>
            <a:endParaRPr lang="en-US" sz="2800" b="1" dirty="0">
              <a:cs typeface="Arial" charset="0"/>
            </a:endParaRPr>
          </a:p>
        </p:txBody>
      </p:sp>
      <p:sp>
        <p:nvSpPr>
          <p:cNvPr id="5" name="Rectangle 2"/>
          <p:cNvSpPr txBox="1">
            <a:spLocks noChangeArrowheads="1"/>
          </p:cNvSpPr>
          <p:nvPr/>
        </p:nvSpPr>
        <p:spPr>
          <a:xfrm>
            <a:off x="965316" y="5589270"/>
            <a:ext cx="7772400"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1800" dirty="0" smtClean="0">
                <a:latin typeface="+mn-lt"/>
              </a:rPr>
              <a:t>Espelage, Low, </a:t>
            </a:r>
            <a:r>
              <a:rPr lang="en-US" sz="1800" dirty="0" err="1" smtClean="0">
                <a:latin typeface="+mn-lt"/>
              </a:rPr>
              <a:t>Polanin</a:t>
            </a:r>
            <a:r>
              <a:rPr lang="en-US" sz="1800" dirty="0" smtClean="0">
                <a:latin typeface="+mn-lt"/>
              </a:rPr>
              <a:t>, &amp; Brown, 2015, </a:t>
            </a:r>
            <a:r>
              <a:rPr lang="en-US" sz="1800" i="1" dirty="0" smtClean="0">
                <a:latin typeface="+mn-lt"/>
              </a:rPr>
              <a:t>Journal of Applied Developmental Psychology</a:t>
            </a:r>
            <a:endParaRPr lang="en-US" sz="1800" i="1" dirty="0">
              <a:latin typeface="+mn-lt"/>
            </a:endParaRPr>
          </a:p>
        </p:txBody>
      </p:sp>
    </p:spTree>
    <p:extLst>
      <p:ext uri="{BB962C8B-B14F-4D97-AF65-F5344CB8AC3E}">
        <p14:creationId xmlns:p14="http://schemas.microsoft.com/office/powerpoint/2010/main" val="3620267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b="1" dirty="0" smtClean="0">
                <a:latin typeface="+mn-lt"/>
              </a:rPr>
              <a:t>Year 3 Results</a:t>
            </a:r>
            <a:endParaRPr lang="en-US" b="1" dirty="0">
              <a:latin typeface="+mn-lt"/>
            </a:endParaRPr>
          </a:p>
        </p:txBody>
      </p:sp>
      <p:sp>
        <p:nvSpPr>
          <p:cNvPr id="50179" name="Rectangle 3"/>
          <p:cNvSpPr txBox="1">
            <a:spLocks noChangeArrowheads="1"/>
          </p:cNvSpPr>
          <p:nvPr/>
        </p:nvSpPr>
        <p:spPr bwMode="auto">
          <a:xfrm>
            <a:off x="304800" y="1317072"/>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marL="342900" indent="-342900">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Indirect </a:t>
            </a:r>
            <a:r>
              <a:rPr lang="en-US" sz="2400" dirty="0">
                <a:latin typeface="Arial" panose="020B0604020202020204" pitchFamily="34" charset="0"/>
                <a:cs typeface="Arial" panose="020B0604020202020204" pitchFamily="34" charset="0"/>
              </a:rPr>
              <a:t>effects of Second Step on outcomes </a:t>
            </a:r>
            <a:r>
              <a:rPr lang="en-US" sz="2400" dirty="0" smtClean="0">
                <a:latin typeface="Arial" panose="020B0604020202020204" pitchFamily="34" charset="0"/>
                <a:cs typeface="Arial" panose="020B0604020202020204" pitchFamily="34" charset="0"/>
              </a:rPr>
              <a:t>Wave 4 by </a:t>
            </a:r>
            <a:r>
              <a:rPr lang="en-US" sz="2400" dirty="0">
                <a:latin typeface="Arial" panose="020B0604020202020204" pitchFamily="34" charset="0"/>
                <a:cs typeface="Arial" panose="020B0604020202020204" pitchFamily="34" charset="0"/>
              </a:rPr>
              <a:t>means of individual delinquency trajectories </a:t>
            </a:r>
            <a:r>
              <a:rPr lang="en-US" sz="2400" dirty="0" smtClean="0">
                <a:latin typeface="Arial" panose="020B0604020202020204" pitchFamily="34" charset="0"/>
                <a:cs typeface="Arial" panose="020B0604020202020204" pitchFamily="34" charset="0"/>
              </a:rPr>
              <a:t>(Waves </a:t>
            </a:r>
            <a:r>
              <a:rPr lang="en-US" sz="2400" dirty="0">
                <a:latin typeface="Arial" panose="020B0604020202020204" pitchFamily="34" charset="0"/>
                <a:cs typeface="Arial" panose="020B0604020202020204" pitchFamily="34" charset="0"/>
              </a:rPr>
              <a:t>1-3). </a:t>
            </a:r>
            <a:endParaRPr lang="en-US" sz="2400" dirty="0" smtClean="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More specifically, the Second Step intervention reduced </a:t>
            </a:r>
            <a:r>
              <a:rPr lang="en-US" sz="2400" dirty="0">
                <a:latin typeface="Arial" panose="020B0604020202020204" pitchFamily="34" charset="0"/>
                <a:cs typeface="Arial" panose="020B0604020202020204" pitchFamily="34" charset="0"/>
              </a:rPr>
              <a:t>delinquency across </a:t>
            </a:r>
            <a:r>
              <a:rPr lang="en-US" sz="2400" dirty="0" smtClean="0">
                <a:latin typeface="Arial" panose="020B0604020202020204" pitchFamily="34" charset="0"/>
                <a:cs typeface="Arial" panose="020B0604020202020204" pitchFamily="34" charset="0"/>
              </a:rPr>
              <a:t>Waves </a:t>
            </a:r>
            <a:r>
              <a:rPr lang="en-US" sz="2400" dirty="0">
                <a:latin typeface="Arial" panose="020B0604020202020204" pitchFamily="34" charset="0"/>
                <a:cs typeface="Arial" panose="020B0604020202020204" pitchFamily="34" charset="0"/>
              </a:rPr>
              <a:t>1-3, which in turn </a:t>
            </a:r>
            <a:r>
              <a:rPr lang="en-US" sz="2400" dirty="0" smtClean="0">
                <a:latin typeface="Arial" panose="020B0604020202020204" pitchFamily="34" charset="0"/>
                <a:cs typeface="Arial" panose="020B0604020202020204" pitchFamily="34" charset="0"/>
              </a:rPr>
              <a:t>reduced all major aggression outcomes.</a:t>
            </a:r>
          </a:p>
          <a:p>
            <a:pPr marL="342900" indent="-342900">
              <a:buClr>
                <a:schemeClr val="tx1"/>
              </a:buClr>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Decrease in delinquency may contribute to youth being in more prosocial peer groups; less likely to engage in bullying and other forms of aggression.</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06879" y="5758344"/>
            <a:ext cx="7772400"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1800" dirty="0" smtClean="0">
                <a:latin typeface="+mn-lt"/>
              </a:rPr>
              <a:t>Espelage, Van Ryzin, Low, &amp; </a:t>
            </a:r>
            <a:r>
              <a:rPr lang="en-US" sz="1800" dirty="0" err="1" smtClean="0">
                <a:latin typeface="+mn-lt"/>
              </a:rPr>
              <a:t>Polanin</a:t>
            </a:r>
            <a:r>
              <a:rPr lang="en-US" sz="1800" dirty="0" smtClean="0">
                <a:latin typeface="+mn-lt"/>
              </a:rPr>
              <a:t> (2015) </a:t>
            </a:r>
            <a:r>
              <a:rPr lang="en-US" sz="1800" i="1" dirty="0" smtClean="0">
                <a:latin typeface="+mn-lt"/>
              </a:rPr>
              <a:t>School Psychology Review</a:t>
            </a:r>
            <a:endParaRPr lang="en-US" sz="1800" i="1" dirty="0">
              <a:latin typeface="+mn-lt"/>
            </a:endParaRPr>
          </a:p>
        </p:txBody>
      </p:sp>
    </p:spTree>
    <p:extLst>
      <p:ext uri="{BB962C8B-B14F-4D97-AF65-F5344CB8AC3E}">
        <p14:creationId xmlns:p14="http://schemas.microsoft.com/office/powerpoint/2010/main" val="317361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b="1" dirty="0" smtClean="0">
                <a:latin typeface="+mn-lt"/>
              </a:rPr>
              <a:t>Students with Disabilities – </a:t>
            </a:r>
            <a:br>
              <a:rPr lang="en-US" sz="3600" b="1" dirty="0" smtClean="0">
                <a:latin typeface="+mn-lt"/>
              </a:rPr>
            </a:br>
            <a:r>
              <a:rPr lang="en-US" sz="3600" b="1" dirty="0" smtClean="0">
                <a:latin typeface="+mn-lt"/>
              </a:rPr>
              <a:t>Bully Perpetration </a:t>
            </a:r>
            <a:br>
              <a:rPr lang="en-US" sz="3600" b="1" dirty="0" smtClean="0">
                <a:latin typeface="+mn-lt"/>
              </a:rPr>
            </a:br>
            <a:r>
              <a:rPr lang="en-US" sz="3600" b="1" dirty="0" smtClean="0">
                <a:latin typeface="+mn-lt"/>
              </a:rPr>
              <a:t>(Espelage, Rose, &amp; </a:t>
            </a:r>
            <a:r>
              <a:rPr lang="en-US" sz="3600" b="1" dirty="0" err="1" smtClean="0">
                <a:latin typeface="+mn-lt"/>
              </a:rPr>
              <a:t>Polanin</a:t>
            </a:r>
            <a:r>
              <a:rPr lang="en-US" sz="3600" b="1" dirty="0" smtClean="0">
                <a:latin typeface="+mn-lt"/>
              </a:rPr>
              <a:t>, 2015; </a:t>
            </a:r>
            <a:r>
              <a:rPr lang="en-US" sz="3600" dirty="0" smtClean="0"/>
              <a:t>2016</a:t>
            </a:r>
            <a:r>
              <a:rPr lang="en-US" sz="3600" b="1" dirty="0" smtClean="0">
                <a:latin typeface="+mn-lt"/>
              </a:rPr>
              <a:t>)</a:t>
            </a:r>
            <a:endParaRPr lang="en-US" sz="3600" b="1" dirty="0">
              <a:latin typeface="+mn-lt"/>
            </a:endParaRP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16558"/>
            <a:ext cx="81534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297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eaLnBrk="1" hangingPunct="1"/>
            <a:r>
              <a:rPr lang="en-US" altLang="en-US" b="1" dirty="0" smtClean="0">
                <a:latin typeface="+mn-lt"/>
                <a:cs typeface="Arial" pitchFamily="34" charset="0"/>
              </a:rPr>
              <a:t>Definition of Bullying</a:t>
            </a:r>
            <a:br>
              <a:rPr lang="en-US" altLang="en-US" b="1" dirty="0" smtClean="0">
                <a:latin typeface="+mn-lt"/>
                <a:cs typeface="Arial" pitchFamily="34" charset="0"/>
              </a:rPr>
            </a:br>
            <a:r>
              <a:rPr lang="en-US" altLang="en-US" b="1" dirty="0" smtClean="0">
                <a:latin typeface="+mn-lt"/>
                <a:cs typeface="Arial" pitchFamily="34" charset="0"/>
              </a:rPr>
              <a:t>(CDC; Gladden et al., 2014) </a:t>
            </a:r>
            <a:endParaRPr lang="en-US" altLang="en-US" sz="3200" b="1" dirty="0" smtClean="0">
              <a:latin typeface="+mn-lt"/>
              <a:cs typeface="Arial" pitchFamily="34" charset="0"/>
            </a:endParaRPr>
          </a:p>
        </p:txBody>
      </p:sp>
      <p:sp>
        <p:nvSpPr>
          <p:cNvPr id="16387" name="Content Placeholder 2"/>
          <p:cNvSpPr>
            <a:spLocks noGrp="1"/>
          </p:cNvSpPr>
          <p:nvPr>
            <p:ph type="body" sz="quarter" idx="11"/>
          </p:nvPr>
        </p:nvSpPr>
        <p:spPr/>
        <p:txBody>
          <a:bodyPr>
            <a:normAutofit lnSpcReduction="10000"/>
          </a:bodyPr>
          <a:lstStyle/>
          <a:p>
            <a:pPr eaLnBrk="1" hangingPunct="1">
              <a:buFont typeface="Wingdings 2" pitchFamily="18" charset="2"/>
              <a:buNone/>
            </a:pPr>
            <a:r>
              <a:rPr lang="en-US" altLang="en-US" sz="2800" dirty="0" smtClean="0"/>
              <a:t>Bullying is unwanted aggressive behavior(s) among school-age children that has a high likelihood of causing physical or psychological harm or injury and is characterized by: </a:t>
            </a:r>
          </a:p>
          <a:p>
            <a:pPr eaLnBrk="1" hangingPunct="1">
              <a:buFont typeface="Wingdings" pitchFamily="2" charset="2"/>
              <a:buNone/>
            </a:pPr>
            <a:r>
              <a:rPr lang="en-US" altLang="en-US" sz="2800" dirty="0" smtClean="0"/>
              <a:t>1) an imbalance of </a:t>
            </a:r>
            <a:r>
              <a:rPr lang="en-US" altLang="en-US" sz="2800" b="1" dirty="0" smtClean="0"/>
              <a:t>real or perceived power </a:t>
            </a:r>
            <a:r>
              <a:rPr lang="en-US" altLang="en-US" sz="2800" dirty="0" smtClean="0"/>
              <a:t>that favors the aggressor(s); </a:t>
            </a:r>
          </a:p>
          <a:p>
            <a:pPr eaLnBrk="1" hangingPunct="1">
              <a:buFont typeface="Wingdings" pitchFamily="2" charset="2"/>
              <a:buNone/>
            </a:pPr>
            <a:r>
              <a:rPr lang="en-US" altLang="en-US" sz="2800" dirty="0" smtClean="0"/>
              <a:t>2) is </a:t>
            </a:r>
            <a:r>
              <a:rPr lang="en-US" altLang="en-US" sz="2800" b="1" dirty="0" smtClean="0"/>
              <a:t>repeated or has a high likelihood </a:t>
            </a:r>
            <a:r>
              <a:rPr lang="en-US" altLang="en-US" sz="2800" dirty="0" smtClean="0"/>
              <a:t>of being repeated;</a:t>
            </a:r>
          </a:p>
          <a:p>
            <a:pPr eaLnBrk="1" hangingPunct="1">
              <a:buFont typeface="Wingdings" pitchFamily="2" charset="2"/>
              <a:buNone/>
            </a:pPr>
            <a:r>
              <a:rPr lang="en-US" altLang="en-US" sz="2800" dirty="0" smtClean="0"/>
              <a:t>3)The victim(s) of bullying may feel </a:t>
            </a:r>
            <a:r>
              <a:rPr lang="en-US" altLang="en-US" sz="2800" b="1" dirty="0" smtClean="0"/>
              <a:t>intimidated, demeaned, or humiliated as a result of the aggression</a:t>
            </a:r>
            <a:r>
              <a:rPr lang="en-US" altLang="en-US" sz="2800" dirty="0" smtClean="0"/>
              <a:t>. </a:t>
            </a:r>
          </a:p>
        </p:txBody>
      </p:sp>
    </p:spTree>
    <p:extLst>
      <p:ext uri="{BB962C8B-B14F-4D97-AF65-F5344CB8AC3E}">
        <p14:creationId xmlns:p14="http://schemas.microsoft.com/office/powerpoint/2010/main" val="4138141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dirty="0" smtClean="0"/>
              <a:t>Results – High School Effects </a:t>
            </a:r>
          </a:p>
        </p:txBody>
      </p:sp>
      <p:sp>
        <p:nvSpPr>
          <p:cNvPr id="15363" name="Content Placeholder 2"/>
          <p:cNvSpPr>
            <a:spLocks noGrp="1"/>
          </p:cNvSpPr>
          <p:nvPr>
            <p:ph type="body" sz="quarter" idx="11"/>
          </p:nvPr>
        </p:nvSpPr>
        <p:spPr>
          <a:xfrm>
            <a:off x="304800" y="1157288"/>
            <a:ext cx="7848600" cy="4881851"/>
          </a:xfrm>
        </p:spPr>
        <p:txBody>
          <a:bodyPr>
            <a:normAutofit lnSpcReduction="10000"/>
          </a:bodyPr>
          <a:lstStyle/>
          <a:p>
            <a:pPr marL="457200" indent="-457200">
              <a:buClr>
                <a:srgbClr val="FFC000"/>
              </a:buClr>
              <a:buFont typeface="Arial" panose="020B0604020202020204" pitchFamily="34" charset="0"/>
              <a:buChar char="•"/>
            </a:pPr>
            <a:endParaRPr lang="en-US" dirty="0" smtClean="0"/>
          </a:p>
          <a:p>
            <a:pPr marL="0" indent="0">
              <a:buClr>
                <a:srgbClr val="FFC000"/>
              </a:buClr>
            </a:pPr>
            <a:endParaRPr lang="en-US" dirty="0" smtClean="0"/>
          </a:p>
          <a:p>
            <a:pPr marL="0" indent="0">
              <a:buClr>
                <a:srgbClr val="FFC000"/>
              </a:buClr>
            </a:pPr>
            <a:endParaRPr lang="en-US" dirty="0"/>
          </a:p>
          <a:p>
            <a:pPr marL="0" indent="0">
              <a:buClr>
                <a:srgbClr val="FFC000"/>
              </a:buClr>
            </a:pPr>
            <a:endParaRPr lang="en-US" sz="2000" dirty="0" smtClean="0"/>
          </a:p>
          <a:p>
            <a:pPr marL="0" indent="0">
              <a:buClr>
                <a:srgbClr val="FFC000"/>
              </a:buClr>
            </a:pPr>
            <a:endParaRPr lang="en-US" sz="2000" dirty="0"/>
          </a:p>
          <a:p>
            <a:pPr marL="0" indent="0">
              <a:buClr>
                <a:srgbClr val="FFC000"/>
              </a:buClr>
            </a:pPr>
            <a:endParaRPr lang="en-US" sz="2000" dirty="0" smtClean="0"/>
          </a:p>
          <a:p>
            <a:pPr marL="0" indent="0">
              <a:buClr>
                <a:srgbClr val="FFC000"/>
              </a:buClr>
            </a:pPr>
            <a:endParaRPr lang="en-US" sz="2000" dirty="0"/>
          </a:p>
          <a:p>
            <a:pPr marL="0" indent="0">
              <a:buClr>
                <a:srgbClr val="FFC000"/>
              </a:buClr>
            </a:pPr>
            <a:endParaRPr lang="en-US" sz="2000" dirty="0" smtClean="0"/>
          </a:p>
          <a:p>
            <a:pPr marL="0" indent="0">
              <a:buClr>
                <a:srgbClr val="FFC000"/>
              </a:buClr>
            </a:pPr>
            <a:r>
              <a:rPr lang="en-US" sz="2000" dirty="0" smtClean="0"/>
              <a:t>Individuals </a:t>
            </a:r>
            <a:r>
              <a:rPr lang="en-US" sz="2000" dirty="0"/>
              <a:t>in the treatment group reported significantly higher levels of growth in school belonging from T1 – T4 (b = .013, </a:t>
            </a:r>
            <a:r>
              <a:rPr lang="en-US" sz="2000" i="1" dirty="0"/>
              <a:t>p</a:t>
            </a:r>
            <a:r>
              <a:rPr lang="en-US" sz="2000" dirty="0"/>
              <a:t> = .042), growth in school belonging was in turn associated with reductions in growth in bullying perpetration from T5 – T7 (b = -.147, </a:t>
            </a:r>
            <a:r>
              <a:rPr lang="en-US" sz="2000" i="1" dirty="0"/>
              <a:t>p </a:t>
            </a:r>
            <a:r>
              <a:rPr lang="en-US" sz="2000" dirty="0"/>
              <a:t>= .067</a:t>
            </a:r>
            <a:r>
              <a:rPr lang="en-US" sz="2000" dirty="0" smtClean="0"/>
              <a:t>); Espelage et al., 2017.</a:t>
            </a:r>
            <a:endParaRPr lang="en-US" altLang="en-US" sz="2000" dirty="0" smtClean="0"/>
          </a:p>
        </p:txBody>
      </p:sp>
      <p:sp>
        <p:nvSpPr>
          <p:cNvPr id="15364" name="Footer Placeholder 3"/>
          <p:cNvSpPr>
            <a:spLocks noGrp="1"/>
          </p:cNvSpPr>
          <p:nvPr>
            <p:ph type="ftr" sz="quarter" idx="4294967295"/>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fld id="{D311FD04-B17F-435C-A686-2B52EE6EC712}" type="slidenum">
              <a:rPr lang="en-US" altLang="en-US" sz="1400" smtClean="0">
                <a:solidFill>
                  <a:schemeClr val="tx2"/>
                </a:solidFill>
                <a:latin typeface="Arial" charset="0"/>
              </a:rPr>
              <a:pPr eaLnBrk="1" hangingPunct="1">
                <a:spcBef>
                  <a:spcPct val="0"/>
                </a:spcBef>
                <a:buClrTx/>
                <a:buSzTx/>
                <a:buFontTx/>
                <a:buNone/>
              </a:pPr>
              <a:t>50</a:t>
            </a:fld>
            <a:endParaRPr lang="en-US" altLang="en-US" sz="1400" smtClean="0">
              <a:solidFill>
                <a:schemeClr val="tx2"/>
              </a:solidFill>
              <a:latin typeface="Arial" charset="0"/>
            </a:endParaRPr>
          </a:p>
        </p:txBody>
      </p:sp>
      <p:sp>
        <p:nvSpPr>
          <p:cNvPr id="2" name="TextBox 1"/>
          <p:cNvSpPr txBox="1"/>
          <p:nvPr/>
        </p:nvSpPr>
        <p:spPr>
          <a:xfrm>
            <a:off x="828675" y="2714625"/>
            <a:ext cx="1628775" cy="714375"/>
          </a:xfrm>
          <a:prstGeom prst="rect">
            <a:avLst/>
          </a:prstGeom>
          <a:noFill/>
        </p:spPr>
        <p:txBody>
          <a:bodyPr wrap="square" rtlCol="0">
            <a:spAutoFit/>
          </a:bodyPr>
          <a:lstStyle/>
          <a:p>
            <a:endParaRPr lang="en-US"/>
          </a:p>
        </p:txBody>
      </p:sp>
      <p:sp>
        <p:nvSpPr>
          <p:cNvPr id="6" name="TextBox 5"/>
          <p:cNvSpPr txBox="1"/>
          <p:nvPr/>
        </p:nvSpPr>
        <p:spPr>
          <a:xfrm>
            <a:off x="633412" y="2748646"/>
            <a:ext cx="1824038" cy="646331"/>
          </a:xfrm>
          <a:prstGeom prst="rect">
            <a:avLst/>
          </a:prstGeom>
          <a:noFill/>
          <a:ln w="25400">
            <a:solidFill>
              <a:schemeClr val="accent1"/>
            </a:solidFill>
          </a:ln>
        </p:spPr>
        <p:txBody>
          <a:bodyPr wrap="square" rtlCol="0">
            <a:spAutoFit/>
          </a:bodyPr>
          <a:lstStyle/>
          <a:p>
            <a:pPr algn="ctr"/>
            <a:r>
              <a:rPr lang="en-US" b="1" dirty="0" smtClean="0">
                <a:solidFill>
                  <a:sysClr val="windowText" lastClr="000000"/>
                </a:solidFill>
              </a:rPr>
              <a:t>Second Step</a:t>
            </a:r>
          </a:p>
          <a:p>
            <a:pPr algn="ctr"/>
            <a:r>
              <a:rPr lang="en-US" b="1" dirty="0" smtClean="0">
                <a:solidFill>
                  <a:sysClr val="windowText" lastClr="000000"/>
                </a:solidFill>
              </a:rPr>
              <a:t>Intervention</a:t>
            </a:r>
            <a:endParaRPr lang="en-US" b="1" dirty="0">
              <a:solidFill>
                <a:sysClr val="windowText" lastClr="000000"/>
              </a:solidFill>
            </a:endParaRPr>
          </a:p>
        </p:txBody>
      </p:sp>
      <p:sp>
        <p:nvSpPr>
          <p:cNvPr id="8" name="TextBox 7"/>
          <p:cNvSpPr txBox="1"/>
          <p:nvPr/>
        </p:nvSpPr>
        <p:spPr>
          <a:xfrm>
            <a:off x="3183732" y="1468726"/>
            <a:ext cx="1824038" cy="646331"/>
          </a:xfrm>
          <a:prstGeom prst="rect">
            <a:avLst/>
          </a:prstGeom>
          <a:noFill/>
          <a:ln w="25400">
            <a:solidFill>
              <a:schemeClr val="accent1"/>
            </a:solidFill>
          </a:ln>
        </p:spPr>
        <p:txBody>
          <a:bodyPr wrap="square" rtlCol="0">
            <a:spAutoFit/>
          </a:bodyPr>
          <a:lstStyle/>
          <a:p>
            <a:pPr algn="ctr"/>
            <a:r>
              <a:rPr lang="en-US" b="1" smtClean="0">
                <a:solidFill>
                  <a:sysClr val="windowText" lastClr="000000"/>
                </a:solidFill>
              </a:rPr>
              <a:t>Middle School – School Belonging</a:t>
            </a:r>
            <a:endParaRPr lang="en-US" b="1" dirty="0">
              <a:solidFill>
                <a:sysClr val="windowText" lastClr="000000"/>
              </a:solidFill>
            </a:endParaRPr>
          </a:p>
        </p:txBody>
      </p:sp>
      <p:sp>
        <p:nvSpPr>
          <p:cNvPr id="9" name="TextBox 8"/>
          <p:cNvSpPr txBox="1"/>
          <p:nvPr/>
        </p:nvSpPr>
        <p:spPr>
          <a:xfrm>
            <a:off x="5436395" y="2782669"/>
            <a:ext cx="2574132" cy="646331"/>
          </a:xfrm>
          <a:prstGeom prst="rect">
            <a:avLst/>
          </a:prstGeom>
          <a:noFill/>
          <a:ln w="25400">
            <a:solidFill>
              <a:schemeClr val="accent1"/>
            </a:solidFill>
          </a:ln>
        </p:spPr>
        <p:txBody>
          <a:bodyPr wrap="square" rtlCol="0">
            <a:spAutoFit/>
          </a:bodyPr>
          <a:lstStyle/>
          <a:p>
            <a:pPr algn="ctr"/>
            <a:r>
              <a:rPr lang="en-US" b="1" dirty="0" smtClean="0">
                <a:solidFill>
                  <a:sysClr val="windowText" lastClr="000000"/>
                </a:solidFill>
              </a:rPr>
              <a:t>High School – </a:t>
            </a:r>
            <a:r>
              <a:rPr lang="en-US" b="1" smtClean="0">
                <a:solidFill>
                  <a:sysClr val="windowText" lastClr="000000"/>
                </a:solidFill>
              </a:rPr>
              <a:t>Bully Perpetration</a:t>
            </a:r>
            <a:endParaRPr lang="en-US" b="1" dirty="0">
              <a:solidFill>
                <a:sysClr val="windowText" lastClr="000000"/>
              </a:solidFill>
            </a:endParaRPr>
          </a:p>
        </p:txBody>
      </p:sp>
      <p:cxnSp>
        <p:nvCxnSpPr>
          <p:cNvPr id="4" name="Straight Arrow Connector 3"/>
          <p:cNvCxnSpPr/>
          <p:nvPr/>
        </p:nvCxnSpPr>
        <p:spPr>
          <a:xfrm>
            <a:off x="5007770" y="1791891"/>
            <a:ext cx="1715691" cy="92273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0"/>
          </p:cNvCxnSpPr>
          <p:nvPr/>
        </p:nvCxnSpPr>
        <p:spPr>
          <a:xfrm flipV="1">
            <a:off x="1643063" y="1791891"/>
            <a:ext cx="1529356" cy="92273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43554" y="1567398"/>
            <a:ext cx="413896" cy="646331"/>
          </a:xfrm>
          <a:prstGeom prst="rect">
            <a:avLst/>
          </a:prstGeom>
          <a:noFill/>
        </p:spPr>
        <p:txBody>
          <a:bodyPr wrap="none" rtlCol="0">
            <a:spAutoFit/>
          </a:bodyPr>
          <a:lstStyle/>
          <a:p>
            <a:r>
              <a:rPr lang="en-US" sz="3600" dirty="0" smtClean="0"/>
              <a:t>+</a:t>
            </a:r>
            <a:endParaRPr lang="en-US" sz="3600" dirty="0"/>
          </a:p>
        </p:txBody>
      </p:sp>
      <p:sp>
        <p:nvSpPr>
          <p:cNvPr id="17" name="TextBox 16"/>
          <p:cNvSpPr txBox="1"/>
          <p:nvPr/>
        </p:nvSpPr>
        <p:spPr>
          <a:xfrm>
            <a:off x="5841197" y="1543436"/>
            <a:ext cx="420308" cy="1015663"/>
          </a:xfrm>
          <a:prstGeom prst="rect">
            <a:avLst/>
          </a:prstGeom>
          <a:noFill/>
        </p:spPr>
        <p:txBody>
          <a:bodyPr wrap="none" rtlCol="0">
            <a:spAutoFit/>
          </a:bodyPr>
          <a:lstStyle/>
          <a:p>
            <a:r>
              <a:rPr lang="en-US" sz="6000" dirty="0"/>
              <a:t>-</a:t>
            </a:r>
          </a:p>
        </p:txBody>
      </p:sp>
    </p:spTree>
    <p:extLst>
      <p:ext uri="{BB962C8B-B14F-4D97-AF65-F5344CB8AC3E}">
        <p14:creationId xmlns:p14="http://schemas.microsoft.com/office/powerpoint/2010/main" val="500043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a:defRPr/>
            </a:pPr>
            <a:r>
              <a:rPr lang="en-US" sz="3600" b="1" dirty="0" smtClean="0"/>
              <a:t>Teacher/Staff Perceptions of School Culture:  Links to Student Reports of Bullying, Victimization, Aggression, &amp; Willingness to Intervene </a:t>
            </a:r>
            <a:endParaRPr lang="en-US" sz="3600" b="1" i="1" dirty="0" smtClean="0"/>
          </a:p>
        </p:txBody>
      </p:sp>
      <p:sp>
        <p:nvSpPr>
          <p:cNvPr id="70659" name="Rectangle 3"/>
          <p:cNvSpPr>
            <a:spLocks noGrp="1" noChangeArrowheads="1"/>
          </p:cNvSpPr>
          <p:nvPr>
            <p:ph type="body" sz="quarter" idx="11"/>
          </p:nvPr>
        </p:nvSpPr>
        <p:spPr/>
        <p:txBody>
          <a:bodyPr lIns="90488" tIns="44450" rIns="90488" bIns="44450">
            <a:normAutofit/>
          </a:bodyPr>
          <a:lstStyle/>
          <a:p>
            <a:pPr marL="63500" eaLnBrk="1" hangingPunct="1">
              <a:defRPr/>
            </a:pPr>
            <a:endParaRPr lang="en-US" sz="1800" b="1" dirty="0" smtClean="0"/>
          </a:p>
          <a:p>
            <a:pPr marL="63500" eaLnBrk="1" hangingPunct="1">
              <a:defRPr/>
            </a:pPr>
            <a:endParaRPr lang="en-US" sz="1800" b="1" dirty="0"/>
          </a:p>
          <a:p>
            <a:pPr marL="63500" eaLnBrk="1" hangingPunct="1">
              <a:defRPr/>
            </a:pPr>
            <a:endParaRPr lang="en-US" sz="1800" b="1" dirty="0" smtClean="0"/>
          </a:p>
          <a:p>
            <a:pPr marL="63500" algn="ctr" eaLnBrk="1" hangingPunct="1">
              <a:defRPr/>
            </a:pPr>
            <a:r>
              <a:rPr lang="en-US" sz="1800" b="1" dirty="0" smtClean="0"/>
              <a:t>Dorothy L. Espelage, Ph.D.</a:t>
            </a:r>
            <a:endParaRPr lang="en-US" sz="1800" b="1" dirty="0" smtClean="0">
              <a:solidFill>
                <a:schemeClr val="tx1"/>
              </a:solidFill>
            </a:endParaRPr>
          </a:p>
          <a:p>
            <a:pPr marL="63500" algn="ctr" eaLnBrk="1" hangingPunct="1">
              <a:defRPr/>
            </a:pPr>
            <a:r>
              <a:rPr lang="en-US" sz="1800" b="1" dirty="0" smtClean="0"/>
              <a:t>Joshua </a:t>
            </a:r>
            <a:r>
              <a:rPr lang="en-US" sz="1800" b="1" dirty="0" err="1" smtClean="0"/>
              <a:t>Polanin</a:t>
            </a:r>
            <a:r>
              <a:rPr lang="en-US" sz="1800" b="1" dirty="0" smtClean="0"/>
              <a:t>, Ph.D.  </a:t>
            </a:r>
          </a:p>
          <a:p>
            <a:pPr marL="63500" algn="ctr" eaLnBrk="1" hangingPunct="1">
              <a:defRPr/>
            </a:pPr>
            <a:r>
              <a:rPr lang="en-US" sz="1800" b="1" dirty="0" smtClean="0"/>
              <a:t>Sabina Low, Ph.D.                         </a:t>
            </a:r>
          </a:p>
          <a:p>
            <a:pPr marL="63500" algn="ctr" eaLnBrk="1" hangingPunct="1">
              <a:defRPr/>
            </a:pPr>
            <a:endParaRPr lang="en-US" sz="1600" b="1" dirty="0"/>
          </a:p>
          <a:p>
            <a:pPr marL="63500" algn="ctr" eaLnBrk="1" hangingPunct="1">
              <a:defRPr/>
            </a:pPr>
            <a:r>
              <a:rPr lang="en-US" sz="1800" b="1" i="1" dirty="0" smtClean="0">
                <a:solidFill>
                  <a:schemeClr val="tx1"/>
                </a:solidFill>
              </a:rPr>
              <a:t>School Psychology Quarterly (2014)    </a:t>
            </a:r>
          </a:p>
        </p:txBody>
      </p:sp>
      <p:sp>
        <p:nvSpPr>
          <p:cNvPr id="71684" name="TextBox 7"/>
          <p:cNvSpPr txBox="1">
            <a:spLocks noChangeArrowheads="1"/>
          </p:cNvSpPr>
          <p:nvPr/>
        </p:nvSpPr>
        <p:spPr bwMode="auto">
          <a:xfrm>
            <a:off x="1031846" y="5831266"/>
            <a:ext cx="785339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1400" b="1" dirty="0">
                <a:latin typeface="Arial" pitchFamily="34" charset="0"/>
              </a:rPr>
              <a:t>This research was supported by Centers for Disease Control &amp; Prevention  (#1U01/CE001677) to Dorothy </a:t>
            </a:r>
            <a:r>
              <a:rPr lang="en-US" altLang="en-US" sz="1400" b="1" dirty="0" err="1">
                <a:latin typeface="Arial" pitchFamily="34" charset="0"/>
              </a:rPr>
              <a:t>Espelage</a:t>
            </a:r>
            <a:r>
              <a:rPr lang="en-US" altLang="en-US" sz="1400" b="1" dirty="0">
                <a:latin typeface="Arial" pitchFamily="34" charset="0"/>
              </a:rPr>
              <a:t> (PI)</a:t>
            </a:r>
          </a:p>
        </p:txBody>
      </p:sp>
    </p:spTree>
    <p:extLst>
      <p:ext uri="{BB962C8B-B14F-4D97-AF65-F5344CB8AC3E}">
        <p14:creationId xmlns:p14="http://schemas.microsoft.com/office/powerpoint/2010/main" val="265040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5400" smtClean="0">
                <a:latin typeface="Arial" pitchFamily="34" charset="0"/>
              </a:rPr>
              <a:t>School Culture Matters</a:t>
            </a:r>
          </a:p>
        </p:txBody>
      </p:sp>
      <p:sp>
        <p:nvSpPr>
          <p:cNvPr id="72707" name="Rectangle 3"/>
          <p:cNvSpPr>
            <a:spLocks noGrp="1" noChangeArrowheads="1"/>
          </p:cNvSpPr>
          <p:nvPr>
            <p:ph type="body" sz="quarter" idx="11"/>
          </p:nvPr>
        </p:nvSpPr>
        <p:spPr/>
        <p:txBody>
          <a:bodyPr/>
          <a:lstStyle/>
          <a:p>
            <a:pPr>
              <a:lnSpc>
                <a:spcPct val="90000"/>
              </a:lnSpc>
              <a:buFont typeface="Wingdings" pitchFamily="2" charset="2"/>
              <a:buNone/>
            </a:pPr>
            <a:r>
              <a:rPr lang="en-US" altLang="en-US" sz="3200" dirty="0" smtClean="0"/>
              <a:t>“school policies, attitudes and behaviors of teachers, administrators and the student body, and the overall atmosphere or school ethos, determine the internal life or social, emotional, and motivation climate of the school.” (Kasen et al., 2004). </a:t>
            </a:r>
          </a:p>
          <a:p>
            <a:pPr>
              <a:lnSpc>
                <a:spcPct val="90000"/>
              </a:lnSpc>
              <a:buFont typeface="Wingdings" pitchFamily="2" charset="2"/>
              <a:buNone/>
            </a:pPr>
            <a:endParaRPr lang="en-US" altLang="en-US" sz="3200" dirty="0" smtClean="0"/>
          </a:p>
        </p:txBody>
      </p:sp>
    </p:spTree>
    <p:extLst>
      <p:ext uri="{BB962C8B-B14F-4D97-AF65-F5344CB8AC3E}">
        <p14:creationId xmlns:p14="http://schemas.microsoft.com/office/powerpoint/2010/main" val="350714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eaLnBrk="1" hangingPunct="1"/>
            <a:r>
              <a:rPr lang="en-US" altLang="en-US" sz="4000" smtClean="0">
                <a:latin typeface="Arial" pitchFamily="34" charset="0"/>
              </a:rPr>
              <a:t>School Environment Scale</a:t>
            </a:r>
          </a:p>
        </p:txBody>
      </p:sp>
      <p:sp>
        <p:nvSpPr>
          <p:cNvPr id="74755" name="Rectangle 3"/>
          <p:cNvSpPr>
            <a:spLocks noGrp="1" noChangeArrowheads="1"/>
          </p:cNvSpPr>
          <p:nvPr>
            <p:ph type="body" sz="quarter" idx="11"/>
          </p:nvPr>
        </p:nvSpPr>
        <p:spPr/>
        <p:txBody>
          <a:bodyPr/>
          <a:lstStyle/>
          <a:p>
            <a:pPr eaLnBrk="1" hangingPunct="1"/>
            <a:r>
              <a:rPr lang="en-US" altLang="en-US" sz="2400" b="1" dirty="0" smtClean="0">
                <a:latin typeface="Arial" pitchFamily="34" charset="0"/>
              </a:rPr>
              <a:t>Six scales emerged from factor analyses, measuring teacher/staff PERCEPTIONS OF:</a:t>
            </a:r>
          </a:p>
          <a:p>
            <a:pPr marL="800100" lvl="1" indent="-342900" eaLnBrk="1" hangingPunct="1">
              <a:buClr>
                <a:srgbClr val="FFC000"/>
              </a:buClr>
              <a:buFont typeface="Arial" panose="020B0604020202020204" pitchFamily="34" charset="0"/>
              <a:buChar char="•"/>
            </a:pPr>
            <a:r>
              <a:rPr lang="en-US" altLang="en-US" sz="2100" b="1" dirty="0" smtClean="0">
                <a:latin typeface="Arial" pitchFamily="34" charset="0"/>
                <a:ea typeface="ＭＳ Ｐゴシック" pitchFamily="34" charset="-128"/>
              </a:rPr>
              <a:t>Student intervention (5 items; </a:t>
            </a:r>
            <a:r>
              <a:rPr lang="el-GR" altLang="en-US" sz="2100" b="1" dirty="0" smtClean="0">
                <a:latin typeface="Arial" pitchFamily="34" charset="0"/>
                <a:ea typeface="ＭＳ Ｐゴシック" pitchFamily="34" charset="-128"/>
              </a:rPr>
              <a:t>α</a:t>
            </a:r>
            <a:r>
              <a:rPr lang="en-US" altLang="en-US" sz="2100" b="1" dirty="0" smtClean="0">
                <a:latin typeface="Arial" pitchFamily="34" charset="0"/>
                <a:ea typeface="ＭＳ Ｐゴシック" pitchFamily="34" charset="-128"/>
              </a:rPr>
              <a:t> = .83)</a:t>
            </a:r>
          </a:p>
          <a:p>
            <a:pPr marL="800100" lvl="1" indent="-342900" eaLnBrk="1" hangingPunct="1">
              <a:buClr>
                <a:srgbClr val="FFC000"/>
              </a:buClr>
              <a:buFont typeface="Arial" panose="020B0604020202020204" pitchFamily="34" charset="0"/>
              <a:buChar char="•"/>
            </a:pPr>
            <a:r>
              <a:rPr lang="en-US" altLang="en-US" sz="2100" b="1" dirty="0" smtClean="0">
                <a:latin typeface="Arial" pitchFamily="34" charset="0"/>
                <a:ea typeface="ＭＳ Ｐゴシック" pitchFamily="34" charset="-128"/>
              </a:rPr>
              <a:t>Staff intervention (5 items; </a:t>
            </a:r>
            <a:r>
              <a:rPr lang="el-GR" altLang="en-US" sz="2100" b="1" dirty="0" smtClean="0">
                <a:latin typeface="Arial" pitchFamily="34" charset="0"/>
                <a:ea typeface="ＭＳ Ｐゴシック" pitchFamily="34" charset="-128"/>
              </a:rPr>
              <a:t>α</a:t>
            </a:r>
            <a:r>
              <a:rPr lang="en-US" altLang="en-US" sz="2100" b="1" dirty="0" smtClean="0">
                <a:latin typeface="Arial" pitchFamily="34" charset="0"/>
                <a:ea typeface="ＭＳ Ｐゴシック" pitchFamily="34" charset="-128"/>
              </a:rPr>
              <a:t> = .89)</a:t>
            </a:r>
          </a:p>
          <a:p>
            <a:pPr marL="800100" lvl="1" indent="-342900" eaLnBrk="1" hangingPunct="1">
              <a:buClr>
                <a:srgbClr val="FFC000"/>
              </a:buClr>
              <a:buFont typeface="Arial" panose="020B0604020202020204" pitchFamily="34" charset="0"/>
              <a:buChar char="•"/>
            </a:pPr>
            <a:r>
              <a:rPr lang="en-US" altLang="en-US" sz="2100" b="1" dirty="0" smtClean="0">
                <a:latin typeface="Arial" pitchFamily="34" charset="0"/>
                <a:ea typeface="ＭＳ Ｐゴシック" pitchFamily="34" charset="-128"/>
              </a:rPr>
              <a:t>Aggression being a problem (5 items; </a:t>
            </a:r>
            <a:r>
              <a:rPr lang="el-GR" altLang="en-US" sz="2100" b="1" dirty="0" smtClean="0">
                <a:latin typeface="Arial" pitchFamily="34" charset="0"/>
                <a:ea typeface="ＭＳ Ｐゴシック" pitchFamily="34" charset="-128"/>
              </a:rPr>
              <a:t>α</a:t>
            </a:r>
            <a:r>
              <a:rPr lang="en-US" altLang="en-US" sz="2100" b="1" dirty="0" smtClean="0">
                <a:latin typeface="Arial" pitchFamily="34" charset="0"/>
                <a:ea typeface="ＭＳ Ｐゴシック" pitchFamily="34" charset="-128"/>
              </a:rPr>
              <a:t> = .80)</a:t>
            </a:r>
          </a:p>
          <a:p>
            <a:pPr marL="800100" lvl="1" indent="-342900" eaLnBrk="1" hangingPunct="1">
              <a:buClr>
                <a:srgbClr val="FFC000"/>
              </a:buClr>
              <a:buFont typeface="Arial" panose="020B0604020202020204" pitchFamily="34" charset="0"/>
              <a:buChar char="•"/>
            </a:pPr>
            <a:r>
              <a:rPr lang="en-US" altLang="en-US" sz="2100" b="1" dirty="0" smtClean="0">
                <a:latin typeface="Arial" pitchFamily="34" charset="0"/>
                <a:ea typeface="ＭＳ Ｐゴシック" pitchFamily="34" charset="-128"/>
              </a:rPr>
              <a:t>School is doing professional development/administrator support (8 items; </a:t>
            </a:r>
            <a:r>
              <a:rPr lang="el-GR" altLang="en-US" sz="2100" b="1" dirty="0" smtClean="0">
                <a:latin typeface="Arial" pitchFamily="34" charset="0"/>
                <a:ea typeface="ＭＳ Ｐゴシック" pitchFamily="34" charset="-128"/>
              </a:rPr>
              <a:t>α</a:t>
            </a:r>
            <a:r>
              <a:rPr lang="en-US" altLang="en-US" sz="2100" b="1" dirty="0" smtClean="0">
                <a:latin typeface="Arial" pitchFamily="34" charset="0"/>
                <a:ea typeface="ＭＳ Ｐゴシック" pitchFamily="34" charset="-128"/>
              </a:rPr>
              <a:t> = .90)</a:t>
            </a:r>
          </a:p>
          <a:p>
            <a:pPr marL="800100" lvl="1" indent="-342900" eaLnBrk="1" hangingPunct="1">
              <a:buClr>
                <a:srgbClr val="FFC000"/>
              </a:buClr>
              <a:buFont typeface="Arial" panose="020B0604020202020204" pitchFamily="34" charset="0"/>
              <a:buChar char="•"/>
            </a:pPr>
            <a:r>
              <a:rPr lang="en-US" altLang="en-US" sz="2100" b="1" dirty="0" smtClean="0">
                <a:latin typeface="Arial" pitchFamily="34" charset="0"/>
                <a:ea typeface="ＭＳ Ｐゴシック" pitchFamily="34" charset="-128"/>
              </a:rPr>
              <a:t>Positive school climate overall (7 items; </a:t>
            </a:r>
            <a:r>
              <a:rPr lang="el-GR" altLang="en-US" sz="2100" b="1" dirty="0" smtClean="0">
                <a:latin typeface="Arial" pitchFamily="34" charset="0"/>
                <a:ea typeface="ＭＳ Ｐゴシック" pitchFamily="34" charset="-128"/>
              </a:rPr>
              <a:t>α</a:t>
            </a:r>
            <a:r>
              <a:rPr lang="en-US" altLang="en-US" sz="2100" b="1" dirty="0" smtClean="0">
                <a:latin typeface="Arial" pitchFamily="34" charset="0"/>
                <a:ea typeface="ＭＳ Ｐゴシック" pitchFamily="34" charset="-128"/>
              </a:rPr>
              <a:t> = .85)</a:t>
            </a:r>
          </a:p>
          <a:p>
            <a:pPr marL="800100" lvl="1" indent="-342900">
              <a:buClr>
                <a:srgbClr val="FFC000"/>
              </a:buClr>
              <a:buFont typeface="Arial" panose="020B0604020202020204" pitchFamily="34" charset="0"/>
              <a:buChar char="•"/>
            </a:pPr>
            <a:r>
              <a:rPr lang="en-US" altLang="en-US" sz="2100" b="1" dirty="0" smtClean="0">
                <a:latin typeface="Arial" pitchFamily="34" charset="0"/>
                <a:ea typeface="ＭＳ Ｐゴシック" pitchFamily="34" charset="-128"/>
              </a:rPr>
              <a:t>Gender Equity/Intolerance of Sexual </a:t>
            </a:r>
            <a:r>
              <a:rPr lang="en-US" altLang="en-US" sz="2100" b="1" dirty="0">
                <a:latin typeface="Arial" pitchFamily="34" charset="0"/>
                <a:ea typeface="ＭＳ Ｐゴシック" pitchFamily="34" charset="-128"/>
              </a:rPr>
              <a:t>Harassment (7 items; </a:t>
            </a:r>
            <a:r>
              <a:rPr lang="el-GR" altLang="en-US" sz="2100" b="1" dirty="0">
                <a:latin typeface="Arial" pitchFamily="34" charset="0"/>
                <a:ea typeface="ＭＳ Ｐゴシック" pitchFamily="34" charset="-128"/>
              </a:rPr>
              <a:t>α</a:t>
            </a:r>
            <a:r>
              <a:rPr lang="en-US" altLang="en-US" sz="2100" b="1" dirty="0">
                <a:latin typeface="Arial" pitchFamily="34" charset="0"/>
                <a:ea typeface="ＭＳ Ｐゴシック" pitchFamily="34" charset="-128"/>
              </a:rPr>
              <a:t> = </a:t>
            </a:r>
            <a:r>
              <a:rPr lang="en-US" altLang="en-US" sz="2100" b="1" dirty="0" smtClean="0">
                <a:latin typeface="Arial" pitchFamily="34" charset="0"/>
                <a:ea typeface="ＭＳ Ｐゴシック" pitchFamily="34" charset="-128"/>
              </a:rPr>
              <a:t>.79)</a:t>
            </a:r>
            <a:endParaRPr lang="en-US" altLang="en-US" sz="2100" b="1" dirty="0">
              <a:latin typeface="Arial" pitchFamily="34" charset="0"/>
              <a:ea typeface="ＭＳ Ｐゴシック" pitchFamily="34" charset="-128"/>
            </a:endParaRPr>
          </a:p>
          <a:p>
            <a:pPr marL="457200" lvl="1" indent="0" eaLnBrk="1" hangingPunct="1">
              <a:buNone/>
            </a:pPr>
            <a:endParaRPr lang="en-US" altLang="en-US" sz="2100" b="1" dirty="0" smtClean="0">
              <a:latin typeface="Arial" pitchFamily="34" charset="0"/>
              <a:ea typeface="ＭＳ Ｐゴシック" pitchFamily="34" charset="-128"/>
            </a:endParaRPr>
          </a:p>
          <a:p>
            <a:pPr lvl="1" eaLnBrk="1" hangingPunct="1"/>
            <a:endParaRPr lang="en-US" altLang="en-US" sz="2100" b="1" dirty="0" smtClean="0">
              <a:latin typeface="Arial" pitchFamily="34" charset="0"/>
              <a:ea typeface="ＭＳ Ｐゴシック" pitchFamily="34" charset="-128"/>
            </a:endParaRPr>
          </a:p>
        </p:txBody>
      </p:sp>
    </p:spTree>
    <p:extLst>
      <p:ext uri="{BB962C8B-B14F-4D97-AF65-F5344CB8AC3E}">
        <p14:creationId xmlns:p14="http://schemas.microsoft.com/office/powerpoint/2010/main" val="63148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eaLnBrk="1" hangingPunct="1"/>
            <a:r>
              <a:rPr lang="en-US" altLang="en-US" sz="4000" dirty="0" smtClean="0">
                <a:latin typeface="Arial" pitchFamily="34" charset="0"/>
              </a:rPr>
              <a:t>Final Multi-level Model</a:t>
            </a:r>
          </a:p>
        </p:txBody>
      </p:sp>
      <p:graphicFrame>
        <p:nvGraphicFramePr>
          <p:cNvPr id="3" name="Content Placeholder 2"/>
          <p:cNvGraphicFramePr>
            <a:graphicFrameLocks noGrp="1"/>
          </p:cNvGraphicFramePr>
          <p:nvPr>
            <p:ph sz="quarter" idx="4294967295"/>
            <p:extLst>
              <p:ext uri="{D42A27DB-BD31-4B8C-83A1-F6EECF244321}">
                <p14:modId xmlns:p14="http://schemas.microsoft.com/office/powerpoint/2010/main" val="3973892529"/>
              </p:ext>
            </p:extLst>
          </p:nvPr>
        </p:nvGraphicFramePr>
        <p:xfrm>
          <a:off x="304800" y="1145743"/>
          <a:ext cx="7986669" cy="5003403"/>
        </p:xfrm>
        <a:graphic>
          <a:graphicData uri="http://schemas.openxmlformats.org/drawingml/2006/table">
            <a:tbl>
              <a:tblPr firstRow="1" firstCol="1" bandRow="1">
                <a:tableStyleId>{5C22544A-7EE6-4342-B048-85BDC9FD1C3A}</a:tableStyleId>
              </a:tblPr>
              <a:tblGrid>
                <a:gridCol w="1581873"/>
                <a:gridCol w="942990"/>
                <a:gridCol w="613328"/>
                <a:gridCol w="1019655"/>
                <a:gridCol w="613328"/>
                <a:gridCol w="968545"/>
                <a:gridCol w="613328"/>
                <a:gridCol w="1019655"/>
                <a:gridCol w="613967"/>
              </a:tblGrid>
              <a:tr h="386863">
                <a:tc>
                  <a:txBody>
                    <a:bodyPr/>
                    <a:lstStyle/>
                    <a:p>
                      <a:pPr marL="0" marR="0">
                        <a:spcBef>
                          <a:spcPts val="0"/>
                        </a:spcBef>
                        <a:spcAft>
                          <a:spcPts val="0"/>
                        </a:spcAft>
                      </a:pPr>
                      <a:r>
                        <a:rPr lang="en-US" sz="1100" dirty="0">
                          <a:effectLst/>
                        </a:rPr>
                        <a:t>Variable</a:t>
                      </a:r>
                      <a:endParaRPr lang="en-US" sz="1000" dirty="0">
                        <a:effectLst/>
                        <a:latin typeface="Calibri"/>
                        <a:ea typeface="Calibri"/>
                        <a:cs typeface="Times New Roman"/>
                      </a:endParaRPr>
                    </a:p>
                  </a:txBody>
                  <a:tcPr marL="64843" marR="64843" marT="0" marB="0"/>
                </a:tc>
                <a:tc gridSpan="2">
                  <a:txBody>
                    <a:bodyPr/>
                    <a:lstStyle/>
                    <a:p>
                      <a:pPr marL="0" marR="0" algn="ctr">
                        <a:spcBef>
                          <a:spcPts val="0"/>
                        </a:spcBef>
                        <a:spcAft>
                          <a:spcPts val="0"/>
                        </a:spcAft>
                      </a:pPr>
                      <a:r>
                        <a:rPr lang="en-US" sz="1100">
                          <a:effectLst/>
                        </a:rPr>
                        <a:t>Bullying Perpetration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Peer Victimization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Physical Aggression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Willingness to Intervene</a:t>
                      </a:r>
                      <a:endParaRPr lang="en-US" sz="1000">
                        <a:effectLst/>
                        <a:latin typeface="Calibri"/>
                        <a:ea typeface="Calibri"/>
                        <a:cs typeface="Times New Roman"/>
                      </a:endParaRPr>
                    </a:p>
                  </a:txBody>
                  <a:tcPr marL="64843" marR="64843" marT="0" marB="0"/>
                </a:tc>
                <a:tc hMerge="1">
                  <a:txBody>
                    <a:bodyPr/>
                    <a:lstStyle/>
                    <a:p>
                      <a:endParaRPr lang="en-US"/>
                    </a:p>
                  </a:txBody>
                  <a:tcPr/>
                </a:tc>
              </a:tr>
              <a:tr h="193430">
                <a:tc>
                  <a:txBody>
                    <a:bodyPr/>
                    <a:lstStyle/>
                    <a:p>
                      <a:pPr marL="0" marR="0">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Intercept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.39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.96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.96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2.03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Individual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Female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-.20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Mother’s Education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White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-.51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.18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Hispanic</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-.47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Asian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-.22 (.04)**</a:t>
                      </a:r>
                      <a:endParaRPr lang="en-US" sz="1000"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-.64 (.06)**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.19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.06</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Bi-racial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-.29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.12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School-level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Student Intervention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 (.14)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(.18)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.19 (.20)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 (.10)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Staff Intervention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 (.10)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.30 (.22)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(.19)</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r>
              <a:tr h="167516">
                <a:tc>
                  <a:txBody>
                    <a:bodyPr/>
                    <a:lstStyle/>
                    <a:p>
                      <a:pPr marL="0" marR="0">
                        <a:spcBef>
                          <a:spcPts val="0"/>
                        </a:spcBef>
                        <a:spcAft>
                          <a:spcPts val="0"/>
                        </a:spcAft>
                      </a:pPr>
                      <a:r>
                        <a:rPr lang="en-US" sz="1100" dirty="0">
                          <a:solidFill>
                            <a:srgbClr val="FF0000"/>
                          </a:solidFill>
                          <a:effectLst/>
                        </a:rPr>
                        <a:t>Aggression Problem</a:t>
                      </a:r>
                      <a:endParaRPr lang="en-US" sz="1000"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(.12)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 (.12)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-.18 (.06)**</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-.10</a:t>
                      </a:r>
                      <a:endParaRPr lang="en-US" sz="1000">
                        <a:effectLst/>
                        <a:latin typeface="Calibri"/>
                        <a:ea typeface="Calibri"/>
                        <a:cs typeface="Times New Roman"/>
                      </a:endParaRPr>
                    </a:p>
                  </a:txBody>
                  <a:tcPr marL="64843" marR="64843" marT="0" marB="0"/>
                </a:tc>
              </a:tr>
              <a:tr h="386863">
                <a:tc>
                  <a:txBody>
                    <a:bodyPr/>
                    <a:lstStyle/>
                    <a:p>
                      <a:pPr marL="0" marR="0">
                        <a:spcBef>
                          <a:spcPts val="0"/>
                        </a:spcBef>
                        <a:spcAft>
                          <a:spcPts val="0"/>
                        </a:spcAft>
                      </a:pPr>
                      <a:r>
                        <a:rPr lang="en-US" sz="1200" b="1" dirty="0">
                          <a:solidFill>
                            <a:srgbClr val="FF0000"/>
                          </a:solidFill>
                          <a:effectLst/>
                        </a:rPr>
                        <a:t>School Commitment to Bully Prevention</a:t>
                      </a:r>
                      <a:endParaRPr lang="en-US" sz="1100" b="1"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-.20 (.06)**</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-.13</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-.42 (.09)**</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-.27</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-.17 (.08)*</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r>
              <a:tr h="386863">
                <a:tc>
                  <a:txBody>
                    <a:bodyPr/>
                    <a:lstStyle/>
                    <a:p>
                      <a:pPr marL="0" marR="0">
                        <a:spcBef>
                          <a:spcPts val="0"/>
                        </a:spcBef>
                        <a:spcAft>
                          <a:spcPts val="0"/>
                        </a:spcAft>
                      </a:pPr>
                      <a:r>
                        <a:rPr lang="en-US" sz="1100">
                          <a:effectLst/>
                        </a:rPr>
                        <a:t>Positive Teacher-Staff-Student Interactions</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(.16)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 (.21)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580294">
                <a:tc>
                  <a:txBody>
                    <a:bodyPr/>
                    <a:lstStyle/>
                    <a:p>
                      <a:pPr marL="0" marR="0">
                        <a:spcBef>
                          <a:spcPts val="0"/>
                        </a:spcBef>
                        <a:spcAft>
                          <a:spcPts val="0"/>
                        </a:spcAft>
                      </a:pPr>
                      <a:r>
                        <a:rPr lang="en-US" sz="1100" b="1" dirty="0">
                          <a:solidFill>
                            <a:srgbClr val="FF0000"/>
                          </a:solidFill>
                          <a:effectLst/>
                        </a:rPr>
                        <a:t>Gender equity/intolerance of sexual harassment</a:t>
                      </a:r>
                      <a:endParaRPr lang="en-US" sz="1000" b="1"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-.23 (.10)*</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-.08</a:t>
                      </a:r>
                      <a:endParaRPr lang="en-US" sz="1000"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-.71 (.20)**</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State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Free/Reduced Lunch</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-.12</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Female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-.66 (.29)*</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-.71 (.32)*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-.45 (.42)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(.25)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White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-.49 (.15)**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.64 (.24)**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-.25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-.09</a:t>
                      </a:r>
                      <a:endParaRPr lang="en-US" sz="1000" dirty="0">
                        <a:effectLst/>
                        <a:latin typeface="Calibri"/>
                        <a:ea typeface="Calibri"/>
                        <a:cs typeface="Times New Roman"/>
                      </a:endParaRPr>
                    </a:p>
                  </a:txBody>
                  <a:tcPr marL="64843" marR="64843" marT="0" marB="0"/>
                </a:tc>
              </a:tr>
            </a:tbl>
          </a:graphicData>
        </a:graphic>
      </p:graphicFrame>
    </p:spTree>
    <p:extLst>
      <p:ext uri="{BB962C8B-B14F-4D97-AF65-F5344CB8AC3E}">
        <p14:creationId xmlns:p14="http://schemas.microsoft.com/office/powerpoint/2010/main" val="341269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eaLnBrk="1" hangingPunct="1"/>
            <a:r>
              <a:rPr lang="en-US" altLang="en-US" sz="4000" dirty="0" smtClean="0">
                <a:latin typeface="Arial" pitchFamily="34" charset="0"/>
              </a:rPr>
              <a:t>Final Multi-level Model</a:t>
            </a:r>
          </a:p>
        </p:txBody>
      </p:sp>
      <p:graphicFrame>
        <p:nvGraphicFramePr>
          <p:cNvPr id="3" name="Content Placeholder 2"/>
          <p:cNvGraphicFramePr>
            <a:graphicFrameLocks noGrp="1"/>
          </p:cNvGraphicFramePr>
          <p:nvPr>
            <p:ph sz="quarter" idx="4294967295"/>
            <p:extLst/>
          </p:nvPr>
        </p:nvGraphicFramePr>
        <p:xfrm>
          <a:off x="304800" y="1145743"/>
          <a:ext cx="7986669" cy="5003403"/>
        </p:xfrm>
        <a:graphic>
          <a:graphicData uri="http://schemas.openxmlformats.org/drawingml/2006/table">
            <a:tbl>
              <a:tblPr firstRow="1" firstCol="1" bandRow="1">
                <a:tableStyleId>{5C22544A-7EE6-4342-B048-85BDC9FD1C3A}</a:tableStyleId>
              </a:tblPr>
              <a:tblGrid>
                <a:gridCol w="1581873"/>
                <a:gridCol w="942990"/>
                <a:gridCol w="613328"/>
                <a:gridCol w="1019655"/>
                <a:gridCol w="613328"/>
                <a:gridCol w="968545"/>
                <a:gridCol w="613328"/>
                <a:gridCol w="1019655"/>
                <a:gridCol w="613967"/>
              </a:tblGrid>
              <a:tr h="386863">
                <a:tc>
                  <a:txBody>
                    <a:bodyPr/>
                    <a:lstStyle/>
                    <a:p>
                      <a:pPr marL="0" marR="0">
                        <a:spcBef>
                          <a:spcPts val="0"/>
                        </a:spcBef>
                        <a:spcAft>
                          <a:spcPts val="0"/>
                        </a:spcAft>
                      </a:pPr>
                      <a:r>
                        <a:rPr lang="en-US" sz="1100" dirty="0">
                          <a:effectLst/>
                        </a:rPr>
                        <a:t>Variable</a:t>
                      </a:r>
                      <a:endParaRPr lang="en-US" sz="1000" dirty="0">
                        <a:effectLst/>
                        <a:latin typeface="Calibri"/>
                        <a:ea typeface="Calibri"/>
                        <a:cs typeface="Times New Roman"/>
                      </a:endParaRPr>
                    </a:p>
                  </a:txBody>
                  <a:tcPr marL="64843" marR="64843" marT="0" marB="0"/>
                </a:tc>
                <a:tc gridSpan="2">
                  <a:txBody>
                    <a:bodyPr/>
                    <a:lstStyle/>
                    <a:p>
                      <a:pPr marL="0" marR="0" algn="ctr">
                        <a:spcBef>
                          <a:spcPts val="0"/>
                        </a:spcBef>
                        <a:spcAft>
                          <a:spcPts val="0"/>
                        </a:spcAft>
                      </a:pPr>
                      <a:r>
                        <a:rPr lang="en-US" sz="1100">
                          <a:effectLst/>
                        </a:rPr>
                        <a:t>Bullying Perpetration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Peer Victimization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Physical Aggression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Willingness to Intervene</a:t>
                      </a:r>
                      <a:endParaRPr lang="en-US" sz="1000">
                        <a:effectLst/>
                        <a:latin typeface="Calibri"/>
                        <a:ea typeface="Calibri"/>
                        <a:cs typeface="Times New Roman"/>
                      </a:endParaRPr>
                    </a:p>
                  </a:txBody>
                  <a:tcPr marL="64843" marR="64843" marT="0" marB="0"/>
                </a:tc>
                <a:tc hMerge="1">
                  <a:txBody>
                    <a:bodyPr/>
                    <a:lstStyle/>
                    <a:p>
                      <a:endParaRPr lang="en-US"/>
                    </a:p>
                  </a:txBody>
                  <a:tcPr/>
                </a:tc>
              </a:tr>
              <a:tr h="193430">
                <a:tc>
                  <a:txBody>
                    <a:bodyPr/>
                    <a:lstStyle/>
                    <a:p>
                      <a:pPr marL="0" marR="0">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Intercept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.39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.96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.96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2.03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Individual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Female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-.20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Mother’s Education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White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-.51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.18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Hispanic</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-.47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Asian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-.22 (.04)**</a:t>
                      </a:r>
                      <a:endParaRPr lang="en-US" sz="1000"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-.64 (.06)**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.19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.06</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Bi-racial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-.29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.12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School-level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Student Intervention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 (.14)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(.18)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.19 (.20)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 (.10)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Staff Intervention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 (.10)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.30 (.22)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(.19)</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r>
              <a:tr h="167516">
                <a:tc>
                  <a:txBody>
                    <a:bodyPr/>
                    <a:lstStyle/>
                    <a:p>
                      <a:pPr marL="0" marR="0">
                        <a:spcBef>
                          <a:spcPts val="0"/>
                        </a:spcBef>
                        <a:spcAft>
                          <a:spcPts val="0"/>
                        </a:spcAft>
                      </a:pPr>
                      <a:r>
                        <a:rPr lang="en-US" sz="1100" dirty="0">
                          <a:solidFill>
                            <a:srgbClr val="FF0000"/>
                          </a:solidFill>
                          <a:effectLst/>
                        </a:rPr>
                        <a:t>Aggression Problem</a:t>
                      </a:r>
                      <a:endParaRPr lang="en-US" sz="1000"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(.12)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 (.12)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-.18 (.06)**</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-.10</a:t>
                      </a:r>
                      <a:endParaRPr lang="en-US" sz="1000">
                        <a:effectLst/>
                        <a:latin typeface="Calibri"/>
                        <a:ea typeface="Calibri"/>
                        <a:cs typeface="Times New Roman"/>
                      </a:endParaRPr>
                    </a:p>
                  </a:txBody>
                  <a:tcPr marL="64843" marR="64843" marT="0" marB="0"/>
                </a:tc>
              </a:tr>
              <a:tr h="386863">
                <a:tc>
                  <a:txBody>
                    <a:bodyPr/>
                    <a:lstStyle/>
                    <a:p>
                      <a:pPr marL="0" marR="0">
                        <a:spcBef>
                          <a:spcPts val="0"/>
                        </a:spcBef>
                        <a:spcAft>
                          <a:spcPts val="0"/>
                        </a:spcAft>
                      </a:pPr>
                      <a:r>
                        <a:rPr lang="en-US" sz="1200" b="1" dirty="0">
                          <a:solidFill>
                            <a:srgbClr val="FF0000"/>
                          </a:solidFill>
                          <a:effectLst/>
                        </a:rPr>
                        <a:t>School Commitment to Bully Prevention</a:t>
                      </a:r>
                      <a:endParaRPr lang="en-US" sz="1100" b="1"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-.20 (.06)**</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-.13</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-.42 (.09)**</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-.27</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-.17 (.08)*</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r>
              <a:tr h="386863">
                <a:tc>
                  <a:txBody>
                    <a:bodyPr/>
                    <a:lstStyle/>
                    <a:p>
                      <a:pPr marL="0" marR="0">
                        <a:spcBef>
                          <a:spcPts val="0"/>
                        </a:spcBef>
                        <a:spcAft>
                          <a:spcPts val="0"/>
                        </a:spcAft>
                      </a:pPr>
                      <a:r>
                        <a:rPr lang="en-US" sz="1100">
                          <a:effectLst/>
                        </a:rPr>
                        <a:t>Positive Teacher-Staff-Student Interactions</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(.16)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 (.21)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580294">
                <a:tc>
                  <a:txBody>
                    <a:bodyPr/>
                    <a:lstStyle/>
                    <a:p>
                      <a:pPr marL="0" marR="0">
                        <a:spcBef>
                          <a:spcPts val="0"/>
                        </a:spcBef>
                        <a:spcAft>
                          <a:spcPts val="0"/>
                        </a:spcAft>
                      </a:pPr>
                      <a:r>
                        <a:rPr lang="en-US" sz="1100" b="1" dirty="0">
                          <a:solidFill>
                            <a:srgbClr val="FF0000"/>
                          </a:solidFill>
                          <a:effectLst/>
                        </a:rPr>
                        <a:t>Gender equity/intolerance of sexual harassment</a:t>
                      </a:r>
                      <a:endParaRPr lang="en-US" sz="1000" b="1"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-.23 (.10)*</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-.08</a:t>
                      </a:r>
                      <a:endParaRPr lang="en-US" sz="1000"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-.71 (.20)**</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State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Free/Reduced Lunch</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-.12</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Female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-.66 (.29)*</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-.71 (.32)*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-.45 (.42)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(.25)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White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-.49 (.15)**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.64 (.24)**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-.25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-.09</a:t>
                      </a:r>
                      <a:endParaRPr lang="en-US" sz="1000" dirty="0">
                        <a:effectLst/>
                        <a:latin typeface="Calibri"/>
                        <a:ea typeface="Calibri"/>
                        <a:cs typeface="Times New Roman"/>
                      </a:endParaRPr>
                    </a:p>
                  </a:txBody>
                  <a:tcPr marL="64843" marR="64843" marT="0" marB="0"/>
                </a:tc>
              </a:tr>
            </a:tbl>
          </a:graphicData>
        </a:graphic>
      </p:graphicFrame>
      <p:sp>
        <p:nvSpPr>
          <p:cNvPr id="2" name="Oval 1"/>
          <p:cNvSpPr/>
          <p:nvPr/>
        </p:nvSpPr>
        <p:spPr>
          <a:xfrm>
            <a:off x="6549132" y="3720415"/>
            <a:ext cx="1233182" cy="5033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337884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eaLnBrk="1" hangingPunct="1"/>
            <a:r>
              <a:rPr lang="en-US" altLang="en-US" sz="4000" dirty="0" smtClean="0">
                <a:latin typeface="Arial" pitchFamily="34" charset="0"/>
              </a:rPr>
              <a:t>Final Multi-level Model</a:t>
            </a:r>
          </a:p>
        </p:txBody>
      </p:sp>
      <p:graphicFrame>
        <p:nvGraphicFramePr>
          <p:cNvPr id="3" name="Content Placeholder 2"/>
          <p:cNvGraphicFramePr>
            <a:graphicFrameLocks noGrp="1"/>
          </p:cNvGraphicFramePr>
          <p:nvPr>
            <p:ph sz="quarter" idx="4294967295"/>
            <p:extLst>
              <p:ext uri="{D42A27DB-BD31-4B8C-83A1-F6EECF244321}">
                <p14:modId xmlns:p14="http://schemas.microsoft.com/office/powerpoint/2010/main" val="4044331730"/>
              </p:ext>
            </p:extLst>
          </p:nvPr>
        </p:nvGraphicFramePr>
        <p:xfrm>
          <a:off x="304799" y="979488"/>
          <a:ext cx="8070273" cy="5566791"/>
        </p:xfrm>
        <a:graphic>
          <a:graphicData uri="http://schemas.openxmlformats.org/drawingml/2006/table">
            <a:tbl>
              <a:tblPr firstRow="1" firstCol="1" bandRow="1">
                <a:tableStyleId>{5C22544A-7EE6-4342-B048-85BDC9FD1C3A}</a:tableStyleId>
              </a:tblPr>
              <a:tblGrid>
                <a:gridCol w="1598432"/>
                <a:gridCol w="952862"/>
                <a:gridCol w="619748"/>
                <a:gridCol w="1030329"/>
                <a:gridCol w="619748"/>
                <a:gridCol w="978683"/>
                <a:gridCol w="619748"/>
                <a:gridCol w="1030329"/>
                <a:gridCol w="620394"/>
              </a:tblGrid>
              <a:tr h="428216">
                <a:tc>
                  <a:txBody>
                    <a:bodyPr/>
                    <a:lstStyle/>
                    <a:p>
                      <a:pPr marL="0" marR="0">
                        <a:spcBef>
                          <a:spcPts val="0"/>
                        </a:spcBef>
                        <a:spcAft>
                          <a:spcPts val="0"/>
                        </a:spcAft>
                      </a:pPr>
                      <a:r>
                        <a:rPr lang="en-US" sz="1100" dirty="0">
                          <a:effectLst/>
                        </a:rPr>
                        <a:t>Variable</a:t>
                      </a:r>
                      <a:endParaRPr lang="en-US" sz="1000" dirty="0">
                        <a:effectLst/>
                        <a:latin typeface="Calibri"/>
                        <a:ea typeface="Calibri"/>
                        <a:cs typeface="Times New Roman"/>
                      </a:endParaRPr>
                    </a:p>
                  </a:txBody>
                  <a:tcPr marL="64843" marR="64843" marT="0" marB="0"/>
                </a:tc>
                <a:tc gridSpan="2">
                  <a:txBody>
                    <a:bodyPr/>
                    <a:lstStyle/>
                    <a:p>
                      <a:pPr marL="0" marR="0" algn="ctr">
                        <a:spcBef>
                          <a:spcPts val="0"/>
                        </a:spcBef>
                        <a:spcAft>
                          <a:spcPts val="0"/>
                        </a:spcAft>
                      </a:pPr>
                      <a:r>
                        <a:rPr lang="en-US" sz="1100">
                          <a:effectLst/>
                        </a:rPr>
                        <a:t>Bullying Perpetration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Peer Victimization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Physical Aggression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Willingness to Intervene</a:t>
                      </a:r>
                      <a:endParaRPr lang="en-US" sz="1000">
                        <a:effectLst/>
                        <a:latin typeface="Calibri"/>
                        <a:ea typeface="Calibri"/>
                        <a:cs typeface="Times New Roman"/>
                      </a:endParaRPr>
                    </a:p>
                  </a:txBody>
                  <a:tcPr marL="64843" marR="64843" marT="0" marB="0"/>
                </a:tc>
                <a:tc hMerge="1">
                  <a:txBody>
                    <a:bodyPr/>
                    <a:lstStyle/>
                    <a:p>
                      <a:endParaRPr lang="en-US"/>
                    </a:p>
                  </a:txBody>
                  <a:tcPr/>
                </a:tc>
              </a:tr>
              <a:tr h="214107">
                <a:tc>
                  <a:txBody>
                    <a:bodyPr/>
                    <a:lstStyle/>
                    <a:p>
                      <a:pPr marL="0" marR="0">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Intercept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.39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.96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.96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2.03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  Individual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Female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-.20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Mother’s Education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White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-.51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.18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dirty="0">
                          <a:effectLst/>
                        </a:rPr>
                        <a:t>Hispanic</a:t>
                      </a:r>
                      <a:endParaRPr lang="en-US" sz="1000"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-.47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Asian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-.22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-.64 (.06)**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.19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.06</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Bi-racial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-.29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.12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 School-level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Student Intervention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 (.14)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(.18)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.19 (.20)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 (.10)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Staff Intervention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 (.10)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.30 (.22)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(.19)</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dirty="0">
                          <a:solidFill>
                            <a:srgbClr val="FF0000"/>
                          </a:solidFill>
                          <a:effectLst/>
                        </a:rPr>
                        <a:t>Aggression Problem</a:t>
                      </a:r>
                      <a:endParaRPr lang="en-US" sz="1000"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(.12)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 (.12)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-.18 (.06)**</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-.10</a:t>
                      </a:r>
                      <a:endParaRPr lang="en-US" sz="1000">
                        <a:effectLst/>
                        <a:latin typeface="Calibri"/>
                        <a:ea typeface="Calibri"/>
                        <a:cs typeface="Times New Roman"/>
                      </a:endParaRPr>
                    </a:p>
                  </a:txBody>
                  <a:tcPr marL="64843" marR="64843" marT="0" marB="0"/>
                </a:tc>
              </a:tr>
              <a:tr h="428216">
                <a:tc>
                  <a:txBody>
                    <a:bodyPr/>
                    <a:lstStyle/>
                    <a:p>
                      <a:pPr marL="0" marR="0">
                        <a:spcBef>
                          <a:spcPts val="0"/>
                        </a:spcBef>
                        <a:spcAft>
                          <a:spcPts val="0"/>
                        </a:spcAft>
                      </a:pPr>
                      <a:r>
                        <a:rPr lang="en-US" sz="1200" b="1" dirty="0">
                          <a:solidFill>
                            <a:srgbClr val="FF0000"/>
                          </a:solidFill>
                          <a:effectLst/>
                        </a:rPr>
                        <a:t>School Commitment to Bully Prevention</a:t>
                      </a:r>
                      <a:endParaRPr lang="en-US" sz="1100" b="1"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-.20 (.06)**</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-.13</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-.42 (.09)**</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-.27</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-.17 (.08)*</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r>
              <a:tr h="428216">
                <a:tc>
                  <a:txBody>
                    <a:bodyPr/>
                    <a:lstStyle/>
                    <a:p>
                      <a:pPr marL="0" marR="0">
                        <a:spcBef>
                          <a:spcPts val="0"/>
                        </a:spcBef>
                        <a:spcAft>
                          <a:spcPts val="0"/>
                        </a:spcAft>
                      </a:pPr>
                      <a:r>
                        <a:rPr lang="en-US" sz="1100">
                          <a:effectLst/>
                        </a:rPr>
                        <a:t>Positive Teacher-Staff-Student Interactions</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(.16)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 (.21)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642324">
                <a:tc>
                  <a:txBody>
                    <a:bodyPr/>
                    <a:lstStyle/>
                    <a:p>
                      <a:pPr marL="0" marR="0">
                        <a:spcBef>
                          <a:spcPts val="0"/>
                        </a:spcBef>
                        <a:spcAft>
                          <a:spcPts val="0"/>
                        </a:spcAft>
                      </a:pPr>
                      <a:r>
                        <a:rPr lang="en-US" sz="1100" b="1" dirty="0">
                          <a:solidFill>
                            <a:srgbClr val="FF0000"/>
                          </a:solidFill>
                          <a:effectLst/>
                        </a:rPr>
                        <a:t>Gender equity/intolerance of sexual harassment</a:t>
                      </a:r>
                      <a:endParaRPr lang="en-US" sz="1000" b="1"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-.23 (.10)*</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-.08</a:t>
                      </a:r>
                      <a:endParaRPr lang="en-US" sz="1000"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-.71 (.20)**</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State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Free/Reduced Lunch</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-.12</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 Female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-.66 (.29)*</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-.71 (.32)*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-.45 (.42)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(.25)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214107">
                <a:tc>
                  <a:txBody>
                    <a:bodyPr/>
                    <a:lstStyle/>
                    <a:p>
                      <a:pPr marL="0" marR="0">
                        <a:spcBef>
                          <a:spcPts val="0"/>
                        </a:spcBef>
                        <a:spcAft>
                          <a:spcPts val="0"/>
                        </a:spcAft>
                      </a:pPr>
                      <a:r>
                        <a:rPr lang="en-US" sz="1100">
                          <a:effectLst/>
                        </a:rPr>
                        <a:t>% White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-.49 (.15)**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.64 (.24)**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-.25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-.09</a:t>
                      </a:r>
                      <a:endParaRPr lang="en-US" sz="1000" dirty="0">
                        <a:effectLst/>
                        <a:latin typeface="Calibri"/>
                        <a:ea typeface="Calibri"/>
                        <a:cs typeface="Times New Roman"/>
                      </a:endParaRPr>
                    </a:p>
                  </a:txBody>
                  <a:tcPr marL="64843" marR="64843" marT="0" marB="0"/>
                </a:tc>
              </a:tr>
            </a:tbl>
          </a:graphicData>
        </a:graphic>
      </p:graphicFrame>
      <p:sp>
        <p:nvSpPr>
          <p:cNvPr id="2" name="Oval 1"/>
          <p:cNvSpPr/>
          <p:nvPr/>
        </p:nvSpPr>
        <p:spPr>
          <a:xfrm>
            <a:off x="1650533" y="4107460"/>
            <a:ext cx="4706223" cy="5033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20061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eaLnBrk="1" hangingPunct="1"/>
            <a:r>
              <a:rPr lang="en-US" altLang="en-US" sz="4000" dirty="0" smtClean="0">
                <a:latin typeface="Arial" pitchFamily="34" charset="0"/>
              </a:rPr>
              <a:t>Final Multi-level Model</a:t>
            </a:r>
          </a:p>
        </p:txBody>
      </p:sp>
      <p:graphicFrame>
        <p:nvGraphicFramePr>
          <p:cNvPr id="3" name="Content Placeholder 2"/>
          <p:cNvGraphicFramePr>
            <a:graphicFrameLocks noGrp="1"/>
          </p:cNvGraphicFramePr>
          <p:nvPr>
            <p:ph sz="quarter" idx="4294967295"/>
            <p:extLst>
              <p:ext uri="{D42A27DB-BD31-4B8C-83A1-F6EECF244321}">
                <p14:modId xmlns:p14="http://schemas.microsoft.com/office/powerpoint/2010/main" val="834426920"/>
              </p:ext>
            </p:extLst>
          </p:nvPr>
        </p:nvGraphicFramePr>
        <p:xfrm>
          <a:off x="183572" y="1239261"/>
          <a:ext cx="8191502" cy="5029193"/>
        </p:xfrm>
        <a:graphic>
          <a:graphicData uri="http://schemas.openxmlformats.org/drawingml/2006/table">
            <a:tbl>
              <a:tblPr firstRow="1" firstCol="1" bandRow="1">
                <a:tableStyleId>{5C22544A-7EE6-4342-B048-85BDC9FD1C3A}</a:tableStyleId>
              </a:tblPr>
              <a:tblGrid>
                <a:gridCol w="1622443"/>
                <a:gridCol w="967175"/>
                <a:gridCol w="629058"/>
                <a:gridCol w="1045806"/>
                <a:gridCol w="629058"/>
                <a:gridCol w="993385"/>
                <a:gridCol w="629058"/>
                <a:gridCol w="1045806"/>
                <a:gridCol w="629713"/>
              </a:tblGrid>
              <a:tr h="386863">
                <a:tc>
                  <a:txBody>
                    <a:bodyPr/>
                    <a:lstStyle/>
                    <a:p>
                      <a:pPr marL="0" marR="0">
                        <a:spcBef>
                          <a:spcPts val="0"/>
                        </a:spcBef>
                        <a:spcAft>
                          <a:spcPts val="0"/>
                        </a:spcAft>
                      </a:pPr>
                      <a:r>
                        <a:rPr lang="en-US" sz="1100" dirty="0">
                          <a:effectLst/>
                        </a:rPr>
                        <a:t>Variable</a:t>
                      </a:r>
                      <a:endParaRPr lang="en-US" sz="1000" dirty="0">
                        <a:effectLst/>
                        <a:latin typeface="Calibri"/>
                        <a:ea typeface="Calibri"/>
                        <a:cs typeface="Times New Roman"/>
                      </a:endParaRPr>
                    </a:p>
                  </a:txBody>
                  <a:tcPr marL="64843" marR="64843" marT="0" marB="0"/>
                </a:tc>
                <a:tc gridSpan="2">
                  <a:txBody>
                    <a:bodyPr/>
                    <a:lstStyle/>
                    <a:p>
                      <a:pPr marL="0" marR="0" algn="ctr">
                        <a:spcBef>
                          <a:spcPts val="0"/>
                        </a:spcBef>
                        <a:spcAft>
                          <a:spcPts val="0"/>
                        </a:spcAft>
                      </a:pPr>
                      <a:r>
                        <a:rPr lang="en-US" sz="1100">
                          <a:effectLst/>
                        </a:rPr>
                        <a:t>Bullying Perpetration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Peer Victimization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Physical Aggression</a:t>
                      </a:r>
                      <a:endParaRPr lang="en-US" sz="1000">
                        <a:effectLst/>
                        <a:latin typeface="Calibri"/>
                        <a:ea typeface="Calibri"/>
                        <a:cs typeface="Times New Roman"/>
                      </a:endParaRPr>
                    </a:p>
                  </a:txBody>
                  <a:tcPr marL="64843" marR="64843" marT="0" marB="0"/>
                </a:tc>
                <a:tc hMerge="1">
                  <a:txBody>
                    <a:bodyPr/>
                    <a:lstStyle/>
                    <a:p>
                      <a:endParaRPr lang="en-US"/>
                    </a:p>
                  </a:txBody>
                  <a:tcPr/>
                </a:tc>
                <a:tc gridSpan="2">
                  <a:txBody>
                    <a:bodyPr/>
                    <a:lstStyle/>
                    <a:p>
                      <a:pPr marL="0" marR="0" algn="ctr">
                        <a:spcBef>
                          <a:spcPts val="0"/>
                        </a:spcBef>
                        <a:spcAft>
                          <a:spcPts val="0"/>
                        </a:spcAft>
                      </a:pPr>
                      <a:r>
                        <a:rPr lang="en-US" sz="1100">
                          <a:effectLst/>
                        </a:rPr>
                        <a:t>Willingness to Intervene</a:t>
                      </a:r>
                      <a:endParaRPr lang="en-US" sz="1000">
                        <a:effectLst/>
                        <a:latin typeface="Calibri"/>
                        <a:ea typeface="Calibri"/>
                        <a:cs typeface="Times New Roman"/>
                      </a:endParaRPr>
                    </a:p>
                  </a:txBody>
                  <a:tcPr marL="64843" marR="64843" marT="0" marB="0"/>
                </a:tc>
                <a:tc hMerge="1">
                  <a:txBody>
                    <a:bodyPr/>
                    <a:lstStyle/>
                    <a:p>
                      <a:endParaRPr lang="en-US"/>
                    </a:p>
                  </a:txBody>
                  <a:tcPr/>
                </a:tc>
              </a:tr>
              <a:tr h="193430">
                <a:tc>
                  <a:txBody>
                    <a:bodyPr/>
                    <a:lstStyle/>
                    <a:p>
                      <a:pPr marL="0" marR="0">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β (SE)</a:t>
                      </a:r>
                      <a:endParaRPr lang="en-US" sz="1000">
                        <a:effectLst/>
                        <a:latin typeface="Calibri"/>
                        <a:ea typeface="Calibri"/>
                        <a:cs typeface="Times New Roman"/>
                      </a:endParaRPr>
                    </a:p>
                  </a:txBody>
                  <a:tcPr marL="64843" marR="64843" marT="0" marB="0" anchor="b"/>
                </a:tc>
                <a:tc>
                  <a:txBody>
                    <a:bodyPr/>
                    <a:lstStyle/>
                    <a:p>
                      <a:pPr marL="0" marR="0" algn="ctr">
                        <a:spcBef>
                          <a:spcPts val="0"/>
                        </a:spcBef>
                        <a:spcAft>
                          <a:spcPts val="0"/>
                        </a:spcAft>
                      </a:pPr>
                      <a:r>
                        <a:rPr lang="en-US" sz="1100">
                          <a:effectLst/>
                        </a:rPr>
                        <a:t>B</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Intercept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.39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.96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.96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2.03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Individual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Female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-.20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Mother’s Education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White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-.15</a:t>
                      </a:r>
                      <a:endParaRPr lang="en-US" sz="1000"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-.51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.18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Hispanic</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-.47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Asian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-.22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-.64 (.06)**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.19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.06</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Bi-racial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-.29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.12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School-level</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 </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Student Intervention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 (.14)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(.18)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.19 (.20)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 (.10)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Staff Intervention</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.15 (.10)</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.30 (.22)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(.19)</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dirty="0">
                          <a:solidFill>
                            <a:srgbClr val="FF0000"/>
                          </a:solidFill>
                          <a:effectLst/>
                        </a:rPr>
                        <a:t>Aggression Problem</a:t>
                      </a:r>
                      <a:endParaRPr lang="en-US" sz="1000"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(.12)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.09 (.12)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-.18 (.06)**</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-.10</a:t>
                      </a:r>
                      <a:endParaRPr lang="en-US" sz="1000">
                        <a:effectLst/>
                        <a:latin typeface="Calibri"/>
                        <a:ea typeface="Calibri"/>
                        <a:cs typeface="Times New Roman"/>
                      </a:endParaRPr>
                    </a:p>
                  </a:txBody>
                  <a:tcPr marL="64843" marR="64843" marT="0" marB="0"/>
                </a:tc>
              </a:tr>
              <a:tr h="386863">
                <a:tc>
                  <a:txBody>
                    <a:bodyPr/>
                    <a:lstStyle/>
                    <a:p>
                      <a:pPr marL="0" marR="0">
                        <a:spcBef>
                          <a:spcPts val="0"/>
                        </a:spcBef>
                        <a:spcAft>
                          <a:spcPts val="0"/>
                        </a:spcAft>
                      </a:pPr>
                      <a:r>
                        <a:rPr lang="en-US" sz="1200" b="1" dirty="0">
                          <a:solidFill>
                            <a:srgbClr val="FF0000"/>
                          </a:solidFill>
                          <a:effectLst/>
                        </a:rPr>
                        <a:t>School Commitment to Bully Prevention</a:t>
                      </a:r>
                      <a:endParaRPr lang="en-US" sz="1100" b="1"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-.20 (.06)**</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-.13</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-.42 (.09)**</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-.27</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-.17 (.08)*</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r>
              <a:tr h="386863">
                <a:tc>
                  <a:txBody>
                    <a:bodyPr/>
                    <a:lstStyle/>
                    <a:p>
                      <a:pPr marL="0" marR="0">
                        <a:spcBef>
                          <a:spcPts val="0"/>
                        </a:spcBef>
                        <a:spcAft>
                          <a:spcPts val="0"/>
                        </a:spcAft>
                      </a:pPr>
                      <a:r>
                        <a:rPr lang="en-US" sz="1100">
                          <a:effectLst/>
                        </a:rPr>
                        <a:t>Positive Teacher-Staff-Student Interactions</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 (.16)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 (.21)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580294">
                <a:tc>
                  <a:txBody>
                    <a:bodyPr/>
                    <a:lstStyle/>
                    <a:p>
                      <a:pPr marL="0" marR="0">
                        <a:spcBef>
                          <a:spcPts val="0"/>
                        </a:spcBef>
                        <a:spcAft>
                          <a:spcPts val="0"/>
                        </a:spcAft>
                      </a:pPr>
                      <a:r>
                        <a:rPr lang="en-US" sz="1100" b="1" dirty="0">
                          <a:solidFill>
                            <a:srgbClr val="FF0000"/>
                          </a:solidFill>
                          <a:effectLst/>
                        </a:rPr>
                        <a:t>Gender equity/intolerance of sexual harassment</a:t>
                      </a:r>
                      <a:endParaRPr lang="en-US" sz="1000" b="1" dirty="0">
                        <a:solidFill>
                          <a:srgbClr val="FF0000"/>
                        </a:solidFill>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-.23 (.10)*</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-.08</a:t>
                      </a:r>
                      <a:endParaRPr lang="en-US" sz="1000"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b="1" dirty="0">
                          <a:effectLst/>
                        </a:rPr>
                        <a:t>-.71 (.20)**</a:t>
                      </a:r>
                      <a:endParaRPr lang="en-US" sz="1000" b="1"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-.05</a:t>
                      </a:r>
                      <a:endParaRPr lang="en-US" sz="1000" dirty="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-.13 (.08)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State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 (.03)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 (.07)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 (.04)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.03</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Free/Reduced Lunch</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-.01 (.01)*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-.12</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Female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-.66 (.29)*</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-.07</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-.71 (.32)*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-.45 (.42)</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(.25)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.02</a:t>
                      </a:r>
                      <a:endParaRPr lang="en-US" sz="1000">
                        <a:effectLst/>
                        <a:latin typeface="Calibri"/>
                        <a:ea typeface="Calibri"/>
                        <a:cs typeface="Times New Roman"/>
                      </a:endParaRPr>
                    </a:p>
                  </a:txBody>
                  <a:tcPr marL="64843" marR="64843" marT="0" marB="0"/>
                </a:tc>
              </a:tr>
              <a:tr h="193430">
                <a:tc>
                  <a:txBody>
                    <a:bodyPr/>
                    <a:lstStyle/>
                    <a:p>
                      <a:pPr marL="0" marR="0">
                        <a:spcBef>
                          <a:spcPts val="0"/>
                        </a:spcBef>
                        <a:spcAft>
                          <a:spcPts val="0"/>
                        </a:spcAft>
                      </a:pPr>
                      <a:r>
                        <a:rPr lang="en-US" sz="1100">
                          <a:effectLst/>
                        </a:rPr>
                        <a:t>% White</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.17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.06</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-.49 (.15)**</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-.18</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.64 (.24)**</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.23</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a:effectLst/>
                        </a:rPr>
                        <a:t>-.25 (.11)*</a:t>
                      </a:r>
                      <a:endParaRPr lang="en-US" sz="1000">
                        <a:effectLst/>
                        <a:latin typeface="Calibri"/>
                        <a:ea typeface="Calibri"/>
                        <a:cs typeface="Times New Roman"/>
                      </a:endParaRPr>
                    </a:p>
                  </a:txBody>
                  <a:tcPr marL="64843" marR="64843" marT="0" marB="0"/>
                </a:tc>
                <a:tc>
                  <a:txBody>
                    <a:bodyPr/>
                    <a:lstStyle/>
                    <a:p>
                      <a:pPr marL="0" marR="0" algn="ctr">
                        <a:spcBef>
                          <a:spcPts val="0"/>
                        </a:spcBef>
                        <a:spcAft>
                          <a:spcPts val="0"/>
                        </a:spcAft>
                      </a:pPr>
                      <a:r>
                        <a:rPr lang="en-US" sz="1100" dirty="0">
                          <a:effectLst/>
                        </a:rPr>
                        <a:t>-.09</a:t>
                      </a:r>
                      <a:endParaRPr lang="en-US" sz="1000" dirty="0">
                        <a:effectLst/>
                        <a:latin typeface="Calibri"/>
                        <a:ea typeface="Calibri"/>
                        <a:cs typeface="Times New Roman"/>
                      </a:endParaRPr>
                    </a:p>
                  </a:txBody>
                  <a:tcPr marL="64843" marR="64843" marT="0" marB="0"/>
                </a:tc>
              </a:tr>
            </a:tbl>
          </a:graphicData>
        </a:graphic>
      </p:graphicFrame>
      <p:sp>
        <p:nvSpPr>
          <p:cNvPr id="2" name="Oval 1"/>
          <p:cNvSpPr/>
          <p:nvPr/>
        </p:nvSpPr>
        <p:spPr>
          <a:xfrm>
            <a:off x="1443574" y="4764948"/>
            <a:ext cx="3439486" cy="5033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227425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lgn="ctr">
              <a:defRPr/>
            </a:pPr>
            <a:r>
              <a:rPr lang="en-US" sz="3600" b="1" dirty="0" smtClean="0"/>
              <a:t>Teacher/Staff perceptions of school culture:  </a:t>
            </a:r>
            <a:br>
              <a:rPr lang="en-US" sz="3600" b="1" dirty="0" smtClean="0"/>
            </a:br>
            <a:r>
              <a:rPr lang="en-US" sz="3600" b="1" dirty="0" smtClean="0"/>
              <a:t>Links To Student Reports Of Gender-based Bullying </a:t>
            </a:r>
            <a:endParaRPr lang="en-US" sz="3600" b="1" i="1" dirty="0" smtClean="0"/>
          </a:p>
        </p:txBody>
      </p:sp>
      <p:sp>
        <p:nvSpPr>
          <p:cNvPr id="70659" name="Rectangle 3"/>
          <p:cNvSpPr>
            <a:spLocks noGrp="1" noChangeArrowheads="1"/>
          </p:cNvSpPr>
          <p:nvPr>
            <p:ph type="body" sz="quarter" idx="11"/>
          </p:nvPr>
        </p:nvSpPr>
        <p:spPr>
          <a:xfrm>
            <a:off x="304800" y="2805544"/>
            <a:ext cx="7848600" cy="3671455"/>
          </a:xfrm>
        </p:spPr>
        <p:txBody>
          <a:bodyPr lIns="90488" tIns="44450" rIns="90488" bIns="44450">
            <a:normAutofit/>
          </a:bodyPr>
          <a:lstStyle/>
          <a:p>
            <a:pPr marL="63500" algn="ctr" eaLnBrk="1" hangingPunct="1">
              <a:defRPr/>
            </a:pPr>
            <a:r>
              <a:rPr lang="en-US" sz="2000" b="1" dirty="0" smtClean="0"/>
              <a:t>Sarah Rinehart, M.A.</a:t>
            </a:r>
          </a:p>
          <a:p>
            <a:pPr marL="63500" algn="ctr">
              <a:defRPr/>
            </a:pPr>
            <a:r>
              <a:rPr lang="en-US" sz="2000" b="1" dirty="0"/>
              <a:t>University of Illinois, </a:t>
            </a:r>
            <a:r>
              <a:rPr lang="en-US" sz="2000" b="1" dirty="0" smtClean="0"/>
              <a:t>Urbana-Champaign</a:t>
            </a:r>
          </a:p>
          <a:p>
            <a:pPr marL="63500" algn="ctr" eaLnBrk="1" hangingPunct="1">
              <a:defRPr/>
            </a:pPr>
            <a:r>
              <a:rPr lang="en-US" sz="2000" b="1" dirty="0" smtClean="0"/>
              <a:t>Dorothy L. Espelage, Ph.D.</a:t>
            </a:r>
          </a:p>
          <a:p>
            <a:pPr marL="63500" algn="ctr" eaLnBrk="1" hangingPunct="1">
              <a:defRPr/>
            </a:pPr>
            <a:r>
              <a:rPr lang="en-US" sz="2000" b="1" dirty="0" smtClean="0"/>
              <a:t>University of Florida</a:t>
            </a:r>
          </a:p>
          <a:p>
            <a:pPr marL="63500" eaLnBrk="1" hangingPunct="1">
              <a:defRPr/>
            </a:pPr>
            <a:endParaRPr lang="en-US" sz="1600" b="1" dirty="0" smtClean="0"/>
          </a:p>
          <a:p>
            <a:pPr marL="63500" algn="ctr" eaLnBrk="1" hangingPunct="1">
              <a:defRPr/>
            </a:pPr>
            <a:r>
              <a:rPr lang="en-US" sz="2000" b="1" i="1" dirty="0" smtClean="0">
                <a:solidFill>
                  <a:schemeClr val="tx1"/>
                </a:solidFill>
              </a:rPr>
              <a:t>Psychology of Violence (2015)</a:t>
            </a:r>
          </a:p>
          <a:p>
            <a:pPr marL="63500" eaLnBrk="1" hangingPunct="1">
              <a:defRPr/>
            </a:pPr>
            <a:endParaRPr lang="en-US" sz="1800" b="1" dirty="0">
              <a:solidFill>
                <a:schemeClr val="tx1"/>
              </a:solidFill>
            </a:endParaRPr>
          </a:p>
        </p:txBody>
      </p:sp>
      <p:sp>
        <p:nvSpPr>
          <p:cNvPr id="71684" name="TextBox 7"/>
          <p:cNvSpPr txBox="1">
            <a:spLocks noChangeArrowheads="1"/>
          </p:cNvSpPr>
          <p:nvPr/>
        </p:nvSpPr>
        <p:spPr bwMode="auto">
          <a:xfrm>
            <a:off x="1031846" y="5831266"/>
            <a:ext cx="785339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1400" b="1" dirty="0">
                <a:latin typeface="Arial" pitchFamily="34" charset="0"/>
              </a:rPr>
              <a:t>This research was supported by Centers for Disease Control &amp; Prevention  (#1U01/CE001677) to Dorothy </a:t>
            </a:r>
            <a:r>
              <a:rPr lang="en-US" altLang="en-US" sz="1400" b="1" dirty="0" err="1">
                <a:latin typeface="Arial" pitchFamily="34" charset="0"/>
              </a:rPr>
              <a:t>Espelage</a:t>
            </a:r>
            <a:r>
              <a:rPr lang="en-US" altLang="en-US" sz="1400" b="1" dirty="0">
                <a:latin typeface="Arial" pitchFamily="34" charset="0"/>
              </a:rPr>
              <a:t> (PI)</a:t>
            </a:r>
          </a:p>
        </p:txBody>
      </p:sp>
    </p:spTree>
    <p:extLst>
      <p:ext uri="{BB962C8B-B14F-4D97-AF65-F5344CB8AC3E}">
        <p14:creationId xmlns:p14="http://schemas.microsoft.com/office/powerpoint/2010/main" val="178299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b="1" dirty="0" smtClean="0">
                <a:latin typeface="+mn-lt"/>
              </a:rPr>
              <a:t>Conclusions</a:t>
            </a:r>
            <a:endParaRPr lang="en-US" b="1" dirty="0">
              <a:latin typeface="+mn-lt"/>
            </a:endParaRPr>
          </a:p>
        </p:txBody>
      </p:sp>
      <p:sp>
        <p:nvSpPr>
          <p:cNvPr id="50179" name="Rectangle 3"/>
          <p:cNvSpPr txBox="1">
            <a:spLocks noChangeArrowheads="1"/>
          </p:cNvSpPr>
          <p:nvPr/>
        </p:nvSpPr>
        <p:spPr bwMode="auto">
          <a:xfrm>
            <a:off x="304800" y="1163536"/>
            <a:ext cx="79962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lnSpc>
                <a:spcPct val="90000"/>
              </a:lnSpc>
              <a:spcBef>
                <a:spcPct val="0"/>
              </a:spcBef>
              <a:buClrTx/>
              <a:buSzTx/>
              <a:buFont typeface="Arial" pitchFamily="34" charset="0"/>
              <a:buChar char="•"/>
            </a:pPr>
            <a:r>
              <a:rPr lang="en-US" altLang="en-US" sz="2600" dirty="0" smtClean="0">
                <a:latin typeface="Arial" pitchFamily="34" charset="0"/>
                <a:cs typeface="Arial" pitchFamily="34" charset="0"/>
              </a:rPr>
              <a:t> </a:t>
            </a:r>
            <a:r>
              <a:rPr lang="en-US" altLang="en-US" sz="2400" dirty="0" smtClean="0">
                <a:latin typeface="Arial" pitchFamily="34" charset="0"/>
                <a:cs typeface="Arial" pitchFamily="34" charset="0"/>
              </a:rPr>
              <a:t>Prevention programs yield reductions in bullying and victimization, and gender-based aggression; less so for TDV.</a:t>
            </a:r>
          </a:p>
          <a:p>
            <a:pPr eaLnBrk="1" hangingPunct="1">
              <a:lnSpc>
                <a:spcPct val="90000"/>
              </a:lnSpc>
              <a:spcBef>
                <a:spcPct val="0"/>
              </a:spcBef>
              <a:buClrTx/>
              <a:buSzTx/>
              <a:buFont typeface="Arial" pitchFamily="34" charset="0"/>
              <a:buChar char="•"/>
            </a:pPr>
            <a:endParaRPr lang="en-US" altLang="en-US" sz="2400" dirty="0" smtClean="0">
              <a:latin typeface="Arial" pitchFamily="34" charset="0"/>
              <a:cs typeface="Arial" pitchFamily="34" charset="0"/>
            </a:endParaRPr>
          </a:p>
          <a:p>
            <a:pPr eaLnBrk="1" hangingPunct="1">
              <a:lnSpc>
                <a:spcPct val="90000"/>
              </a:lnSpc>
              <a:spcBef>
                <a:spcPct val="0"/>
              </a:spcBef>
              <a:buClrTx/>
              <a:buSzTx/>
              <a:buFont typeface="Arial" pitchFamily="34" charset="0"/>
              <a:buChar char="•"/>
            </a:pPr>
            <a:r>
              <a:rPr lang="en-US" altLang="en-US" sz="2400" dirty="0">
                <a:latin typeface="Arial" pitchFamily="34" charset="0"/>
                <a:cs typeface="Arial" pitchFamily="34" charset="0"/>
              </a:rPr>
              <a:t> </a:t>
            </a:r>
            <a:r>
              <a:rPr lang="en-US" altLang="en-US" sz="2400" dirty="0" smtClean="0">
                <a:latin typeface="Arial" pitchFamily="34" charset="0"/>
                <a:cs typeface="Arial" pitchFamily="34" charset="0"/>
              </a:rPr>
              <a:t>Effects are strongest among elementary school children &amp; diminish has youth mature.</a:t>
            </a:r>
          </a:p>
          <a:p>
            <a:pPr eaLnBrk="1" hangingPunct="1">
              <a:lnSpc>
                <a:spcPct val="90000"/>
              </a:lnSpc>
              <a:spcBef>
                <a:spcPct val="0"/>
              </a:spcBef>
              <a:buClrTx/>
              <a:buSzTx/>
              <a:buFont typeface="Arial" pitchFamily="34" charset="0"/>
              <a:buChar char="•"/>
            </a:pPr>
            <a:endParaRPr lang="en-US" altLang="en-US" sz="2400" dirty="0">
              <a:latin typeface="Arial" pitchFamily="34" charset="0"/>
              <a:cs typeface="Arial" pitchFamily="34" charset="0"/>
            </a:endParaRPr>
          </a:p>
          <a:p>
            <a:pPr eaLnBrk="1" hangingPunct="1">
              <a:lnSpc>
                <a:spcPct val="90000"/>
              </a:lnSpc>
              <a:spcBef>
                <a:spcPct val="0"/>
              </a:spcBef>
              <a:buClrTx/>
              <a:buSzTx/>
              <a:buFont typeface="Arial" pitchFamily="34" charset="0"/>
              <a:buChar char="•"/>
            </a:pPr>
            <a:r>
              <a:rPr lang="en-US" altLang="en-US" sz="2400" dirty="0">
                <a:latin typeface="Arial" pitchFamily="34" charset="0"/>
                <a:cs typeface="Arial" pitchFamily="34" charset="0"/>
              </a:rPr>
              <a:t> </a:t>
            </a:r>
            <a:r>
              <a:rPr lang="en-US" altLang="en-US" sz="2400" dirty="0" smtClean="0">
                <a:latin typeface="Arial" pitchFamily="34" charset="0"/>
                <a:cs typeface="Arial" pitchFamily="34" charset="0"/>
              </a:rPr>
              <a:t>Perceptions of staff matter – intolerance for sexual harassment is critical to reduce gender-based bullying and other forms of aggression. </a:t>
            </a:r>
          </a:p>
          <a:p>
            <a:pPr eaLnBrk="1" hangingPunct="1">
              <a:lnSpc>
                <a:spcPct val="90000"/>
              </a:lnSpc>
              <a:spcBef>
                <a:spcPct val="0"/>
              </a:spcBef>
              <a:buClrTx/>
              <a:buSzTx/>
              <a:buFont typeface="Arial" pitchFamily="34" charset="0"/>
              <a:buChar char="•"/>
            </a:pPr>
            <a:endParaRPr lang="en-US" altLang="en-US" sz="2400" dirty="0">
              <a:latin typeface="Arial" pitchFamily="34" charset="0"/>
              <a:cs typeface="Arial" pitchFamily="34" charset="0"/>
            </a:endParaRPr>
          </a:p>
          <a:p>
            <a:pPr eaLnBrk="1" hangingPunct="1">
              <a:lnSpc>
                <a:spcPct val="90000"/>
              </a:lnSpc>
              <a:spcBef>
                <a:spcPct val="0"/>
              </a:spcBef>
              <a:buClrTx/>
              <a:buSzTx/>
              <a:buFont typeface="Arial" pitchFamily="34" charset="0"/>
              <a:buChar char="•"/>
            </a:pPr>
            <a:r>
              <a:rPr lang="en-US" altLang="en-US" sz="2400" dirty="0">
                <a:latin typeface="Arial" pitchFamily="34" charset="0"/>
                <a:cs typeface="Arial" pitchFamily="34" charset="0"/>
              </a:rPr>
              <a:t> </a:t>
            </a:r>
            <a:r>
              <a:rPr lang="en-US" altLang="en-US" sz="2400" dirty="0" smtClean="0">
                <a:latin typeface="Arial" pitchFamily="34" charset="0"/>
                <a:cs typeface="Arial" pitchFamily="34" charset="0"/>
              </a:rPr>
              <a:t>Peer norms matter - need to target these in programs</a:t>
            </a:r>
          </a:p>
          <a:p>
            <a:pPr eaLnBrk="1" hangingPunct="1">
              <a:lnSpc>
                <a:spcPct val="90000"/>
              </a:lnSpc>
              <a:spcBef>
                <a:spcPct val="0"/>
              </a:spcBef>
              <a:buClrTx/>
              <a:buSzTx/>
              <a:buFont typeface="Arial" pitchFamily="34" charset="0"/>
              <a:buChar char="•"/>
            </a:pPr>
            <a:endParaRPr lang="en-US" altLang="en-US" sz="2400" dirty="0">
              <a:latin typeface="Arial" pitchFamily="34" charset="0"/>
              <a:cs typeface="Arial" pitchFamily="34" charset="0"/>
            </a:endParaRPr>
          </a:p>
          <a:p>
            <a:pPr eaLnBrk="1" hangingPunct="1">
              <a:lnSpc>
                <a:spcPct val="90000"/>
              </a:lnSpc>
              <a:spcBef>
                <a:spcPct val="0"/>
              </a:spcBef>
              <a:buClrTx/>
              <a:buSzTx/>
              <a:buFont typeface="Arial" pitchFamily="34" charset="0"/>
              <a:buChar char="•"/>
            </a:pPr>
            <a:r>
              <a:rPr lang="en-US" altLang="en-US" sz="2400" dirty="0">
                <a:latin typeface="Arial" pitchFamily="34" charset="0"/>
                <a:cs typeface="Arial" pitchFamily="34" charset="0"/>
              </a:rPr>
              <a:t> </a:t>
            </a:r>
            <a:r>
              <a:rPr lang="en-US" altLang="en-US" sz="2800" dirty="0" smtClean="0">
                <a:latin typeface="Arial" pitchFamily="34" charset="0"/>
                <a:cs typeface="Arial" pitchFamily="34" charset="0"/>
              </a:rPr>
              <a:t>Finally, to narrow the research-practice gap, the research must be RIGOROUS &amp; RELEVANT</a:t>
            </a:r>
            <a:endParaRPr lang="en-US" altLang="en-US" sz="2800" b="1" dirty="0">
              <a:latin typeface="Arial" pitchFamily="34" charset="0"/>
              <a:cs typeface="Arial" pitchFamily="34" charset="0"/>
            </a:endParaRPr>
          </a:p>
        </p:txBody>
      </p:sp>
    </p:spTree>
    <p:extLst>
      <p:ext uri="{BB962C8B-B14F-4D97-AF65-F5344CB8AC3E}">
        <p14:creationId xmlns:p14="http://schemas.microsoft.com/office/powerpoint/2010/main" val="251480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eaLnBrk="1" hangingPunct="1"/>
            <a:r>
              <a:rPr lang="en-US" altLang="en-US" b="1" dirty="0" smtClean="0">
                <a:latin typeface="+mn-lt"/>
                <a:cs typeface="Arial" pitchFamily="34" charset="0"/>
              </a:rPr>
              <a:t>Components Matter</a:t>
            </a:r>
            <a:br>
              <a:rPr lang="en-US" altLang="en-US" b="1" dirty="0" smtClean="0">
                <a:latin typeface="+mn-lt"/>
                <a:cs typeface="Arial" pitchFamily="34" charset="0"/>
              </a:rPr>
            </a:br>
            <a:r>
              <a:rPr lang="en-US" altLang="en-US" sz="3600" b="1" dirty="0" smtClean="0">
                <a:latin typeface="+mn-lt"/>
                <a:cs typeface="Arial" pitchFamily="34" charset="0"/>
              </a:rPr>
              <a:t>(Ybarra, </a:t>
            </a:r>
            <a:r>
              <a:rPr lang="en-US" altLang="en-US" sz="3600" b="1" dirty="0" err="1" smtClean="0">
                <a:latin typeface="+mn-lt"/>
                <a:cs typeface="Arial" pitchFamily="34" charset="0"/>
              </a:rPr>
              <a:t>Espelage</a:t>
            </a:r>
            <a:r>
              <a:rPr lang="en-US" altLang="en-US" sz="3600" b="1" dirty="0" smtClean="0">
                <a:latin typeface="+mn-lt"/>
                <a:cs typeface="Arial" pitchFamily="34" charset="0"/>
              </a:rPr>
              <a:t>, &amp; Mitchell, 2014; </a:t>
            </a:r>
            <a:r>
              <a:rPr lang="en-US" altLang="en-US" sz="3600" b="1" i="1" dirty="0" smtClean="0">
                <a:latin typeface="+mn-lt"/>
                <a:cs typeface="Arial" pitchFamily="34" charset="0"/>
              </a:rPr>
              <a:t>JAH</a:t>
            </a:r>
            <a:r>
              <a:rPr lang="en-US" altLang="en-US" sz="3600" b="1" dirty="0" smtClean="0">
                <a:latin typeface="+mn-lt"/>
                <a:cs typeface="Arial" pitchFamily="34" charset="0"/>
              </a:rPr>
              <a:t>)</a:t>
            </a:r>
            <a:endParaRPr lang="en-US" altLang="en-US" sz="2700" b="1" dirty="0" smtClean="0">
              <a:latin typeface="+mn-lt"/>
              <a:cs typeface="Arial" pitchFamily="34" charset="0"/>
            </a:endParaRPr>
          </a:p>
        </p:txBody>
      </p:sp>
      <p:sp>
        <p:nvSpPr>
          <p:cNvPr id="16387" name="Content Placeholder 2"/>
          <p:cNvSpPr>
            <a:spLocks noGrp="1"/>
          </p:cNvSpPr>
          <p:nvPr>
            <p:ph type="body" sz="quarter" idx="11"/>
          </p:nvPr>
        </p:nvSpPr>
        <p:spPr/>
        <p:txBody>
          <a:bodyPr>
            <a:normAutofit fontScale="85000" lnSpcReduction="20000"/>
          </a:bodyPr>
          <a:lstStyle/>
          <a:p>
            <a:pPr marL="457200" indent="-457200">
              <a:buClr>
                <a:srgbClr val="FFC000"/>
              </a:buClr>
              <a:buFont typeface="Arial" panose="020B0604020202020204" pitchFamily="34" charset="0"/>
              <a:buChar char="•"/>
            </a:pPr>
            <a:r>
              <a:rPr lang="en-US" sz="2800" dirty="0" smtClean="0"/>
              <a:t>Nationally-representative samples: (</a:t>
            </a:r>
            <a:r>
              <a:rPr lang="en-US" sz="2800" dirty="0"/>
              <a:t>1</a:t>
            </a:r>
            <a:r>
              <a:rPr lang="en-US" sz="2800" dirty="0" smtClean="0"/>
              <a:t>) 2008: 1,157 12- to 17-year-olds; (2) </a:t>
            </a:r>
            <a:r>
              <a:rPr lang="en-US" sz="2800" dirty="0"/>
              <a:t>2010-11:  3,989 13- to </a:t>
            </a:r>
            <a:r>
              <a:rPr lang="en-US" sz="2800" dirty="0" smtClean="0"/>
              <a:t>18-year-olds. </a:t>
            </a:r>
          </a:p>
          <a:p>
            <a:pPr marL="457200" indent="-457200">
              <a:buClr>
                <a:srgbClr val="FFC000"/>
              </a:buClr>
              <a:buFont typeface="Arial" panose="020B0604020202020204" pitchFamily="34" charset="0"/>
              <a:buChar char="•"/>
            </a:pPr>
            <a:r>
              <a:rPr lang="en-US" sz="2800" dirty="0"/>
              <a:t>Y</a:t>
            </a:r>
            <a:r>
              <a:rPr lang="en-US" sz="2800" dirty="0" smtClean="0"/>
              <a:t>outh </a:t>
            </a:r>
            <a:r>
              <a:rPr lang="en-US" sz="2800" dirty="0"/>
              <a:t>who reported </a:t>
            </a:r>
            <a:r>
              <a:rPr lang="en-US" sz="2800" b="1" dirty="0"/>
              <a:t>neither differential </a:t>
            </a:r>
            <a:r>
              <a:rPr lang="en-US" sz="2800" b="1" dirty="0" smtClean="0"/>
              <a:t>power nor </a:t>
            </a:r>
            <a:r>
              <a:rPr lang="en-US" sz="2800" b="1" dirty="0"/>
              <a:t>repetition </a:t>
            </a:r>
            <a:r>
              <a:rPr lang="en-US" sz="2800" dirty="0"/>
              <a:t>had the lowest rates of interference with daily functioning. </a:t>
            </a:r>
            <a:endParaRPr lang="en-US" sz="2800" dirty="0" smtClean="0"/>
          </a:p>
          <a:p>
            <a:pPr marL="457200" indent="-457200">
              <a:buClr>
                <a:srgbClr val="FFC000"/>
              </a:buClr>
              <a:buFont typeface="Arial" panose="020B0604020202020204" pitchFamily="34" charset="0"/>
              <a:buChar char="•"/>
            </a:pPr>
            <a:r>
              <a:rPr lang="en-US" sz="2800" dirty="0" smtClean="0"/>
              <a:t>Youth </a:t>
            </a:r>
            <a:r>
              <a:rPr lang="en-US" sz="2800" dirty="0"/>
              <a:t>who </a:t>
            </a:r>
            <a:r>
              <a:rPr lang="en-US" sz="2800" dirty="0" smtClean="0"/>
              <a:t>reported </a:t>
            </a:r>
            <a:r>
              <a:rPr lang="en-US" sz="2800" b="1" dirty="0" smtClean="0"/>
              <a:t>either </a:t>
            </a:r>
            <a:r>
              <a:rPr lang="en-US" sz="2800" b="1" dirty="0"/>
              <a:t>differential power or repetition </a:t>
            </a:r>
            <a:r>
              <a:rPr lang="en-US" sz="2800" dirty="0"/>
              <a:t>had higher </a:t>
            </a:r>
            <a:r>
              <a:rPr lang="en-US" sz="2800" dirty="0" smtClean="0"/>
              <a:t>rates.</a:t>
            </a:r>
          </a:p>
          <a:p>
            <a:pPr marL="457200" indent="-457200">
              <a:buClr>
                <a:srgbClr val="FFC000"/>
              </a:buClr>
              <a:buFont typeface="Arial" panose="020B0604020202020204" pitchFamily="34" charset="0"/>
              <a:buChar char="•"/>
            </a:pPr>
            <a:r>
              <a:rPr lang="en-US" sz="2800" dirty="0"/>
              <a:t>H</a:t>
            </a:r>
            <a:r>
              <a:rPr lang="en-US" sz="2800" dirty="0" smtClean="0"/>
              <a:t>ighest </a:t>
            </a:r>
            <a:r>
              <a:rPr lang="en-US" sz="2800" dirty="0"/>
              <a:t>rates of interference </a:t>
            </a:r>
            <a:r>
              <a:rPr lang="en-US" sz="2800" dirty="0" smtClean="0"/>
              <a:t>with daily </a:t>
            </a:r>
            <a:r>
              <a:rPr lang="en-US" sz="2800" dirty="0"/>
              <a:t>functioning were observed among youth who reported </a:t>
            </a:r>
            <a:r>
              <a:rPr lang="en-US" sz="2800" b="1" dirty="0"/>
              <a:t>both differential power and </a:t>
            </a:r>
            <a:r>
              <a:rPr lang="en-US" sz="2800" b="1" dirty="0" smtClean="0"/>
              <a:t>repetition; these youth report highest level of helplessness.</a:t>
            </a:r>
            <a:endParaRPr lang="en-US" sz="2800" b="1" dirty="0"/>
          </a:p>
          <a:p>
            <a:pPr marL="457200" indent="-457200">
              <a:buClr>
                <a:srgbClr val="FFC000"/>
              </a:buClr>
              <a:buFont typeface="Arial" panose="020B0604020202020204" pitchFamily="34" charset="0"/>
              <a:buChar char="•"/>
            </a:pPr>
            <a:r>
              <a:rPr lang="en-US" sz="2800" dirty="0"/>
              <a:t>Y</a:t>
            </a:r>
            <a:r>
              <a:rPr lang="en-US" sz="2800" dirty="0" smtClean="0"/>
              <a:t>outh </a:t>
            </a:r>
            <a:r>
              <a:rPr lang="en-US" sz="2800" dirty="0"/>
              <a:t>were victims of online generalized </a:t>
            </a:r>
            <a:r>
              <a:rPr lang="en-US" sz="2800" dirty="0" smtClean="0"/>
              <a:t>peer aggression </a:t>
            </a:r>
            <a:r>
              <a:rPr lang="en-US" sz="2800" dirty="0"/>
              <a:t>(30%) or both online generalized peer aggression and cyberbullying (16%) </a:t>
            </a:r>
            <a:r>
              <a:rPr lang="en-US" sz="2800" b="1" dirty="0"/>
              <a:t>but </a:t>
            </a:r>
            <a:r>
              <a:rPr lang="en-US" sz="2800" b="1" dirty="0" smtClean="0"/>
              <a:t>rarely cyberbullying </a:t>
            </a:r>
            <a:r>
              <a:rPr lang="en-US" sz="2800" b="1" dirty="0"/>
              <a:t>alone (1%).</a:t>
            </a:r>
          </a:p>
          <a:p>
            <a:pPr marL="457200" indent="-457200">
              <a:buClr>
                <a:srgbClr val="FFC000"/>
              </a:buClr>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7118522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212034"/>
            <a:ext cx="7848600" cy="685800"/>
          </a:xfrm>
        </p:spPr>
        <p:txBody>
          <a:bodyPr/>
          <a:lstStyle/>
          <a:p>
            <a:pPr eaLnBrk="1" fontAlgn="auto" hangingPunct="1">
              <a:spcAft>
                <a:spcPts val="0"/>
              </a:spcAft>
              <a:defRPr/>
            </a:pPr>
            <a:r>
              <a:rPr lang="en-US" b="1" dirty="0">
                <a:latin typeface="+mn-lt"/>
              </a:rPr>
              <a:t>Next </a:t>
            </a:r>
            <a:r>
              <a:rPr lang="en-US" dirty="0" smtClean="0"/>
              <a:t>Wave of Research</a:t>
            </a:r>
            <a:endParaRPr lang="en-US" b="1" dirty="0">
              <a:latin typeface="+mn-lt"/>
            </a:endParaRPr>
          </a:p>
        </p:txBody>
      </p:sp>
      <p:sp>
        <p:nvSpPr>
          <p:cNvPr id="50179" name="Rectangle 3"/>
          <p:cNvSpPr txBox="1">
            <a:spLocks noChangeArrowheads="1"/>
          </p:cNvSpPr>
          <p:nvPr/>
        </p:nvSpPr>
        <p:spPr bwMode="auto">
          <a:xfrm>
            <a:off x="304800" y="1048715"/>
            <a:ext cx="79962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spcBef>
                <a:spcPts val="0"/>
              </a:spcBef>
              <a:buClrTx/>
              <a:buSzPct val="80000"/>
              <a:buFont typeface="Arial" pitchFamily="34" charset="0"/>
              <a:buChar char="•"/>
              <a:defRPr/>
            </a:pPr>
            <a:r>
              <a:rPr lang="en-US" sz="2000" b="1" dirty="0" smtClean="0">
                <a:latin typeface="+mn-lt"/>
                <a:cs typeface="Arial" panose="020B0604020202020204" pitchFamily="34" charset="0"/>
              </a:rPr>
              <a:t> </a:t>
            </a:r>
            <a:r>
              <a:rPr lang="en-US" sz="2000" b="1" dirty="0">
                <a:latin typeface="+mn-lt"/>
                <a:cs typeface="Arial" panose="020B0604020202020204" pitchFamily="34" charset="0"/>
              </a:rPr>
              <a:t>Gender-enhanced SEL Middle School Trial</a:t>
            </a:r>
            <a:r>
              <a:rPr lang="en-US" sz="2000" dirty="0">
                <a:latin typeface="+mn-lt"/>
                <a:cs typeface="Arial" panose="020B0604020202020204" pitchFamily="34" charset="0"/>
              </a:rPr>
              <a:t> </a:t>
            </a:r>
            <a:r>
              <a:rPr lang="en-US" sz="1600" dirty="0" smtClean="0">
                <a:latin typeface="+mn-lt"/>
                <a:cs typeface="Arial" panose="020B0604020202020204" pitchFamily="34" charset="0"/>
              </a:rPr>
              <a:t>(</a:t>
            </a:r>
            <a:r>
              <a:rPr lang="en-US" altLang="en-US" sz="1600" dirty="0" smtClean="0">
                <a:latin typeface="+mn-lt"/>
                <a:cs typeface="Arial" panose="020B0604020202020204" pitchFamily="34" charset="0"/>
              </a:rPr>
              <a:t>Centers </a:t>
            </a:r>
            <a:r>
              <a:rPr lang="en-US" altLang="en-US" sz="1600" dirty="0">
                <a:latin typeface="+mn-lt"/>
                <a:cs typeface="Arial" panose="020B0604020202020204" pitchFamily="34" charset="0"/>
              </a:rPr>
              <a:t>for Disease Control &amp; </a:t>
            </a:r>
            <a:r>
              <a:rPr lang="en-US" altLang="en-US" sz="1600" dirty="0" smtClean="0">
                <a:latin typeface="+mn-lt"/>
                <a:cs typeface="Arial" panose="020B0604020202020204" pitchFamily="34" charset="0"/>
              </a:rPr>
              <a:t>Prevention)</a:t>
            </a:r>
          </a:p>
          <a:p>
            <a:pPr>
              <a:spcBef>
                <a:spcPts val="0"/>
              </a:spcBef>
              <a:buClrTx/>
              <a:buSzPct val="80000"/>
              <a:buFont typeface="Arial" pitchFamily="34" charset="0"/>
              <a:buChar char="•"/>
              <a:defRPr/>
            </a:pPr>
            <a:endParaRPr lang="en-US" sz="1600" dirty="0">
              <a:latin typeface="+mn-lt"/>
              <a:cs typeface="Arial" panose="020B0604020202020204" pitchFamily="34" charset="0"/>
            </a:endParaRPr>
          </a:p>
          <a:p>
            <a:pPr>
              <a:spcBef>
                <a:spcPts val="0"/>
              </a:spcBef>
              <a:buClrTx/>
              <a:buSzPct val="80000"/>
              <a:buFont typeface="Arial" pitchFamily="34" charset="0"/>
              <a:buChar char="•"/>
              <a:defRPr/>
            </a:pPr>
            <a:r>
              <a:rPr lang="en-US" sz="2000" b="1" dirty="0" err="1">
                <a:latin typeface="+mn-lt"/>
                <a:cs typeface="Arial" panose="020B0604020202020204" pitchFamily="34" charset="0"/>
              </a:rPr>
              <a:t>Bullydown</a:t>
            </a:r>
            <a:r>
              <a:rPr lang="en-US" sz="2000" b="1" dirty="0">
                <a:latin typeface="+mn-lt"/>
                <a:cs typeface="Arial" panose="020B0604020202020204" pitchFamily="34" charset="0"/>
              </a:rPr>
              <a:t> Text-Messaging SEL middle school program</a:t>
            </a:r>
            <a:r>
              <a:rPr lang="en-US" sz="2000" dirty="0">
                <a:latin typeface="+mn-lt"/>
                <a:cs typeface="Arial" panose="020B0604020202020204" pitchFamily="34" charset="0"/>
              </a:rPr>
              <a:t>  </a:t>
            </a:r>
            <a:r>
              <a:rPr lang="en-US" sz="1600" dirty="0">
                <a:latin typeface="+mn-lt"/>
                <a:cs typeface="Arial" panose="020B0604020202020204" pitchFamily="34" charset="0"/>
              </a:rPr>
              <a:t>(Ybarra, Prescott, &amp;  Espelage, 2016</a:t>
            </a:r>
            <a:r>
              <a:rPr lang="en-US" sz="1600" dirty="0" smtClean="0">
                <a:latin typeface="+mn-lt"/>
                <a:cs typeface="Arial" panose="020B0604020202020204" pitchFamily="34" charset="0"/>
              </a:rPr>
              <a:t>).</a:t>
            </a:r>
          </a:p>
          <a:p>
            <a:pPr>
              <a:spcBef>
                <a:spcPts val="0"/>
              </a:spcBef>
              <a:buClrTx/>
              <a:buSzPct val="80000"/>
              <a:buFont typeface="Arial" pitchFamily="34" charset="0"/>
              <a:buChar char="•"/>
              <a:defRPr/>
            </a:pPr>
            <a:endParaRPr lang="en-US" sz="2000" dirty="0" smtClean="0">
              <a:latin typeface="+mn-lt"/>
              <a:cs typeface="Arial" panose="020B0604020202020204" pitchFamily="34" charset="0"/>
            </a:endParaRPr>
          </a:p>
          <a:p>
            <a:pPr>
              <a:spcBef>
                <a:spcPts val="0"/>
              </a:spcBef>
              <a:buClrTx/>
              <a:buSzPct val="80000"/>
              <a:buFont typeface="Arial" pitchFamily="34" charset="0"/>
              <a:buChar char="•"/>
              <a:defRPr/>
            </a:pPr>
            <a:r>
              <a:rPr lang="en-US" sz="2000" dirty="0" smtClean="0">
                <a:latin typeface="+mn-lt"/>
                <a:cs typeface="Arial" panose="020B0604020202020204" pitchFamily="34" charset="0"/>
              </a:rPr>
              <a:t> </a:t>
            </a:r>
            <a:r>
              <a:rPr lang="en-US" sz="2000" b="1" dirty="0">
                <a:latin typeface="+mn-lt"/>
                <a:cs typeface="Arial" panose="020B0604020202020204" pitchFamily="34" charset="0"/>
              </a:rPr>
              <a:t>SEL, Restorative Problem-Solving/Justice, &amp; Student-Led Campaigns </a:t>
            </a:r>
            <a:r>
              <a:rPr lang="en-US" sz="2000" dirty="0">
                <a:latin typeface="+mn-lt"/>
                <a:cs typeface="Arial" panose="020B0604020202020204" pitchFamily="34" charset="0"/>
              </a:rPr>
              <a:t>(</a:t>
            </a:r>
            <a:r>
              <a:rPr lang="en-US" sz="1600" dirty="0" smtClean="0">
                <a:latin typeface="+mn-lt"/>
                <a:cs typeface="Arial" panose="020B0604020202020204" pitchFamily="34" charset="0"/>
              </a:rPr>
              <a:t>National </a:t>
            </a:r>
            <a:r>
              <a:rPr lang="en-US" sz="1600" dirty="0">
                <a:latin typeface="+mn-lt"/>
                <a:cs typeface="Arial" panose="020B0604020202020204" pitchFamily="34" charset="0"/>
              </a:rPr>
              <a:t>Institute of </a:t>
            </a:r>
            <a:r>
              <a:rPr lang="en-US" sz="1600" dirty="0" smtClean="0">
                <a:latin typeface="+mn-lt"/>
                <a:cs typeface="Arial" panose="020B0604020202020204" pitchFamily="34" charset="0"/>
              </a:rPr>
              <a:t>Justice)</a:t>
            </a:r>
            <a:endParaRPr lang="en-US" sz="2000" dirty="0">
              <a:latin typeface="+mn-lt"/>
              <a:cs typeface="Arial" panose="020B0604020202020204" pitchFamily="34" charset="0"/>
            </a:endParaRPr>
          </a:p>
          <a:p>
            <a:pPr>
              <a:spcBef>
                <a:spcPts val="0"/>
              </a:spcBef>
              <a:buClrTx/>
              <a:buSzPct val="80000"/>
              <a:buFont typeface="Arial" pitchFamily="34" charset="0"/>
              <a:buChar char="•"/>
              <a:defRPr/>
            </a:pPr>
            <a:endParaRPr lang="en-US" sz="2000" dirty="0" smtClean="0">
              <a:latin typeface="+mn-lt"/>
              <a:cs typeface="Arial" panose="020B0604020202020204" pitchFamily="34" charset="0"/>
            </a:endParaRPr>
          </a:p>
          <a:p>
            <a:pPr>
              <a:spcBef>
                <a:spcPts val="0"/>
              </a:spcBef>
              <a:buClrTx/>
              <a:buSzPct val="80000"/>
              <a:buFont typeface="Arial" pitchFamily="34" charset="0"/>
              <a:buChar char="•"/>
              <a:defRPr/>
            </a:pPr>
            <a:r>
              <a:rPr lang="en-US" sz="2000" dirty="0" smtClean="0">
                <a:latin typeface="+mn-lt"/>
                <a:cs typeface="Arial" panose="020B0604020202020204" pitchFamily="34" charset="0"/>
              </a:rPr>
              <a:t> </a:t>
            </a:r>
            <a:r>
              <a:rPr lang="en-US" sz="2000" b="1" dirty="0">
                <a:latin typeface="+mn-lt"/>
                <a:cs typeface="Arial" panose="020B0604020202020204" pitchFamily="34" charset="0"/>
              </a:rPr>
              <a:t>Sources of Strength High School Suicide Prevention Evaluation for sexual violence outcomes </a:t>
            </a:r>
            <a:r>
              <a:rPr lang="en-US" sz="1600" dirty="0">
                <a:latin typeface="+mn-lt"/>
                <a:cs typeface="Arial" panose="020B0604020202020204" pitchFamily="34" charset="0"/>
              </a:rPr>
              <a:t>(C</a:t>
            </a:r>
            <a:r>
              <a:rPr lang="en-US" altLang="en-US" sz="1600" dirty="0">
                <a:latin typeface="+mn-lt"/>
                <a:cs typeface="Arial" panose="020B0604020202020204" pitchFamily="34" charset="0"/>
              </a:rPr>
              <a:t>enters for Disease Control &amp; </a:t>
            </a:r>
            <a:r>
              <a:rPr lang="en-US" altLang="en-US" sz="1600" dirty="0" smtClean="0">
                <a:latin typeface="+mn-lt"/>
                <a:cs typeface="Arial" panose="020B0604020202020204" pitchFamily="34" charset="0"/>
              </a:rPr>
              <a:t>Prevention)</a:t>
            </a:r>
            <a:r>
              <a:rPr lang="en-US" sz="1600" dirty="0" smtClean="0">
                <a:latin typeface="+mn-lt"/>
                <a:cs typeface="Arial" panose="020B0604020202020204" pitchFamily="34" charset="0"/>
              </a:rPr>
              <a:t> </a:t>
            </a:r>
            <a:endParaRPr lang="en-US" sz="1600" dirty="0">
              <a:latin typeface="+mn-lt"/>
              <a:cs typeface="Arial" panose="020B0604020202020204" pitchFamily="34" charset="0"/>
            </a:endParaRPr>
          </a:p>
          <a:p>
            <a:pPr>
              <a:spcBef>
                <a:spcPts val="0"/>
              </a:spcBef>
              <a:buClrTx/>
              <a:buSzPct val="80000"/>
              <a:buFont typeface="Arial" pitchFamily="34" charset="0"/>
              <a:buChar char="•"/>
              <a:defRPr/>
            </a:pPr>
            <a:endParaRPr lang="en-US" sz="2000" dirty="0" smtClean="0">
              <a:latin typeface="+mn-lt"/>
              <a:cs typeface="Arial" panose="020B0604020202020204" pitchFamily="34" charset="0"/>
            </a:endParaRPr>
          </a:p>
          <a:p>
            <a:pPr>
              <a:spcBef>
                <a:spcPts val="0"/>
              </a:spcBef>
              <a:buClrTx/>
              <a:buSzPct val="80000"/>
              <a:buFont typeface="Arial" pitchFamily="34" charset="0"/>
              <a:buChar char="•"/>
              <a:defRPr/>
            </a:pPr>
            <a:r>
              <a:rPr lang="en-US" sz="2000" dirty="0" smtClean="0">
                <a:latin typeface="+mn-lt"/>
                <a:cs typeface="Arial" panose="020B0604020202020204" pitchFamily="34" charset="0"/>
              </a:rPr>
              <a:t> </a:t>
            </a:r>
            <a:r>
              <a:rPr lang="en-US" sz="2000" b="1" dirty="0" smtClean="0">
                <a:latin typeface="+mn-lt"/>
                <a:cs typeface="Arial" panose="020B0604020202020204" pitchFamily="34" charset="0"/>
              </a:rPr>
              <a:t>Bystander Bots </a:t>
            </a:r>
            <a:r>
              <a:rPr lang="en-US" sz="1600" dirty="0" smtClean="0">
                <a:latin typeface="+mn-lt"/>
                <a:cs typeface="Arial" panose="020B0604020202020204" pitchFamily="34" charset="0"/>
              </a:rPr>
              <a:t>(National Science Foundation)</a:t>
            </a:r>
          </a:p>
          <a:p>
            <a:pPr>
              <a:spcBef>
                <a:spcPts val="0"/>
              </a:spcBef>
              <a:buClrTx/>
              <a:buSzPct val="80000"/>
              <a:buFont typeface="Arial" pitchFamily="34" charset="0"/>
              <a:buChar char="•"/>
              <a:defRPr/>
            </a:pPr>
            <a:endParaRPr lang="en-US" sz="2000" dirty="0" smtClean="0">
              <a:latin typeface="+mn-lt"/>
              <a:cs typeface="Arial" panose="020B0604020202020204" pitchFamily="34" charset="0"/>
            </a:endParaRPr>
          </a:p>
          <a:p>
            <a:pPr>
              <a:spcBef>
                <a:spcPts val="0"/>
              </a:spcBef>
              <a:buClrTx/>
              <a:buSzPct val="80000"/>
              <a:buFont typeface="Arial" pitchFamily="34" charset="0"/>
              <a:buChar char="•"/>
              <a:defRPr/>
            </a:pPr>
            <a:r>
              <a:rPr lang="en-US" sz="2000" dirty="0" smtClean="0">
                <a:latin typeface="+mn-lt"/>
                <a:cs typeface="Arial" panose="020B0604020202020204" pitchFamily="34" charset="0"/>
              </a:rPr>
              <a:t> </a:t>
            </a:r>
            <a:r>
              <a:rPr lang="en-US" sz="2000" b="1" dirty="0" smtClean="0">
                <a:latin typeface="+mn-lt"/>
                <a:cs typeface="Arial" panose="020B0604020202020204" pitchFamily="34" charset="0"/>
              </a:rPr>
              <a:t>Meta-analyses:</a:t>
            </a:r>
            <a:r>
              <a:rPr lang="en-US" sz="2000" dirty="0" smtClean="0">
                <a:latin typeface="+mn-lt"/>
                <a:cs typeface="Arial" panose="020B0604020202020204" pitchFamily="34" charset="0"/>
              </a:rPr>
              <a:t> (1) School violence (12K abstracts); (2) Cyberbullying interventions </a:t>
            </a:r>
            <a:r>
              <a:rPr lang="en-US" sz="1600" dirty="0" smtClean="0">
                <a:latin typeface="+mn-lt"/>
                <a:cs typeface="Arial" panose="020B0604020202020204" pitchFamily="34" charset="0"/>
              </a:rPr>
              <a:t>(National Institute of Justice)</a:t>
            </a:r>
            <a:endParaRPr lang="en-US" sz="1600" dirty="0">
              <a:latin typeface="+mn-lt"/>
              <a:cs typeface="Arial" panose="020B0604020202020204" pitchFamily="34" charset="0"/>
            </a:endParaRPr>
          </a:p>
          <a:p>
            <a:pPr>
              <a:buClrTx/>
              <a:buSzPct val="80000"/>
              <a:buFont typeface="Arial" pitchFamily="34" charset="0"/>
              <a:buChar char="•"/>
              <a:defRPr/>
            </a:pPr>
            <a:endParaRPr lang="en-US" sz="2000" dirty="0">
              <a:latin typeface="Arial" panose="020B0604020202020204" pitchFamily="34" charset="0"/>
              <a:cs typeface="Arial" panose="020B0604020202020204" pitchFamily="34" charset="0"/>
            </a:endParaRPr>
          </a:p>
          <a:p>
            <a:pPr>
              <a:buClrTx/>
              <a:buSzPct val="73000"/>
              <a:buFont typeface="Arial" pitchFamily="34" charset="0"/>
              <a:buChar char="•"/>
              <a:defRPr/>
            </a:pPr>
            <a:endParaRPr lang="en-US" sz="1800" dirty="0">
              <a:latin typeface="Arial" panose="020B0604020202020204" pitchFamily="34" charset="0"/>
              <a:cs typeface="Arial" panose="020B0604020202020204" pitchFamily="34" charset="0"/>
            </a:endParaRPr>
          </a:p>
          <a:p>
            <a:pPr>
              <a:buClrTx/>
              <a:buSzPct val="73000"/>
              <a:buFont typeface="Arial" pitchFamily="34" charset="0"/>
              <a:buChar char="•"/>
              <a:defRPr/>
            </a:pPr>
            <a:endParaRPr lang="en-US" sz="180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29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b="1" dirty="0" smtClean="0">
                <a:latin typeface="+mn-lt"/>
              </a:rPr>
              <a:t>Bullying Prevalence</a:t>
            </a:r>
          </a:p>
        </p:txBody>
      </p:sp>
      <p:sp>
        <p:nvSpPr>
          <p:cNvPr id="16387" name="Rectangle 3"/>
          <p:cNvSpPr>
            <a:spLocks noGrp="1" noChangeArrowheads="1"/>
          </p:cNvSpPr>
          <p:nvPr>
            <p:ph type="body" sz="quarter" idx="11"/>
          </p:nvPr>
        </p:nvSpPr>
        <p:spPr>
          <a:xfrm>
            <a:off x="304800" y="1288473"/>
            <a:ext cx="7848600" cy="4648200"/>
          </a:xfrm>
        </p:spPr>
        <p:txBody>
          <a:bodyPr/>
          <a:lstStyle/>
          <a:p>
            <a:pPr eaLnBrk="1" hangingPunct="1"/>
            <a:r>
              <a:rPr lang="en-US" altLang="en-US" sz="3200" dirty="0" smtClean="0"/>
              <a:t>Among 3</a:t>
            </a:r>
            <a:r>
              <a:rPr lang="en-US" altLang="en-US" sz="3200" baseline="30000" dirty="0" smtClean="0"/>
              <a:t>rd</a:t>
            </a:r>
            <a:r>
              <a:rPr lang="en-US" altLang="en-US" sz="3200" dirty="0" smtClean="0"/>
              <a:t> – 8</a:t>
            </a:r>
            <a:r>
              <a:rPr lang="en-US" altLang="en-US" sz="3200" baseline="30000" dirty="0" smtClean="0"/>
              <a:t>th</a:t>
            </a:r>
            <a:r>
              <a:rPr lang="en-US" altLang="en-US" sz="3200" dirty="0" smtClean="0"/>
              <a:t> graders:</a:t>
            </a:r>
          </a:p>
          <a:p>
            <a:pPr lvl="1" eaLnBrk="1" hangingPunct="1">
              <a:buClr>
                <a:schemeClr val="folHlink"/>
              </a:buClr>
            </a:pPr>
            <a:r>
              <a:rPr lang="en-US" altLang="en-US" sz="3200" dirty="0" smtClean="0"/>
              <a:t>15% Chronically Victimized</a:t>
            </a:r>
          </a:p>
          <a:p>
            <a:pPr lvl="1" eaLnBrk="1" hangingPunct="1">
              <a:buClr>
                <a:schemeClr val="folHlink"/>
              </a:buClr>
            </a:pPr>
            <a:r>
              <a:rPr lang="en-US" altLang="en-US" sz="3200" dirty="0" smtClean="0"/>
              <a:t>17% Ringleader Bullies</a:t>
            </a:r>
          </a:p>
          <a:p>
            <a:pPr lvl="1" eaLnBrk="1" hangingPunct="1">
              <a:buClr>
                <a:schemeClr val="folHlink"/>
              </a:buClr>
            </a:pPr>
            <a:r>
              <a:rPr lang="en-US" altLang="en-US" sz="3200" dirty="0" smtClean="0"/>
              <a:t>8% Bully-Victims</a:t>
            </a:r>
          </a:p>
          <a:p>
            <a:pPr lvl="1" eaLnBrk="1" hangingPunct="1">
              <a:buClr>
                <a:schemeClr val="folHlink"/>
              </a:buClr>
            </a:pPr>
            <a:r>
              <a:rPr lang="en-US" altLang="en-US" sz="3200" dirty="0" smtClean="0"/>
              <a:t>60% Bystanders</a:t>
            </a:r>
          </a:p>
          <a:p>
            <a:pPr lvl="2" eaLnBrk="1" hangingPunct="1"/>
            <a:r>
              <a:rPr lang="en-US" altLang="en-US" sz="3200" dirty="0" smtClean="0"/>
              <a:t>Only 13% intervene to help victim</a:t>
            </a:r>
          </a:p>
          <a:p>
            <a:pPr marL="1828800" lvl="4" indent="0">
              <a:buNone/>
            </a:pPr>
            <a:r>
              <a:rPr lang="en-US" altLang="en-US" sz="2800" dirty="0" smtClean="0"/>
              <a:t>(Espelage, 2015)</a:t>
            </a:r>
          </a:p>
        </p:txBody>
      </p:sp>
    </p:spTree>
    <p:extLst>
      <p:ext uri="{BB962C8B-B14F-4D97-AF65-F5344CB8AC3E}">
        <p14:creationId xmlns:p14="http://schemas.microsoft.com/office/powerpoint/2010/main" val="37433149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eaLnBrk="1" hangingPunct="1"/>
            <a:r>
              <a:rPr lang="en-US" altLang="en-US" b="1" dirty="0" smtClean="0">
                <a:latin typeface="+mn-lt"/>
                <a:cs typeface="Arial" pitchFamily="34" charset="0"/>
              </a:rPr>
              <a:t>Definition of Cyber-Bullying</a:t>
            </a:r>
            <a:br>
              <a:rPr lang="en-US" altLang="en-US" b="1" dirty="0" smtClean="0">
                <a:latin typeface="+mn-lt"/>
                <a:cs typeface="Arial" pitchFamily="34" charset="0"/>
              </a:rPr>
            </a:br>
            <a:r>
              <a:rPr lang="en-US" altLang="en-US" b="1" dirty="0" smtClean="0">
                <a:latin typeface="+mn-lt"/>
                <a:cs typeface="Arial" pitchFamily="34" charset="0"/>
              </a:rPr>
              <a:t>(</a:t>
            </a:r>
            <a:r>
              <a:rPr lang="en-US" altLang="en-US" b="1" dirty="0" err="1" smtClean="0">
                <a:latin typeface="+mn-lt"/>
                <a:cs typeface="Arial" pitchFamily="34" charset="0"/>
              </a:rPr>
              <a:t>Hinduja</a:t>
            </a:r>
            <a:r>
              <a:rPr lang="en-US" altLang="en-US" b="1" dirty="0" smtClean="0">
                <a:latin typeface="+mn-lt"/>
                <a:cs typeface="Arial" pitchFamily="34" charset="0"/>
              </a:rPr>
              <a:t> &amp; </a:t>
            </a:r>
            <a:r>
              <a:rPr lang="en-US" altLang="en-US" b="1" dirty="0" err="1" smtClean="0">
                <a:latin typeface="+mn-lt"/>
                <a:cs typeface="Arial" pitchFamily="34" charset="0"/>
              </a:rPr>
              <a:t>Patchin</a:t>
            </a:r>
            <a:r>
              <a:rPr lang="en-US" altLang="en-US" b="1" dirty="0" smtClean="0">
                <a:latin typeface="+mn-lt"/>
                <a:cs typeface="Arial" pitchFamily="34" charset="0"/>
              </a:rPr>
              <a:t>, 2009) </a:t>
            </a:r>
            <a:endParaRPr lang="en-US" altLang="en-US" sz="3200" b="1" dirty="0" smtClean="0">
              <a:latin typeface="+mn-lt"/>
              <a:cs typeface="Arial" pitchFamily="34" charset="0"/>
            </a:endParaRPr>
          </a:p>
        </p:txBody>
      </p:sp>
      <p:sp>
        <p:nvSpPr>
          <p:cNvPr id="16387" name="Content Placeholder 2"/>
          <p:cNvSpPr>
            <a:spLocks noGrp="1"/>
          </p:cNvSpPr>
          <p:nvPr>
            <p:ph type="body" sz="quarter" idx="11"/>
          </p:nvPr>
        </p:nvSpPr>
        <p:spPr/>
        <p:txBody>
          <a:bodyPr>
            <a:normAutofit/>
          </a:bodyPr>
          <a:lstStyle/>
          <a:p>
            <a:pPr marL="457200" indent="-457200">
              <a:buFont typeface="Arial" panose="020B0604020202020204" pitchFamily="34" charset="0"/>
              <a:buChar char="•"/>
            </a:pPr>
            <a:r>
              <a:rPr lang="en-US" dirty="0"/>
              <a:t>Cyberbullying is defined as “willful and repeated harm inflicted through the use of computers, cell phone, or other electronic devices” </a:t>
            </a:r>
            <a:r>
              <a:rPr lang="en-US" dirty="0" smtClean="0"/>
              <a:t>(p</a:t>
            </a:r>
            <a:r>
              <a:rPr lang="en-US" dirty="0"/>
              <a:t>. 5). </a:t>
            </a:r>
            <a:endParaRPr lang="en-US" dirty="0" smtClean="0"/>
          </a:p>
          <a:p>
            <a:pPr marL="457200" indent="-457200">
              <a:buFont typeface="Arial" panose="020B0604020202020204" pitchFamily="34" charset="0"/>
              <a:buChar char="•"/>
            </a:pPr>
            <a:r>
              <a:rPr lang="en-US" dirty="0" smtClean="0"/>
              <a:t>Utilizing </a:t>
            </a:r>
            <a:r>
              <a:rPr lang="en-US" dirty="0"/>
              <a:t>technology, youth can send or post humiliating or threatening messages or photos of their targets to a third party or to a public forum where many online participants visit (</a:t>
            </a:r>
            <a:r>
              <a:rPr lang="en-US" dirty="0" err="1"/>
              <a:t>Hinduja</a:t>
            </a:r>
            <a:r>
              <a:rPr lang="en-US" dirty="0"/>
              <a:t> &amp; </a:t>
            </a:r>
            <a:r>
              <a:rPr lang="en-US" dirty="0" err="1"/>
              <a:t>Patchin</a:t>
            </a:r>
            <a:r>
              <a:rPr lang="en-US" dirty="0"/>
              <a:t>, 2009). </a:t>
            </a:r>
          </a:p>
        </p:txBody>
      </p:sp>
    </p:spTree>
    <p:extLst>
      <p:ext uri="{BB962C8B-B14F-4D97-AF65-F5344CB8AC3E}">
        <p14:creationId xmlns:p14="http://schemas.microsoft.com/office/powerpoint/2010/main" val="365288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b="1" dirty="0" smtClean="0">
                <a:latin typeface="+mn-lt"/>
              </a:rPr>
              <a:t>Cyber-Bullying Prevalence</a:t>
            </a:r>
          </a:p>
        </p:txBody>
      </p:sp>
      <p:sp>
        <p:nvSpPr>
          <p:cNvPr id="16387" name="Rectangle 3"/>
          <p:cNvSpPr>
            <a:spLocks noGrp="1" noChangeArrowheads="1"/>
          </p:cNvSpPr>
          <p:nvPr>
            <p:ph type="body" sz="quarter" idx="11"/>
          </p:nvPr>
        </p:nvSpPr>
        <p:spPr>
          <a:xfrm>
            <a:off x="304800" y="1288473"/>
            <a:ext cx="7848600" cy="4648200"/>
          </a:xfrm>
        </p:spPr>
        <p:txBody>
          <a:bodyPr/>
          <a:lstStyle/>
          <a:p>
            <a:pPr marL="457200" indent="-457200">
              <a:buFont typeface="Arial" panose="020B0604020202020204" pitchFamily="34" charset="0"/>
              <a:buChar char="•"/>
            </a:pPr>
            <a:r>
              <a:rPr lang="en-US" dirty="0" smtClean="0"/>
              <a:t>7</a:t>
            </a:r>
            <a:r>
              <a:rPr lang="en-US" dirty="0"/>
              <a:t>% of students in U.S. public schools nationwide reported being cyberbullied in 2013 (Zhang, </a:t>
            </a:r>
            <a:r>
              <a:rPr lang="en-US" dirty="0" err="1"/>
              <a:t>Musu</a:t>
            </a:r>
            <a:r>
              <a:rPr lang="en-US" dirty="0"/>
              <a:t>-Gillette, &amp; </a:t>
            </a:r>
            <a:r>
              <a:rPr lang="en-US" dirty="0" err="1"/>
              <a:t>Oudekerk</a:t>
            </a:r>
            <a:r>
              <a:rPr lang="en-US" dirty="0"/>
              <a:t>, 2016). </a:t>
            </a:r>
            <a:endParaRPr lang="en-US" dirty="0" smtClean="0"/>
          </a:p>
          <a:p>
            <a:pPr marL="457200" indent="-457200">
              <a:buFont typeface="Arial" panose="020B0604020202020204" pitchFamily="34" charset="0"/>
              <a:buChar char="•"/>
            </a:pPr>
            <a:r>
              <a:rPr lang="en-US" dirty="0"/>
              <a:t>R</a:t>
            </a:r>
            <a:r>
              <a:rPr lang="en-US" dirty="0" smtClean="0"/>
              <a:t>ate </a:t>
            </a:r>
            <a:r>
              <a:rPr lang="en-US" dirty="0"/>
              <a:t>of cyberbullying is lower than the rate of face-to-face bullying victimization (22</a:t>
            </a:r>
            <a:r>
              <a:rPr lang="en-US" dirty="0" smtClean="0"/>
              <a:t>%),</a:t>
            </a:r>
          </a:p>
          <a:p>
            <a:pPr marL="457200" indent="-457200">
              <a:buFont typeface="Arial" panose="020B0604020202020204" pitchFamily="34" charset="0"/>
              <a:buChar char="•"/>
            </a:pPr>
            <a:r>
              <a:rPr lang="en-US" dirty="0"/>
              <a:t>C</a:t>
            </a:r>
            <a:r>
              <a:rPr lang="en-US" dirty="0" smtClean="0"/>
              <a:t>yberbullied </a:t>
            </a:r>
            <a:r>
              <a:rPr lang="en-US" dirty="0"/>
              <a:t>students were less likely to </a:t>
            </a:r>
            <a:r>
              <a:rPr lang="en-US" dirty="0" smtClean="0"/>
              <a:t>notify </a:t>
            </a:r>
            <a:r>
              <a:rPr lang="en-US" dirty="0"/>
              <a:t>an adult than face-to-face bullying victims (23% vs. 39%; Zhang et al., 2016). </a:t>
            </a:r>
          </a:p>
          <a:p>
            <a:pPr marL="457200" indent="-457200">
              <a:buFont typeface="Arial" panose="020B0604020202020204" pitchFamily="34" charset="0"/>
              <a:buChar char="•"/>
            </a:pPr>
            <a:r>
              <a:rPr lang="en-US" dirty="0" smtClean="0"/>
              <a:t>Review </a:t>
            </a:r>
            <a:r>
              <a:rPr lang="en-US" dirty="0"/>
              <a:t>of cyberbullying </a:t>
            </a:r>
            <a:r>
              <a:rPr lang="en-US" dirty="0" smtClean="0"/>
              <a:t>literature by the </a:t>
            </a:r>
            <a:r>
              <a:rPr lang="en-US" dirty="0"/>
              <a:t>rate to be anywhere between 4% and 78</a:t>
            </a:r>
            <a:r>
              <a:rPr lang="en-US" dirty="0" smtClean="0"/>
              <a:t>% (</a:t>
            </a:r>
            <a:r>
              <a:rPr lang="en-US" dirty="0" err="1" smtClean="0"/>
              <a:t>Aboujaoude</a:t>
            </a:r>
            <a:r>
              <a:rPr lang="en-US" dirty="0"/>
              <a:t>, Savage, </a:t>
            </a:r>
            <a:r>
              <a:rPr lang="en-US" dirty="0" err="1"/>
              <a:t>Starcevic</a:t>
            </a:r>
            <a:r>
              <a:rPr lang="en-US" dirty="0"/>
              <a:t>, &amp;</a:t>
            </a:r>
            <a:r>
              <a:rPr lang="en-US" dirty="0" smtClean="0"/>
              <a:t> </a:t>
            </a:r>
            <a:r>
              <a:rPr lang="en-US" dirty="0" err="1" smtClean="0"/>
              <a:t>Salame</a:t>
            </a:r>
            <a:r>
              <a:rPr lang="en-US" dirty="0" smtClean="0"/>
              <a:t>, 2015). </a:t>
            </a:r>
            <a:endParaRPr lang="en-US" altLang="en-US" sz="2800" dirty="0" smtClean="0"/>
          </a:p>
        </p:txBody>
      </p:sp>
    </p:spTree>
    <p:extLst>
      <p:ext uri="{BB962C8B-B14F-4D97-AF65-F5344CB8AC3E}">
        <p14:creationId xmlns:p14="http://schemas.microsoft.com/office/powerpoint/2010/main" val="188903525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FAS_Res_brand_PPT_temp">
  <a:themeElements>
    <a:clrScheme name="Custom 1">
      <a:dk1>
        <a:srgbClr val="000000"/>
      </a:dk1>
      <a:lt1>
        <a:srgbClr val="FFFFFF"/>
      </a:lt1>
      <a:dk2>
        <a:srgbClr val="646B86"/>
      </a:dk2>
      <a:lt2>
        <a:srgbClr val="C5D1D7"/>
      </a:lt2>
      <a:accent1>
        <a:srgbClr val="FF9800"/>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Presentation1" id="{9C1A41A0-E39B-E64A-9774-13B354D48470}" vid="{97CDA903-7233-9E41-B27F-84F5CB056A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COE TEMPLATES</Template>
  <TotalTime>1217</TotalTime>
  <Words>6200</Words>
  <Application>Microsoft Office PowerPoint</Application>
  <PresentationFormat>On-screen Show (4:3)</PresentationFormat>
  <Paragraphs>1217</Paragraphs>
  <Slides>60</Slides>
  <Notes>35</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79" baseType="lpstr">
      <vt:lpstr>MS PGothic</vt:lpstr>
      <vt:lpstr>MS PGothic</vt:lpstr>
      <vt:lpstr>Arial</vt:lpstr>
      <vt:lpstr>Arial Narrow</vt:lpstr>
      <vt:lpstr>Calibri</vt:lpstr>
      <vt:lpstr>Calibri Light</vt:lpstr>
      <vt:lpstr>Californian FB</vt:lpstr>
      <vt:lpstr>Courier New</vt:lpstr>
      <vt:lpstr>Geneva</vt:lpstr>
      <vt:lpstr>Georgia</vt:lpstr>
      <vt:lpstr>Times</vt:lpstr>
      <vt:lpstr>Times New Roman</vt:lpstr>
      <vt:lpstr>Verdana</vt:lpstr>
      <vt:lpstr>Wingdings</vt:lpstr>
      <vt:lpstr>Wingdings 2</vt:lpstr>
      <vt:lpstr>Wingdings 3</vt:lpstr>
      <vt:lpstr>IFAS_Res_brand_PPT_temp</vt:lpstr>
      <vt:lpstr>Microsoft Excel Chart</vt:lpstr>
      <vt:lpstr>Document</vt:lpstr>
      <vt:lpstr>School-based Violence &amp; Bullying Prevention:   Narrowing the research-to-practice gap</vt:lpstr>
      <vt:lpstr>Funding Sources &amp; Disclaimer</vt:lpstr>
      <vt:lpstr> Espelage Research Lab </vt:lpstr>
      <vt:lpstr>Espelage Mantra: With Awareness Comes Misperception </vt:lpstr>
      <vt:lpstr>Definition of Bullying (CDC; Gladden et al., 2014) </vt:lpstr>
      <vt:lpstr>Components Matter (Ybarra, Espelage, &amp; Mitchell, 2014; JAH)</vt:lpstr>
      <vt:lpstr>Bullying Prevalence</vt:lpstr>
      <vt:lpstr>Definition of Cyber-Bullying (Hinduja &amp; Patchin, 2009) </vt:lpstr>
      <vt:lpstr>Cyber-Bullying Prevalence</vt:lpstr>
      <vt:lpstr>   Transactional Associations  Between School-Based  Aggression/Bullying &amp; Cyberbullying  </vt:lpstr>
      <vt:lpstr>Method</vt:lpstr>
      <vt:lpstr>Bullying Perpetration &amp; Cyberbullying Perpetration</vt:lpstr>
      <vt:lpstr>Bullying Victimization and Cyberbullying Perpetration</vt:lpstr>
      <vt:lpstr>Bullying Perpetration &amp; Sexual Violence Perpetration Among Middle School Students: Gender-Based Bias Matters</vt:lpstr>
      <vt:lpstr>Study Participants</vt:lpstr>
      <vt:lpstr>Percentages of Youth who Bully </vt:lpstr>
      <vt:lpstr>Percentages of Youth Who Engage in Homophobic Name-Calling</vt:lpstr>
      <vt:lpstr>Bullying – Homophobic Teasing Perpetration</vt:lpstr>
      <vt:lpstr>Take-Away Messages</vt:lpstr>
      <vt:lpstr>Bully-Sexual Violence Pathway</vt:lpstr>
      <vt:lpstr>Take-Away Messages</vt:lpstr>
      <vt:lpstr>Developmental model of bullying, sexual harassment and dating violence </vt:lpstr>
      <vt:lpstr>Implications for Prevention</vt:lpstr>
      <vt:lpstr>Social-Ecological Perspective </vt:lpstr>
      <vt:lpstr>Individual Correlates of Bullying Involvement</vt:lpstr>
      <vt:lpstr>Family &amp; School Risk Factors</vt:lpstr>
      <vt:lpstr>Social Network Studies: Peers Matter</vt:lpstr>
      <vt:lpstr>Longitudinal Family X Peer Influences</vt:lpstr>
      <vt:lpstr>Family X School Interactions (Merrin, Espelage, &amp; Hong, 2016)</vt:lpstr>
      <vt:lpstr>Meta-Analytic Study</vt:lpstr>
      <vt:lpstr>Bystander Interventions (Polanin, Espelage, &amp; Pigott, 2011)</vt:lpstr>
      <vt:lpstr>Bystander Interventions (Polanin, Espelage, &amp; Pigott, 2011)</vt:lpstr>
      <vt:lpstr>Rethinking Bystander Interventions</vt:lpstr>
      <vt:lpstr>Developmental Lens</vt:lpstr>
      <vt:lpstr>Bullying Prevention – Pushing The Field Forward</vt:lpstr>
      <vt:lpstr>Social-Emotional Learning (SEL)</vt:lpstr>
      <vt:lpstr>MULTI-SITE EVALUATION OF SECOND STEP:   STUDENT SUCCESS THROUGH PREVENTION  (SECOND STEP – SSTP)   IN PREVENTING AGGRESSION, BULLYING, &amp; SEXUAL VIOLENCE  </vt:lpstr>
      <vt:lpstr>PowerPoint Presentation</vt:lpstr>
      <vt:lpstr>Social-Emotional Learning</vt:lpstr>
      <vt:lpstr>Social-Emotional Learning</vt:lpstr>
      <vt:lpstr>Social-Emotional Learning</vt:lpstr>
      <vt:lpstr>Program Goals</vt:lpstr>
      <vt:lpstr>Grade Levels &amp; Lessons</vt:lpstr>
      <vt:lpstr>Major Study Objective</vt:lpstr>
      <vt:lpstr>Study Timeline</vt:lpstr>
      <vt:lpstr>Pre-Post (Year 1) Results</vt:lpstr>
      <vt:lpstr>Year 2 Results</vt:lpstr>
      <vt:lpstr>Year 3 Results</vt:lpstr>
      <vt:lpstr>Students with Disabilities –  Bully Perpetration  (Espelage, Rose, &amp; Polanin, 2015; 2016)</vt:lpstr>
      <vt:lpstr>Results – High School Effects </vt:lpstr>
      <vt:lpstr>Teacher/Staff Perceptions of School Culture:  Links to Student Reports of Bullying, Victimization, Aggression, &amp; Willingness to Intervene </vt:lpstr>
      <vt:lpstr>School Culture Matters</vt:lpstr>
      <vt:lpstr>School Environment Scale</vt:lpstr>
      <vt:lpstr>Final Multi-level Model</vt:lpstr>
      <vt:lpstr>Final Multi-level Model</vt:lpstr>
      <vt:lpstr>Final Multi-level Model</vt:lpstr>
      <vt:lpstr>Final Multi-level Model</vt:lpstr>
      <vt:lpstr>Teacher/Staff perceptions of school culture:   Links To Student Reports Of Gender-based Bullying </vt:lpstr>
      <vt:lpstr>Conclusions</vt:lpstr>
      <vt:lpstr>Next Wave of Research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espalage</dc:creator>
  <cp:lastModifiedBy>NKelly</cp:lastModifiedBy>
  <cp:revision>126</cp:revision>
  <dcterms:created xsi:type="dcterms:W3CDTF">2014-02-07T10:35:42Z</dcterms:created>
  <dcterms:modified xsi:type="dcterms:W3CDTF">2017-11-11T14:27:05Z</dcterms:modified>
</cp:coreProperties>
</file>