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6" r:id="rId3"/>
    <p:sldId id="267" r:id="rId4"/>
    <p:sldId id="276" r:id="rId5"/>
    <p:sldId id="307" r:id="rId6"/>
    <p:sldId id="257" r:id="rId7"/>
    <p:sldId id="275" r:id="rId8"/>
    <p:sldId id="268" r:id="rId9"/>
    <p:sldId id="269" r:id="rId10"/>
    <p:sldId id="270" r:id="rId11"/>
    <p:sldId id="277" r:id="rId12"/>
    <p:sldId id="272" r:id="rId13"/>
    <p:sldId id="273" r:id="rId14"/>
    <p:sldId id="274" r:id="rId15"/>
    <p:sldId id="306" r:id="rId16"/>
    <p:sldId id="261" r:id="rId17"/>
    <p:sldId id="279" r:id="rId18"/>
    <p:sldId id="280" r:id="rId19"/>
    <p:sldId id="284" r:id="rId20"/>
    <p:sldId id="285" r:id="rId21"/>
    <p:sldId id="296" r:id="rId22"/>
    <p:sldId id="286" r:id="rId23"/>
    <p:sldId id="287" r:id="rId24"/>
    <p:sldId id="283" r:id="rId25"/>
    <p:sldId id="265" r:id="rId26"/>
    <p:sldId id="259" r:id="rId27"/>
    <p:sldId id="258" r:id="rId28"/>
    <p:sldId id="301" r:id="rId29"/>
    <p:sldId id="263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8" r:id="rId38"/>
    <p:sldId id="304" r:id="rId39"/>
    <p:sldId id="305" r:id="rId40"/>
    <p:sldId id="303" r:id="rId41"/>
    <p:sldId id="299" r:id="rId42"/>
    <p:sldId id="278" r:id="rId43"/>
    <p:sldId id="288" r:id="rId44"/>
    <p:sldId id="260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/>
    <p:restoredTop sz="84683"/>
  </p:normalViewPr>
  <p:slideViewPr>
    <p:cSldViewPr snapToGrid="0" snapToObjects="1">
      <p:cViewPr varScale="1">
        <p:scale>
          <a:sx n="63" d="100"/>
          <a:sy n="63" d="100"/>
        </p:scale>
        <p:origin x="1597" y="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70BD-FE5F-D847-AC04-FD47EA2B746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9A2A5-011A-2743-B18B-821582703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9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FB7D-1DA6-7A4E-9A29-7E76A56AA4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865F0-E90B-5B46-AF8C-F75B18342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Laura Lee</a:t>
            </a:r>
            <a:r>
              <a:rPr lang="en-US" baseline="0" dirty="0" smtClean="0"/>
              <a:t> McIntyre</a:t>
            </a:r>
          </a:p>
          <a:p>
            <a:r>
              <a:rPr lang="en-US" baseline="0" dirty="0" smtClean="0"/>
              <a:t>Dave </a:t>
            </a:r>
            <a:r>
              <a:rPr lang="en-US" baseline="0" dirty="0" err="1" smtClean="0"/>
              <a:t>DeGarmo</a:t>
            </a:r>
            <a:endParaRPr lang="en-US" baseline="0" dirty="0" smtClean="0"/>
          </a:p>
          <a:p>
            <a:r>
              <a:rPr lang="en-US" baseline="0" dirty="0" smtClean="0"/>
              <a:t>Gina </a:t>
            </a:r>
            <a:r>
              <a:rPr lang="en-US" baseline="0" dirty="0" err="1" smtClean="0"/>
              <a:t>Biancarosa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Stacked – gives overall market size, individual job type</a:t>
            </a:r>
            <a:r>
              <a:rPr lang="en-US" baseline="0" dirty="0" smtClean="0"/>
              <a:t> size and implied </a:t>
            </a:r>
            <a:r>
              <a:rPr lang="en-US" dirty="0" smtClean="0"/>
              <a:t>distribution</a:t>
            </a:r>
            <a:r>
              <a:rPr lang="en-US" baseline="0" dirty="0" smtClean="0"/>
              <a:t> across types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there is one more problem that may mislead readers…if they haven</a:t>
            </a:r>
            <a:r>
              <a:rPr lang="fr-FR" baseline="0" dirty="0" smtClean="0"/>
              <a:t>’</a:t>
            </a:r>
            <a:r>
              <a:rPr lang="en-US" baseline="0" dirty="0" smtClean="0"/>
              <a:t>t gotten it already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9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new meaning that you can pull out from this? What is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97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would be the best venue for use of this one?</a:t>
            </a:r>
          </a:p>
          <a:p>
            <a:r>
              <a:rPr lang="en-US" baseline="0" dirty="0" smtClean="0"/>
              <a:t>What message is conveyed strongest?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2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message is conveyed strongest?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22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message is conveyed strongest?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21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message</a:t>
            </a:r>
            <a:r>
              <a:rPr lang="en-US" baseline="0" dirty="0" smtClean="0"/>
              <a:t> conveyed clearly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message is conveyed strongest?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about any features and techniques used in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art, we seek multiple</a:t>
            </a:r>
            <a:r>
              <a:rPr lang="en-US" baseline="0" dirty="0" smtClean="0"/>
              <a:t> interpretations, in science we strive to eliminate alternative interpretations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r>
              <a:rPr lang="en-US" baseline="0" dirty="0" smtClean="0"/>
              <a:t> series doesn’t show difference in time intervals. Too many colors to try to keep track of. Colorblindness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86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Lose</a:t>
            </a:r>
            <a:r>
              <a:rPr lang="en-US" baseline="0" dirty="0" smtClean="0"/>
              <a:t> the specificity of time series. What are the gaps years. You lose the value of the first and last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trends nicely with fidelity to accuracy</a:t>
            </a:r>
            <a:r>
              <a:rPr lang="en-US" baseline="0" dirty="0" smtClean="0"/>
              <a:t> and identifies years where there are intersections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8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like the</a:t>
            </a:r>
            <a:r>
              <a:rPr lang="en-US" baseline="0" dirty="0" smtClean="0"/>
              <a:t> line graph better for some reason?</a:t>
            </a:r>
          </a:p>
          <a:p>
            <a:r>
              <a:rPr lang="en-US" baseline="0" dirty="0" smtClean="0"/>
              <a:t>You still can’t tell what these trends mean in the overall trend of the market. Is it declining or increasing?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the message you want to convey?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 market is growing, its just mostly</a:t>
            </a:r>
            <a:r>
              <a:rPr lang="en-US" baseline="0" dirty="0" smtClean="0"/>
              <a:t> part-time faculty. Is something missing? Still don’t have overall market size explicit and the overlapping at the beginning makes it harder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865F0-E90B-5B46-AF8C-F75B183428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8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FF5E19-D61A-5443-A7FF-3D2855AFB6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0A065F4-517B-D541-9B72-7006657B08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xkcd.com/173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4629149"/>
            <a:ext cx="6807200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Creating Figures</a:t>
            </a:r>
            <a:br>
              <a:rPr lang="en-US" dirty="0" smtClean="0"/>
            </a:br>
            <a:r>
              <a:rPr lang="en-US" sz="2400" dirty="0" smtClean="0"/>
              <a:t>Visualizing Data, Relationships, Theories, and More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7900" y="5562599"/>
            <a:ext cx="4038600" cy="7485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Ross Anderson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13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</a:t>
            </a:r>
            <a:br>
              <a:rPr lang="en-US" dirty="0" smtClean="0"/>
            </a:br>
            <a:r>
              <a:rPr lang="en-US" sz="2800" dirty="0" smtClean="0"/>
              <a:t>Simple Path Models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Theoretical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Empirical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200401"/>
            <a:ext cx="4432300" cy="1985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63" y="3200401"/>
            <a:ext cx="4006178" cy="18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Path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1930400"/>
            <a:ext cx="7751592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9" name="Content Placeholder 8" descr="Screenshot 2016-09-12 15.25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84" b="-11184"/>
          <a:stretch>
            <a:fillRect/>
          </a:stretch>
        </p:blipFill>
        <p:spPr>
          <a:xfrm>
            <a:off x="1575420" y="2349501"/>
            <a:ext cx="6065887" cy="3327400"/>
          </a:xfrm>
        </p:spPr>
      </p:pic>
    </p:spTree>
    <p:extLst>
      <p:ext uri="{BB962C8B-B14F-4D97-AF65-F5344CB8AC3E}">
        <p14:creationId xmlns:p14="http://schemas.microsoft.com/office/powerpoint/2010/main" val="7040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</a:t>
            </a:r>
            <a:endParaRPr lang="en-US" dirty="0"/>
          </a:p>
        </p:txBody>
      </p:sp>
      <p:pic>
        <p:nvPicPr>
          <p:cNvPr id="4" name="Content Placeholder 3" descr="Screenshot 2016-09-12 14.46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14" r="-24514"/>
          <a:stretch>
            <a:fillRect/>
          </a:stretch>
        </p:blipFill>
        <p:spPr>
          <a:xfrm>
            <a:off x="1082674" y="1981200"/>
            <a:ext cx="6590671" cy="3615267"/>
          </a:xfrm>
        </p:spPr>
      </p:pic>
    </p:spTree>
    <p:extLst>
      <p:ext uri="{BB962C8B-B14F-4D97-AF65-F5344CB8AC3E}">
        <p14:creationId xmlns:p14="http://schemas.microsoft.com/office/powerpoint/2010/main" val="16057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10" b="12810"/>
          <a:stretch>
            <a:fillRect/>
          </a:stretch>
        </p:blipFill>
        <p:spPr>
          <a:xfrm>
            <a:off x="1781175" y="2514601"/>
            <a:ext cx="5278710" cy="2895600"/>
          </a:xfrm>
        </p:spPr>
      </p:pic>
      <p:sp>
        <p:nvSpPr>
          <p:cNvPr id="3" name="TextBox 2"/>
          <p:cNvSpPr txBox="1"/>
          <p:nvPr/>
        </p:nvSpPr>
        <p:spPr>
          <a:xfrm>
            <a:off x="1781174" y="5461001"/>
            <a:ext cx="5278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Figure 1.</a:t>
            </a:r>
            <a:r>
              <a:rPr lang="en-US" sz="1600" dirty="0"/>
              <a:t> In this photograph a student discusses their approach to </a:t>
            </a:r>
            <a:r>
              <a:rPr lang="en-US" sz="1600" dirty="0" smtClean="0"/>
              <a:t>observing well. </a:t>
            </a:r>
            <a:r>
              <a:rPr lang="en-US" sz="1600" dirty="0" err="1"/>
              <a:t>ArtCore</a:t>
            </a:r>
            <a:r>
              <a:rPr lang="en-US" sz="1600" dirty="0"/>
              <a:t> is student voice in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with a partner on the whiteboard or on paper and build a visual model of how figures can be useful in scholarly writing.</a:t>
            </a:r>
            <a:endParaRPr lang="en-US" u="sng" dirty="0" smtClean="0"/>
          </a:p>
          <a:p>
            <a:pPr lvl="1"/>
            <a:r>
              <a:rPr lang="en-US" dirty="0"/>
              <a:t>Theory of change, logic model, and data visualization galore</a:t>
            </a:r>
          </a:p>
          <a:p>
            <a:pPr lvl="1"/>
            <a:r>
              <a:rPr lang="en-US" dirty="0"/>
              <a:t>Provide a roadmap early and close the loop later</a:t>
            </a:r>
          </a:p>
          <a:p>
            <a:pPr lvl="1"/>
            <a:r>
              <a:rPr lang="en-US" dirty="0"/>
              <a:t>Express complex or abstract ideas with visual anchor/metaphor</a:t>
            </a:r>
          </a:p>
          <a:p>
            <a:pPr lvl="1"/>
            <a:r>
              <a:rPr lang="en-US" dirty="0"/>
              <a:t>Show relationships within complex systems</a:t>
            </a:r>
          </a:p>
          <a:p>
            <a:pPr lvl="1"/>
            <a:r>
              <a:rPr lang="en-US" dirty="0"/>
              <a:t>Meet the needs of different types of readers and learners 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concise way to share ideas in conceptual phase</a:t>
            </a:r>
          </a:p>
          <a:p>
            <a:pPr lvl="1"/>
            <a:r>
              <a:rPr lang="en-US" dirty="0"/>
              <a:t>Adds beauty—the persuasive power of aesthetics</a:t>
            </a:r>
          </a:p>
          <a:p>
            <a:pPr lvl="1"/>
            <a:r>
              <a:rPr lang="en-US" dirty="0"/>
              <a:t>Win grant awards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dirty="0"/>
              <a:t>Know the needs of your audience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Different Audiences: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Practitioners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Policymakers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Parents and Public</a:t>
            </a:r>
          </a:p>
        </p:txBody>
      </p:sp>
    </p:spTree>
    <p:extLst>
      <p:ext uri="{BB962C8B-B14F-4D97-AF65-F5344CB8AC3E}">
        <p14:creationId xmlns:p14="http://schemas.microsoft.com/office/powerpoint/2010/main" val="19594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Know your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role of the figure?</a:t>
            </a:r>
          </a:p>
          <a:p>
            <a:r>
              <a:rPr lang="en-US" dirty="0" smtClean="0"/>
              <a:t>What is the underlying message?</a:t>
            </a:r>
          </a:p>
          <a:p>
            <a:r>
              <a:rPr lang="en-US" dirty="0" smtClean="0"/>
              <a:t>Is the message striking?</a:t>
            </a:r>
          </a:p>
          <a:p>
            <a:r>
              <a:rPr lang="en-US" dirty="0" smtClean="0"/>
              <a:t>What are the design considerations?</a:t>
            </a:r>
          </a:p>
        </p:txBody>
      </p:sp>
    </p:spTree>
    <p:extLst>
      <p:ext uri="{BB962C8B-B14F-4D97-AF65-F5344CB8AC3E}">
        <p14:creationId xmlns:p14="http://schemas.microsoft.com/office/powerpoint/2010/main" val="6840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Affordances of the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you be presenting figure in an oral presentation?</a:t>
            </a:r>
          </a:p>
          <a:p>
            <a:pPr lvl="1"/>
            <a:r>
              <a:rPr lang="en-US" dirty="0" smtClean="0"/>
              <a:t>Must be quickly understood and easily visible to audience</a:t>
            </a:r>
          </a:p>
          <a:p>
            <a:r>
              <a:rPr lang="en-US" dirty="0" smtClean="0"/>
              <a:t>Will you be presenting figure on a poster?</a:t>
            </a:r>
          </a:p>
          <a:p>
            <a:pPr lvl="1"/>
            <a:r>
              <a:rPr lang="en-US" dirty="0" smtClean="0"/>
              <a:t>Must be understood without much background </a:t>
            </a:r>
          </a:p>
          <a:p>
            <a:r>
              <a:rPr lang="en-US" dirty="0" smtClean="0"/>
              <a:t>Will you be presenting figure in a publication?</a:t>
            </a:r>
          </a:p>
          <a:p>
            <a:pPr lvl="1"/>
            <a:r>
              <a:rPr lang="en-US" dirty="0" smtClean="0"/>
              <a:t>Reader can spend as much time as they want and flip pages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00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Defaults and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Beware of program defaults</a:t>
            </a:r>
          </a:p>
          <a:p>
            <a:r>
              <a:rPr lang="en-US" dirty="0" smtClean="0"/>
              <a:t>Colors can enhance elements or confuse reader</a:t>
            </a:r>
          </a:p>
          <a:p>
            <a:r>
              <a:rPr lang="en-US" dirty="0" smtClean="0"/>
              <a:t>Consider effect of similar colors on colorblind readers</a:t>
            </a:r>
          </a:p>
          <a:p>
            <a:r>
              <a:rPr lang="en-US" dirty="0" smtClean="0"/>
              <a:t>Printing is expensive, don’t overuse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 (20)</a:t>
            </a:r>
          </a:p>
          <a:p>
            <a:r>
              <a:rPr lang="en-US" dirty="0" smtClean="0"/>
              <a:t>Purpose of figures (5)</a:t>
            </a:r>
          </a:p>
          <a:p>
            <a:r>
              <a:rPr lang="en-US" dirty="0" smtClean="0"/>
              <a:t>Steps and tips (20)</a:t>
            </a:r>
          </a:p>
          <a:p>
            <a:r>
              <a:rPr lang="en-US" dirty="0" smtClean="0"/>
              <a:t>Pitfalls and principles (5)</a:t>
            </a:r>
          </a:p>
          <a:p>
            <a:r>
              <a:rPr lang="en-US" dirty="0" smtClean="0"/>
              <a:t>BREAK (10)</a:t>
            </a:r>
          </a:p>
          <a:p>
            <a:r>
              <a:rPr lang="en-US" dirty="0" smtClean="0"/>
              <a:t>Critique &amp; refine (45)</a:t>
            </a:r>
          </a:p>
          <a:p>
            <a:r>
              <a:rPr lang="en-US" dirty="0" smtClean="0"/>
              <a:t>Resources &amp; evaluation (15)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6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Avoid misleading elements and </a:t>
            </a:r>
            <a:r>
              <a:rPr lang="en-US" i="1" dirty="0" smtClean="0"/>
              <a:t>chartjunk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figures represent data, take care in rescaling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Rule of thumb: Use simplest plots and ask others to interpret</a:t>
            </a:r>
          </a:p>
          <a:p>
            <a:pPr marL="0" indent="0">
              <a:buNone/>
            </a:pPr>
            <a:r>
              <a:rPr lang="en-US" sz="1600" dirty="0" smtClean="0"/>
              <a:t>(from </a:t>
            </a:r>
            <a:r>
              <a:rPr lang="en-US" sz="1600" dirty="0" err="1" smtClean="0"/>
              <a:t>Rougier</a:t>
            </a:r>
            <a:r>
              <a:rPr lang="en-US" sz="1600" dirty="0" smtClean="0"/>
              <a:t> et al., 2014)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18" y="2655546"/>
            <a:ext cx="6888789" cy="23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Hey, not so fast…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620" r="-52620"/>
          <a:stretch>
            <a:fillRect/>
          </a:stretch>
        </p:blipFill>
        <p:spPr>
          <a:xfrm>
            <a:off x="22017" y="1397000"/>
            <a:ext cx="9121983" cy="5003800"/>
          </a:xfrm>
        </p:spPr>
      </p:pic>
    </p:spTree>
    <p:extLst>
      <p:ext uri="{BB962C8B-B14F-4D97-AF65-F5344CB8AC3E}">
        <p14:creationId xmlns:p14="http://schemas.microsoft.com/office/powerpoint/2010/main" val="23461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</a:t>
            </a:r>
            <a:r>
              <a:rPr lang="en-US" i="1" dirty="0" smtClean="0"/>
              <a:t> </a:t>
            </a:r>
            <a:r>
              <a:rPr lang="en-US" dirty="0" smtClean="0"/>
              <a:t>Avoid</a:t>
            </a:r>
            <a:r>
              <a:rPr lang="en-US" i="1" dirty="0" smtClean="0"/>
              <a:t> Chartjunk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“Above all else show the data.” </a:t>
            </a:r>
          </a:p>
          <a:p>
            <a:pPr marL="0" indent="0" algn="ctr">
              <a:buNone/>
            </a:pPr>
            <a:r>
              <a:rPr lang="en-US" dirty="0" smtClean="0"/>
              <a:t>Edward </a:t>
            </a:r>
            <a:r>
              <a:rPr lang="en-US" dirty="0" err="1" smtClean="0"/>
              <a:t>Tufte</a:t>
            </a:r>
            <a:r>
              <a:rPr lang="en-US" dirty="0" smtClean="0"/>
              <a:t> (1983)</a:t>
            </a:r>
          </a:p>
          <a:p>
            <a:pPr marL="0" indent="0">
              <a:buNone/>
            </a:pPr>
            <a:r>
              <a:rPr lang="en-US" dirty="0" smtClean="0"/>
              <a:t>Includes unnecessary…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olor or backgrounds</a:t>
            </a:r>
          </a:p>
          <a:p>
            <a:pPr lvl="1"/>
            <a:r>
              <a:rPr lang="en-US" dirty="0" smtClean="0"/>
              <a:t>Gridlines, labels, or arrows</a:t>
            </a:r>
          </a:p>
          <a:p>
            <a:pPr lvl="1"/>
            <a:r>
              <a:rPr lang="en-US" dirty="0" smtClean="0"/>
              <a:t>Any details better fit for a results table or explanatory narrative</a:t>
            </a:r>
          </a:p>
          <a:p>
            <a:pPr lvl="1"/>
            <a:endParaRPr lang="en-US" dirty="0" smtClean="0"/>
          </a:p>
          <a:p>
            <a:pPr marL="228600" lvl="1" indent="0">
              <a:buNone/>
            </a:pPr>
            <a:r>
              <a:rPr lang="en-US" dirty="0" smtClean="0"/>
              <a:t>For more on Chartjunk, visit Kaiser Fung’s blog </a:t>
            </a:r>
            <a:r>
              <a:rPr lang="en-US" dirty="0" err="1" smtClean="0"/>
              <a:t>www.junkcharts.typepad.com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6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Obsess over message not beauty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</a:t>
            </a:r>
            <a:r>
              <a:rPr lang="en-US" i="1" dirty="0" smtClean="0"/>
              <a:t>ess is more—</a:t>
            </a:r>
            <a:r>
              <a:rPr lang="en-US" dirty="0" smtClean="0"/>
              <a:t>a philosophy of minimalism</a:t>
            </a:r>
            <a:endParaRPr lang="en-US" i="1" dirty="0" smtClean="0"/>
          </a:p>
          <a:p>
            <a:r>
              <a:rPr lang="en-US" dirty="0" smtClean="0"/>
              <a:t>We dwell in words and numbers, but we live by beauty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But precision and meaning (usually) trump aesthetics</a:t>
            </a:r>
          </a:p>
          <a:p>
            <a:r>
              <a:rPr lang="en-US" dirty="0"/>
              <a:t>If you have stumbled upon a unique data or concept visualization challenge, chances are someone else </a:t>
            </a:r>
            <a:r>
              <a:rPr lang="en-US" dirty="0" smtClean="0"/>
              <a:t>has,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Captions and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Caption serves as title and description of figure </a:t>
            </a:r>
          </a:p>
          <a:p>
            <a:r>
              <a:rPr lang="en-US" dirty="0" smtClean="0"/>
              <a:t>Should communicate everything the reader needs to know</a:t>
            </a:r>
          </a:p>
          <a:p>
            <a:r>
              <a:rPr lang="en-US" dirty="0" smtClean="0"/>
              <a:t>Complete sentences are a good idea.</a:t>
            </a:r>
          </a:p>
          <a:p>
            <a:r>
              <a:rPr lang="en-US" dirty="0" smtClean="0"/>
              <a:t>Like a </a:t>
            </a:r>
            <a:r>
              <a:rPr lang="en-US" i="1" dirty="0" smtClean="0"/>
              <a:t>“Note” </a:t>
            </a:r>
            <a:r>
              <a:rPr lang="en-US" dirty="0" smtClean="0"/>
              <a:t>in a table, caption should explain labels in figure:</a:t>
            </a:r>
          </a:p>
          <a:p>
            <a:pPr lvl="1"/>
            <a:r>
              <a:rPr lang="en-US" dirty="0" smtClean="0"/>
              <a:t>Unit of measurement</a:t>
            </a:r>
          </a:p>
          <a:p>
            <a:pPr lvl="1"/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Abbreviations</a:t>
            </a:r>
          </a:p>
          <a:p>
            <a:pPr lvl="1"/>
            <a:r>
              <a:rPr lang="en-US" dirty="0" smtClean="0"/>
              <a:t>Standard errors, standard deviations, or confidence intervals</a:t>
            </a:r>
          </a:p>
          <a:p>
            <a:pPr lvl="1"/>
            <a:r>
              <a:rPr lang="en-US" dirty="0" smtClean="0"/>
              <a:t>Sample size</a:t>
            </a:r>
          </a:p>
          <a:p>
            <a:pPr lvl="1"/>
            <a:r>
              <a:rPr lang="en-US" dirty="0" smtClean="0"/>
              <a:t>Meaning of statistical significance values</a:t>
            </a:r>
          </a:p>
          <a:p>
            <a:r>
              <a:rPr lang="en-US" dirty="0" smtClean="0"/>
              <a:t>Ensure agreement between caption, figure, and rest of paper</a:t>
            </a:r>
          </a:p>
        </p:txBody>
      </p:sp>
    </p:spTree>
    <p:extLst>
      <p:ext uri="{BB962C8B-B14F-4D97-AF65-F5344CB8AC3E}">
        <p14:creationId xmlns:p14="http://schemas.microsoft.com/office/powerpoint/2010/main" val="28348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text</a:t>
            </a:r>
          </a:p>
          <a:p>
            <a:r>
              <a:rPr lang="en-US" dirty="0" smtClean="0"/>
              <a:t>Too many arrows</a:t>
            </a:r>
          </a:p>
          <a:p>
            <a:r>
              <a:rPr lang="en-US" dirty="0" smtClean="0"/>
              <a:t>Unclear flow to movement in graphic</a:t>
            </a:r>
          </a:p>
          <a:p>
            <a:r>
              <a:rPr lang="en-US" dirty="0" smtClean="0"/>
              <a:t>Making reader return to narrative to understand figure      (i.e., underspecified caption)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Don’t duplicate what’s in the text</a:t>
            </a:r>
          </a:p>
          <a:p>
            <a:r>
              <a:rPr lang="en-US" dirty="0" smtClean="0"/>
              <a:t>Know audience</a:t>
            </a:r>
          </a:p>
          <a:p>
            <a:r>
              <a:rPr lang="en-US" dirty="0" smtClean="0"/>
              <a:t>Go for precision and readability</a:t>
            </a:r>
          </a:p>
          <a:p>
            <a:r>
              <a:rPr lang="en-US" dirty="0"/>
              <a:t>Message and purpose is </a:t>
            </a:r>
            <a:r>
              <a:rPr lang="en-US" dirty="0" smtClean="0"/>
              <a:t>clear</a:t>
            </a:r>
          </a:p>
          <a:p>
            <a:r>
              <a:rPr lang="en-US" dirty="0" smtClean="0"/>
              <a:t>Don’t distract viewer</a:t>
            </a:r>
          </a:p>
          <a:p>
            <a:r>
              <a:rPr lang="en-US" dirty="0" smtClean="0"/>
              <a:t>Descriptive figure caption</a:t>
            </a:r>
          </a:p>
          <a:p>
            <a:r>
              <a:rPr lang="en-US" dirty="0"/>
              <a:t>Labeled </a:t>
            </a:r>
            <a:r>
              <a:rPr lang="en-US" dirty="0" smtClean="0"/>
              <a:t>units of measure, </a:t>
            </a:r>
            <a:r>
              <a:rPr lang="en-US" dirty="0"/>
              <a:t>internal features, </a:t>
            </a:r>
            <a:r>
              <a:rPr lang="en-US" dirty="0" smtClean="0"/>
              <a:t>and sharp lines</a:t>
            </a:r>
          </a:p>
          <a:p>
            <a:r>
              <a:rPr lang="en-US" dirty="0" smtClean="0"/>
              <a:t>Consistent style across article 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911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case that wasn’t enough…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extras from </a:t>
            </a:r>
            <a:r>
              <a:rPr lang="en-US" dirty="0" smtClean="0"/>
              <a:t>APA:</a:t>
            </a:r>
          </a:p>
          <a:p>
            <a:r>
              <a:rPr lang="en-US" dirty="0" smtClean="0"/>
              <a:t>For graphs, legends should use same kind and proportion of lettering that appear in graph and be found inside figure</a:t>
            </a:r>
          </a:p>
          <a:p>
            <a:r>
              <a:rPr lang="en-US" dirty="0" smtClean="0"/>
              <a:t>Parallel figures should be of equal size (e.g., multiple graphs)</a:t>
            </a:r>
          </a:p>
          <a:p>
            <a:r>
              <a:rPr lang="en-US" dirty="0" smtClean="0"/>
              <a:t>Avoid too many different shadings in one document</a:t>
            </a:r>
          </a:p>
          <a:p>
            <a:r>
              <a:rPr lang="en-US" dirty="0" smtClean="0"/>
              <a:t>Simple, spacious typeface (</a:t>
            </a:r>
            <a:r>
              <a:rPr lang="en-US" dirty="0"/>
              <a:t>A</a:t>
            </a:r>
            <a:r>
              <a:rPr lang="en-US" dirty="0" smtClean="0"/>
              <a:t>rial, Future, or Helvetica)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back in 10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&amp; refine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example together (10)</a:t>
            </a:r>
          </a:p>
          <a:p>
            <a:r>
              <a:rPr lang="en-US" dirty="0" smtClean="0"/>
              <a:t>Refer to handout and exchange feedback on your own (5)</a:t>
            </a:r>
          </a:p>
          <a:p>
            <a:r>
              <a:rPr lang="en-US" dirty="0" smtClean="0"/>
              <a:t>Choose 1-2 from the handout and critique at your table (10)</a:t>
            </a:r>
          </a:p>
          <a:p>
            <a:r>
              <a:rPr lang="en-US" dirty="0" smtClean="0"/>
              <a:t>Full group discussion (5)</a:t>
            </a:r>
          </a:p>
          <a:p>
            <a:r>
              <a:rPr lang="en-US" dirty="0" smtClean="0"/>
              <a:t>Design challenge (10)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Ross Anderson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6442344" cy="4140200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/>
              <a:t>Program: </a:t>
            </a:r>
            <a:r>
              <a:rPr lang="en-US" sz="2000" dirty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-year Ph.D. candidate in                   Educational Methodology, Policy,                                    and Leadership</a:t>
            </a:r>
          </a:p>
          <a:p>
            <a:r>
              <a:rPr lang="en-US" sz="2000" u="sng" dirty="0" smtClean="0"/>
              <a:t>Work:</a:t>
            </a:r>
            <a:r>
              <a:rPr lang="en-US" sz="2000" dirty="0" smtClean="0"/>
              <a:t> Researcher at Educational                                   Policy Improvement Center (EPIC)</a:t>
            </a:r>
          </a:p>
          <a:p>
            <a:r>
              <a:rPr lang="en-US" sz="2000" u="sng" dirty="0" smtClean="0"/>
              <a:t>Research interests:</a:t>
            </a:r>
          </a:p>
          <a:p>
            <a:pPr lvl="1"/>
            <a:r>
              <a:rPr lang="en-US" sz="2000" dirty="0" smtClean="0"/>
              <a:t>Creativity in teaching and learning</a:t>
            </a:r>
          </a:p>
          <a:p>
            <a:pPr lvl="1"/>
            <a:r>
              <a:rPr lang="en-US" sz="2000" dirty="0" smtClean="0"/>
              <a:t>Motivation and engagement</a:t>
            </a:r>
          </a:p>
          <a:p>
            <a:pPr lvl="1"/>
            <a:r>
              <a:rPr lang="en-US" sz="2000" dirty="0" smtClean="0"/>
              <a:t>School change and organizational theory</a:t>
            </a:r>
          </a:p>
          <a:p>
            <a:pPr lvl="1"/>
            <a:r>
              <a:rPr lang="en-US" sz="2000" dirty="0" smtClean="0"/>
              <a:t>Quantitative mostly with qualitative methods for developmental and mixed methods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5473" y="1985963"/>
            <a:ext cx="3110776" cy="25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89001"/>
            <a:ext cx="7988300" cy="4956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227261"/>
            <a:ext cx="83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From (Sutton, 2014) http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://www.databoxdigital.com/2014/05/01/choosing-graph-types/</a:t>
            </a:r>
          </a:p>
        </p:txBody>
      </p:sp>
    </p:spTree>
    <p:extLst>
      <p:ext uri="{BB962C8B-B14F-4D97-AF65-F5344CB8AC3E}">
        <p14:creationId xmlns:p14="http://schemas.microsoft.com/office/powerpoint/2010/main" val="20261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927100"/>
            <a:ext cx="7808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977900"/>
            <a:ext cx="8305800" cy="49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977901"/>
            <a:ext cx="8534400" cy="51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927101"/>
            <a:ext cx="830923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041400"/>
            <a:ext cx="8113877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952500"/>
            <a:ext cx="811334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828800" y="4648200"/>
            <a:ext cx="2252839" cy="112120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Mesosystem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5400000">
            <a:off x="4375061" y="330359"/>
            <a:ext cx="388233" cy="8540042"/>
          </a:xfrm>
          <a:prstGeom prst="leftBrace">
            <a:avLst>
              <a:gd name="adj1" fmla="val 8333"/>
              <a:gd name="adj2" fmla="val 4964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81200" y="3505200"/>
            <a:ext cx="5105400" cy="98024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Exosystem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9157" y="2133600"/>
            <a:ext cx="8540041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Macrosystem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533900" y="3352800"/>
            <a:ext cx="35278" cy="152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486400" y="4648200"/>
            <a:ext cx="2252839" cy="112120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Mesosystem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12819" y="5731625"/>
            <a:ext cx="2226379" cy="78379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Microsystem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598789" y="5208803"/>
            <a:ext cx="230011" cy="560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81639" y="5208803"/>
            <a:ext cx="490361" cy="560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72000" y="5208803"/>
            <a:ext cx="914400" cy="560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726009" y="5208803"/>
            <a:ext cx="13230" cy="5228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152400" y="533400"/>
            <a:ext cx="8839200" cy="632460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5599" y="5769405"/>
            <a:ext cx="2226379" cy="78379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Microsystem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58810" y="5769405"/>
            <a:ext cx="2226379" cy="78379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Microsystem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19500" y="1086196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Chronosystem</a:t>
            </a:r>
          </a:p>
        </p:txBody>
      </p:sp>
      <p:sp>
        <p:nvSpPr>
          <p:cNvPr id="36" name="Curved Left Arrow 35"/>
          <p:cNvSpPr/>
          <p:nvPr/>
        </p:nvSpPr>
        <p:spPr>
          <a:xfrm>
            <a:off x="4800600" y="712125"/>
            <a:ext cx="3581400" cy="1143000"/>
          </a:xfrm>
          <a:prstGeom prst="curvedLeftArrow">
            <a:avLst>
              <a:gd name="adj1" fmla="val 25000"/>
              <a:gd name="adj2" fmla="val 9228"/>
              <a:gd name="adj3" fmla="val 5845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Left Arrow 36"/>
          <p:cNvSpPr/>
          <p:nvPr/>
        </p:nvSpPr>
        <p:spPr>
          <a:xfrm rot="10800000">
            <a:off x="914400" y="712124"/>
            <a:ext cx="3581400" cy="1143000"/>
          </a:xfrm>
          <a:prstGeom prst="curvedLeftArrow">
            <a:avLst>
              <a:gd name="adj1" fmla="val 25000"/>
              <a:gd name="adj2" fmla="val 9228"/>
              <a:gd name="adj3" fmla="val 5845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/Users/samanthamartinez/Desktop/Scan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2764" y="-204344"/>
            <a:ext cx="5358768" cy="69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93798" y="5943600"/>
            <a:ext cx="63627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Figure 1.</a:t>
            </a:r>
            <a:r>
              <a:rPr lang="en-US" sz="1400" dirty="0"/>
              <a:t> Draft of Bronfenbrenner’s (1994) Ecological Model of Human Development.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debrief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pairs, share (5 min.)…</a:t>
            </a:r>
          </a:p>
          <a:p>
            <a:r>
              <a:rPr lang="en-US" dirty="0" smtClean="0"/>
              <a:t>A challenge you faced in the task</a:t>
            </a:r>
          </a:p>
          <a:p>
            <a:r>
              <a:rPr lang="en-US" dirty="0" smtClean="0"/>
              <a:t>Something that you learned from drafting your figure</a:t>
            </a:r>
          </a:p>
          <a:p>
            <a:r>
              <a:rPr lang="en-US" dirty="0" smtClean="0"/>
              <a:t>Something that you learned from looking at your partners’ figure</a:t>
            </a:r>
          </a:p>
          <a:p>
            <a:pPr marL="0" indent="0">
              <a:buNone/>
            </a:pPr>
            <a:r>
              <a:rPr lang="en-US" dirty="0" smtClean="0"/>
              <a:t>Discuss as a group (10 min.)…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41300"/>
            <a:ext cx="5379989" cy="6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60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impassioned plea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Drawing figures can be a </a:t>
            </a:r>
            <a:r>
              <a:rPr lang="en-US" sz="2400" u="sng" dirty="0" smtClean="0"/>
              <a:t>product</a:t>
            </a:r>
            <a:r>
              <a:rPr lang="en-US" sz="2400" dirty="0" smtClean="0"/>
              <a:t> that communicates your good thinking to others but, more importantly, it can be a </a:t>
            </a:r>
            <a:r>
              <a:rPr lang="en-US" sz="2400" u="sng" dirty="0" smtClean="0"/>
              <a:t>process</a:t>
            </a:r>
            <a:r>
              <a:rPr lang="en-US" sz="2400" dirty="0" smtClean="0"/>
              <a:t> that advances your thinking to the next level.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Remember: No one ever put a limit on how rough a draft can be.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03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start…</a:t>
            </a:r>
          </a:p>
          <a:p>
            <a:r>
              <a:rPr lang="en-US" dirty="0" smtClean="0"/>
              <a:t>Pencil sketches are terrific!</a:t>
            </a:r>
          </a:p>
          <a:p>
            <a:r>
              <a:rPr lang="en-US" dirty="0" smtClean="0"/>
              <a:t>Mess around in </a:t>
            </a:r>
            <a:r>
              <a:rPr lang="en-US" dirty="0" err="1" smtClean="0"/>
              <a:t>powerpoint</a:t>
            </a:r>
            <a:r>
              <a:rPr lang="en-US" dirty="0" smtClean="0"/>
              <a:t> if that is most comfortable</a:t>
            </a:r>
          </a:p>
          <a:p>
            <a:r>
              <a:rPr lang="en-US" dirty="0"/>
              <a:t>Try out </a:t>
            </a:r>
            <a:r>
              <a:rPr lang="en-US" b="1" dirty="0" err="1" smtClean="0"/>
              <a:t>Gliffy</a:t>
            </a:r>
            <a:r>
              <a:rPr lang="en-US" dirty="0" smtClean="0"/>
              <a:t> for free: https</a:t>
            </a:r>
            <a:r>
              <a:rPr lang="en-US" dirty="0"/>
              <a:t>://</a:t>
            </a:r>
            <a:r>
              <a:rPr lang="en-US" dirty="0" err="1"/>
              <a:t>www.gliffy.com</a:t>
            </a:r>
            <a:r>
              <a:rPr lang="en-US" dirty="0" smtClean="0"/>
              <a:t>/</a:t>
            </a:r>
          </a:p>
          <a:p>
            <a:r>
              <a:rPr lang="en-US" dirty="0" smtClean="0"/>
              <a:t>Take an online tutorial for excel (beware of defaults)</a:t>
            </a:r>
          </a:p>
          <a:p>
            <a:r>
              <a:rPr lang="en-US" dirty="0" smtClean="0"/>
              <a:t>Try out one of the packages suggested by </a:t>
            </a:r>
            <a:r>
              <a:rPr lang="en-US" dirty="0" err="1" smtClean="0"/>
              <a:t>Rougier</a:t>
            </a:r>
            <a:r>
              <a:rPr lang="en-US" dirty="0" smtClean="0"/>
              <a:t> et al. (2014)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inkscape.org</a:t>
            </a:r>
            <a:r>
              <a:rPr lang="en-US" dirty="0"/>
              <a:t>/en/#features</a:t>
            </a:r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86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7200">
              <a:buNone/>
            </a:pPr>
            <a:r>
              <a:rPr lang="en-US" dirty="0" smtClean="0"/>
              <a:t>American Psychological Association (2010). </a:t>
            </a:r>
            <a:r>
              <a:rPr lang="en-US" i="1" dirty="0" smtClean="0"/>
              <a:t>Publication manual of the American Psychological Association 6</a:t>
            </a:r>
            <a:r>
              <a:rPr lang="en-US" i="1" baseline="30000" dirty="0" smtClean="0"/>
              <a:t>th</a:t>
            </a:r>
            <a:r>
              <a:rPr lang="en-US" i="1" dirty="0" smtClean="0"/>
              <a:t> edition.</a:t>
            </a:r>
            <a:r>
              <a:rPr lang="en-US" dirty="0" smtClean="0"/>
              <a:t> Washington, DC: American Psychological Association.</a:t>
            </a:r>
          </a:p>
          <a:p>
            <a:pPr marL="0" indent="-457200">
              <a:buNone/>
            </a:pPr>
            <a:r>
              <a:rPr lang="en-US" dirty="0" err="1" smtClean="0"/>
              <a:t>Rouier</a:t>
            </a:r>
            <a:r>
              <a:rPr lang="en-US" dirty="0" smtClean="0"/>
              <a:t>, N.P., </a:t>
            </a:r>
            <a:r>
              <a:rPr lang="en-US" dirty="0" err="1" smtClean="0"/>
              <a:t>Droettboom</a:t>
            </a:r>
            <a:r>
              <a:rPr lang="en-US" dirty="0" smtClean="0"/>
              <a:t>, M., &amp; Bourne, P.E. (2014). Ten simple rules for better figures. </a:t>
            </a:r>
            <a:r>
              <a:rPr lang="en-US" i="1" dirty="0" err="1" smtClean="0"/>
              <a:t>PLoS</a:t>
            </a:r>
            <a:r>
              <a:rPr lang="en-US" i="1" dirty="0" smtClean="0"/>
              <a:t> Computational Biology, 10</a:t>
            </a:r>
            <a:r>
              <a:rPr lang="en-US" dirty="0" smtClean="0"/>
              <a:t>(9), pp. 1-7. Retrieved from http</a:t>
            </a:r>
            <a:r>
              <a:rPr lang="en-US" dirty="0"/>
              <a:t>://</a:t>
            </a:r>
            <a:r>
              <a:rPr lang="en-US" dirty="0" err="1"/>
              <a:t>journals.plos.org</a:t>
            </a:r>
            <a:r>
              <a:rPr lang="en-US" dirty="0" smtClean="0"/>
              <a:t>/</a:t>
            </a:r>
            <a:r>
              <a:rPr lang="en-US" dirty="0" err="1" smtClean="0"/>
              <a:t>ploscompbiol</a:t>
            </a:r>
            <a:r>
              <a:rPr lang="en-US" dirty="0"/>
              <a:t>/</a:t>
            </a:r>
            <a:r>
              <a:rPr lang="en-US" dirty="0" err="1"/>
              <a:t>article?id</a:t>
            </a:r>
            <a:r>
              <a:rPr lang="en-US" dirty="0"/>
              <a:t>=10.1371/journal.pcbi.</a:t>
            </a:r>
            <a:r>
              <a:rPr lang="en-US" dirty="0" smtClean="0"/>
              <a:t>1003833</a:t>
            </a:r>
            <a:endParaRPr lang="en-US" dirty="0"/>
          </a:p>
          <a:p>
            <a:pPr marL="0" indent="-457200">
              <a:buNone/>
            </a:pPr>
            <a:r>
              <a:rPr lang="en-US" dirty="0" smtClean="0"/>
              <a:t>Sutton, C. (May, 2014). Choosing your graph types. Retrieved from http</a:t>
            </a:r>
            <a:r>
              <a:rPr lang="en-US" dirty="0"/>
              <a:t>://</a:t>
            </a:r>
            <a:r>
              <a:rPr lang="en-US" dirty="0" err="1"/>
              <a:t>www.databoxdigital.com</a:t>
            </a:r>
            <a:r>
              <a:rPr lang="en-US" dirty="0"/>
              <a:t>/2014/05/01/choosing-graph-types/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Ross Anderson </a:t>
            </a:r>
          </a:p>
          <a:p>
            <a:pPr marL="0" indent="0" algn="ctr">
              <a:buNone/>
            </a:pPr>
            <a:r>
              <a:rPr lang="en-US" dirty="0" err="1" smtClean="0"/>
              <a:t>rossa@uoregon.edu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(541) 214-0949</a:t>
            </a:r>
          </a:p>
          <a:p>
            <a:pPr marL="0" indent="0" algn="ctr">
              <a:buNone/>
            </a:pPr>
            <a:r>
              <a:rPr lang="en-US" dirty="0" err="1" smtClean="0"/>
              <a:t>www.artcorelearning.org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UpEduvate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great </a:t>
            </a:r>
            <a:r>
              <a:rPr lang="en-US" b="1" i="1" dirty="0" smtClean="0"/>
              <a:t>visualization </a:t>
            </a:r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 Timeline of Earths Average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things figures can do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Theory of change, logic model, and data visualization galore</a:t>
            </a:r>
          </a:p>
          <a:p>
            <a:r>
              <a:rPr lang="en-US" dirty="0" smtClean="0"/>
              <a:t>Provide a roadmap early and close the loop later</a:t>
            </a:r>
          </a:p>
          <a:p>
            <a:r>
              <a:rPr lang="en-US" dirty="0" smtClean="0"/>
              <a:t>Express complex or abstract ideas with visual anchor/metaphor</a:t>
            </a:r>
          </a:p>
          <a:p>
            <a:r>
              <a:rPr lang="en-US" dirty="0" smtClean="0"/>
              <a:t>Show relationships within complex systems</a:t>
            </a:r>
          </a:p>
          <a:p>
            <a:r>
              <a:rPr lang="en-US" dirty="0" smtClean="0"/>
              <a:t>Meet the needs of different types of readers and learners</a:t>
            </a:r>
          </a:p>
          <a:p>
            <a:r>
              <a:rPr lang="en-US" dirty="0" smtClean="0"/>
              <a:t>Provide concise way to share ideas in conceptual phase</a:t>
            </a:r>
          </a:p>
          <a:p>
            <a:r>
              <a:rPr lang="en-US" dirty="0" smtClean="0"/>
              <a:t>Adds beauty—the persuasive power of aesthetics</a:t>
            </a:r>
          </a:p>
          <a:p>
            <a:r>
              <a:rPr lang="en-US" dirty="0"/>
              <a:t>Win grant </a:t>
            </a:r>
            <a:r>
              <a:rPr lang="en-US" dirty="0" smtClean="0"/>
              <a:t>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sharpen your pencil…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u="sng" dirty="0" smtClean="0"/>
              <a:t>principle of information value</a:t>
            </a:r>
            <a:r>
              <a:rPr lang="en-US" dirty="0"/>
              <a:t> </a:t>
            </a:r>
            <a:r>
              <a:rPr lang="en-US" dirty="0" smtClean="0"/>
              <a:t>and ask yourself…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Will the figure add substantively to paper?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figure best way to communicate information?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a figure capture essence without distracting reader?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Does the figure belong in primary or secondary documents?</a:t>
            </a:r>
          </a:p>
          <a:p>
            <a:pPr marL="0" indent="0">
              <a:buNone/>
            </a:pPr>
            <a:r>
              <a:rPr lang="en-US" sz="1600" dirty="0" smtClean="0"/>
              <a:t>(Steps and principles are drawn from </a:t>
            </a:r>
            <a:r>
              <a:rPr lang="en-US" sz="1600" i="1" dirty="0" smtClean="0"/>
              <a:t>APA </a:t>
            </a:r>
            <a:r>
              <a:rPr lang="en-US" sz="1600" i="1" dirty="0"/>
              <a:t>publication manual 6</a:t>
            </a:r>
            <a:r>
              <a:rPr lang="en-US" sz="1600" i="1" baseline="30000" dirty="0"/>
              <a:t>th</a:t>
            </a:r>
            <a:r>
              <a:rPr lang="en-US" sz="1600" i="1" dirty="0"/>
              <a:t> </a:t>
            </a:r>
            <a:r>
              <a:rPr lang="en-US" sz="1600" i="1" dirty="0" smtClean="0"/>
              <a:t>edition, </a:t>
            </a:r>
            <a:r>
              <a:rPr lang="en-US" sz="1600" dirty="0" err="1" smtClean="0"/>
              <a:t>Rougier</a:t>
            </a:r>
            <a:r>
              <a:rPr lang="en-US" sz="1600" dirty="0"/>
              <a:t>, </a:t>
            </a:r>
            <a:r>
              <a:rPr lang="en-US" sz="1600" dirty="0" err="1"/>
              <a:t>Droettboom</a:t>
            </a:r>
            <a:r>
              <a:rPr lang="en-US" sz="1600" dirty="0"/>
              <a:t>, &amp; Bourne, </a:t>
            </a:r>
            <a:r>
              <a:rPr lang="en-US" sz="1600" dirty="0" smtClean="0"/>
              <a:t>2014, and my own experience)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Great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432300"/>
          </a:xfrm>
        </p:spPr>
        <p:txBody>
          <a:bodyPr>
            <a:noAutofit/>
          </a:bodyPr>
          <a:lstStyle/>
          <a:p>
            <a:r>
              <a:rPr lang="en-US" sz="1800" b="1" u="sng" dirty="0" smtClean="0"/>
              <a:t>Graphs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display results for continuous or categorical variables</a:t>
            </a:r>
          </a:p>
          <a:p>
            <a:r>
              <a:rPr lang="en-US" sz="1800" b="1" u="sng" dirty="0" smtClean="0"/>
              <a:t>Charts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illustrate </a:t>
            </a:r>
            <a:r>
              <a:rPr lang="en-US" dirty="0" err="1" smtClean="0"/>
              <a:t>nonquantitative</a:t>
            </a:r>
            <a:r>
              <a:rPr lang="en-US" dirty="0" smtClean="0"/>
              <a:t> info such as logic, theories, or flow</a:t>
            </a:r>
          </a:p>
          <a:p>
            <a:r>
              <a:rPr lang="en-US" sz="1800" b="1" u="sng" dirty="0" smtClean="0"/>
              <a:t>Maps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describe spatial relationships</a:t>
            </a:r>
          </a:p>
          <a:p>
            <a:r>
              <a:rPr lang="en-US" sz="1800" b="1" u="sng" dirty="0" smtClean="0"/>
              <a:t>Drawings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illustrate information or data through pictures</a:t>
            </a:r>
            <a:r>
              <a:rPr lang="en-US" dirty="0"/>
              <a:t> </a:t>
            </a:r>
            <a:r>
              <a:rPr lang="en-US" dirty="0" smtClean="0"/>
              <a:t>using metaphor</a:t>
            </a:r>
          </a:p>
          <a:p>
            <a:r>
              <a:rPr lang="en-US" sz="1800" b="1" u="sng" dirty="0" smtClean="0"/>
              <a:t>Photographs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represent information explicitly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944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1" y="1981200"/>
            <a:ext cx="5676900" cy="38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10497</TotalTime>
  <Words>1529</Words>
  <Application>Microsoft Office PowerPoint</Application>
  <PresentationFormat>On-screen Show (4:3)</PresentationFormat>
  <Paragraphs>233</Paragraphs>
  <Slides>45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Calibri</vt:lpstr>
      <vt:lpstr>Rockwell</vt:lpstr>
      <vt:lpstr>Wingdings</vt:lpstr>
      <vt:lpstr>Default Theme</vt:lpstr>
      <vt:lpstr>Creating Figures Visualizing Data, Relationships, Theories, and More </vt:lpstr>
      <vt:lpstr>Agenda</vt:lpstr>
      <vt:lpstr>Ross Anderson</vt:lpstr>
      <vt:lpstr>Assignment debrief</vt:lpstr>
      <vt:lpstr>A great visualization example </vt:lpstr>
      <vt:lpstr>Eight things figures can do for you</vt:lpstr>
      <vt:lpstr>Before you sharpen your pencil…</vt:lpstr>
      <vt:lpstr>Making a Great Figure</vt:lpstr>
      <vt:lpstr>Graphs</vt:lpstr>
      <vt:lpstr>Charts Simple Path Models</vt:lpstr>
      <vt:lpstr>Complex Path Models</vt:lpstr>
      <vt:lpstr>Maps</vt:lpstr>
      <vt:lpstr>Drawings</vt:lpstr>
      <vt:lpstr>Photograph</vt:lpstr>
      <vt:lpstr>A Quick Challenge</vt:lpstr>
      <vt:lpstr>Step 1: Know the needs of your audience </vt:lpstr>
      <vt:lpstr>Step 2: Know your message </vt:lpstr>
      <vt:lpstr>Step 3: Affordances of the medium</vt:lpstr>
      <vt:lpstr>Step 4: Defaults and color</vt:lpstr>
      <vt:lpstr>Step 5: Avoid misleading elements and chartjunk</vt:lpstr>
      <vt:lpstr>Hey, not so fast… </vt:lpstr>
      <vt:lpstr>Step 5: Avoid Chartjunk</vt:lpstr>
      <vt:lpstr>Step 6: Obsess over message not beauty</vt:lpstr>
      <vt:lpstr>Step 7: Captions and labels</vt:lpstr>
      <vt:lpstr>Common Pitfalls</vt:lpstr>
      <vt:lpstr>Review of Principles</vt:lpstr>
      <vt:lpstr>In case that wasn’t enough…</vt:lpstr>
      <vt:lpstr>Break</vt:lpstr>
      <vt:lpstr>Critique &amp; refine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impassioned plea</vt:lpstr>
      <vt:lpstr>Programs </vt:lpstr>
      <vt:lpstr>References</vt:lpstr>
      <vt:lpstr>Thank You </vt:lpstr>
    </vt:vector>
  </TitlesOfParts>
  <Company>EPIC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Figures</dc:title>
  <dc:creator>Ross Anderson</dc:creator>
  <cp:lastModifiedBy>Atika</cp:lastModifiedBy>
  <cp:revision>101</cp:revision>
  <cp:lastPrinted>2016-09-14T20:42:29Z</cp:lastPrinted>
  <dcterms:created xsi:type="dcterms:W3CDTF">2016-09-09T05:03:35Z</dcterms:created>
  <dcterms:modified xsi:type="dcterms:W3CDTF">2017-09-14T19:46:20Z</dcterms:modified>
</cp:coreProperties>
</file>