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1"/>
  </p:sldMasterIdLst>
  <p:notesMasterIdLst>
    <p:notesMasterId r:id="rId34"/>
  </p:notesMasterIdLst>
  <p:sldIdLst>
    <p:sldId id="267" r:id="rId2"/>
    <p:sldId id="315" r:id="rId3"/>
    <p:sldId id="372" r:id="rId4"/>
    <p:sldId id="347" r:id="rId5"/>
    <p:sldId id="337" r:id="rId6"/>
    <p:sldId id="297" r:id="rId7"/>
    <p:sldId id="349" r:id="rId8"/>
    <p:sldId id="373" r:id="rId9"/>
    <p:sldId id="362" r:id="rId10"/>
    <p:sldId id="381" r:id="rId11"/>
    <p:sldId id="380" r:id="rId12"/>
    <p:sldId id="382" r:id="rId13"/>
    <p:sldId id="383" r:id="rId14"/>
    <p:sldId id="374" r:id="rId15"/>
    <p:sldId id="334" r:id="rId16"/>
    <p:sldId id="352" r:id="rId17"/>
    <p:sldId id="359" r:id="rId18"/>
    <p:sldId id="375" r:id="rId19"/>
    <p:sldId id="376" r:id="rId20"/>
    <p:sldId id="361" r:id="rId21"/>
    <p:sldId id="353" r:id="rId22"/>
    <p:sldId id="377" r:id="rId23"/>
    <p:sldId id="378" r:id="rId24"/>
    <p:sldId id="379" r:id="rId25"/>
    <p:sldId id="288" r:id="rId26"/>
    <p:sldId id="364" r:id="rId27"/>
    <p:sldId id="365" r:id="rId28"/>
    <p:sldId id="366" r:id="rId29"/>
    <p:sldId id="367" r:id="rId30"/>
    <p:sldId id="369" r:id="rId31"/>
    <p:sldId id="370" r:id="rId32"/>
    <p:sldId id="371"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242"/>
    <a:srgbClr val="00A44A"/>
    <a:srgbClr val="FFCC00"/>
    <a:srgbClr val="00D05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284" autoAdjust="0"/>
    <p:restoredTop sz="92902"/>
  </p:normalViewPr>
  <p:slideViewPr>
    <p:cSldViewPr>
      <p:cViewPr varScale="1">
        <p:scale>
          <a:sx n="72" d="100"/>
          <a:sy n="72" d="100"/>
        </p:scale>
        <p:origin x="1092" y="54"/>
      </p:cViewPr>
      <p:guideLst>
        <p:guide orient="horz" pos="2160"/>
        <p:guide pos="2880"/>
      </p:guideLst>
    </p:cSldViewPr>
  </p:slideViewPr>
  <p:notesTextViewPr>
    <p:cViewPr>
      <p:scale>
        <a:sx n="100" d="100"/>
        <a:sy n="100" d="100"/>
      </p:scale>
      <p:origin x="0" y="0"/>
    </p:cViewPr>
  </p:notesTextViewPr>
  <p:sorterViewPr>
    <p:cViewPr>
      <p:scale>
        <a:sx n="82" d="100"/>
        <a:sy n="82"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7474183-B744-497B-8BDA-ED053FF3E597}" type="datetimeFigureOut">
              <a:rPr lang="en-US" smtClean="0"/>
              <a:pPr/>
              <a:t>9/21/2016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012B876-15C3-486D-8675-6779342903B9}" type="slidenum">
              <a:rPr lang="en-US" smtClean="0"/>
              <a:pPr/>
              <a:t>‹#›</a:t>
            </a:fld>
            <a:endParaRPr lang="en-US"/>
          </a:p>
        </p:txBody>
      </p:sp>
    </p:spTree>
    <p:extLst>
      <p:ext uri="{BB962C8B-B14F-4D97-AF65-F5344CB8AC3E}">
        <p14:creationId xmlns:p14="http://schemas.microsoft.com/office/powerpoint/2010/main" val="19164288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F82E416D-C8F3-4041-892B-26554B7F3F9B}" type="slidenum">
              <a:rPr lang="en-US" smtClean="0"/>
              <a:pPr/>
              <a:t>1</a:t>
            </a:fld>
            <a:endParaRPr lang="en-US" dirty="0" smtClean="0"/>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p:spPr>
        <p:txBody>
          <a:bodyPr/>
          <a:lstStyle/>
          <a:p>
            <a:endParaRPr lang="en-US" dirty="0" smtClean="0"/>
          </a:p>
        </p:txBody>
      </p:sp>
    </p:spTree>
    <p:extLst>
      <p:ext uri="{BB962C8B-B14F-4D97-AF65-F5344CB8AC3E}">
        <p14:creationId xmlns:p14="http://schemas.microsoft.com/office/powerpoint/2010/main" val="12884450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D1BD790C-BC59-4628-86B1-31F0730F984C}" type="slidenum">
              <a:rPr lang="en-US" smtClean="0"/>
              <a:pPr/>
              <a:t>5</a:t>
            </a:fld>
            <a:endParaRPr lang="en-US" dirty="0" smtClean="0"/>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endParaRPr lang="en-US" dirty="0" smtClean="0"/>
          </a:p>
        </p:txBody>
      </p:sp>
    </p:spTree>
    <p:extLst>
      <p:ext uri="{BB962C8B-B14F-4D97-AF65-F5344CB8AC3E}">
        <p14:creationId xmlns:p14="http://schemas.microsoft.com/office/powerpoint/2010/main" val="18177712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12C094F5-555D-49F0-BAC3-78351D258D35}" type="slidenum">
              <a:rPr lang="en-US" smtClean="0"/>
              <a:pPr/>
              <a:t>6</a:t>
            </a:fld>
            <a:endParaRPr lang="en-US" smtClean="0"/>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0456017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C3BCCC0A-5EA6-4971-AB55-AEA3469BFB86}" type="slidenum">
              <a:rPr lang="en-US" smtClean="0"/>
              <a:pPr/>
              <a:t>7</a:t>
            </a:fld>
            <a:endParaRPr lang="en-US" dirty="0" smtClean="0"/>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endParaRPr lang="en-US" dirty="0" smtClean="0"/>
          </a:p>
        </p:txBody>
      </p:sp>
    </p:spTree>
    <p:extLst>
      <p:ext uri="{BB962C8B-B14F-4D97-AF65-F5344CB8AC3E}">
        <p14:creationId xmlns:p14="http://schemas.microsoft.com/office/powerpoint/2010/main" val="5702986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825B8B3F-F625-4901-B59C-8631430F9824}" type="slidenum">
              <a:rPr lang="en-US" smtClean="0"/>
              <a:pPr/>
              <a:t>25</a:t>
            </a:fld>
            <a:endParaRPr lang="en-US" dirty="0" smtClean="0"/>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endParaRPr lang="en-US" dirty="0" smtClean="0"/>
          </a:p>
        </p:txBody>
      </p:sp>
    </p:spTree>
    <p:extLst>
      <p:ext uri="{BB962C8B-B14F-4D97-AF65-F5344CB8AC3E}">
        <p14:creationId xmlns:p14="http://schemas.microsoft.com/office/powerpoint/2010/main" val="10774115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do not have a cleaning service and it is a shared</a:t>
            </a:r>
            <a:r>
              <a:rPr lang="en-US" baseline="0" dirty="0" smtClean="0"/>
              <a:t> space. Please clean up after themselves. The mailboxes are all set up.</a:t>
            </a:r>
            <a:endParaRPr lang="en-US" dirty="0"/>
          </a:p>
        </p:txBody>
      </p:sp>
      <p:sp>
        <p:nvSpPr>
          <p:cNvPr id="4" name="Slide Number Placeholder 3"/>
          <p:cNvSpPr>
            <a:spLocks noGrp="1"/>
          </p:cNvSpPr>
          <p:nvPr>
            <p:ph type="sldNum" sz="quarter" idx="10"/>
          </p:nvPr>
        </p:nvSpPr>
        <p:spPr/>
        <p:txBody>
          <a:bodyPr/>
          <a:lstStyle/>
          <a:p>
            <a:fld id="{9012B876-15C3-486D-8675-6779342903B9}" type="slidenum">
              <a:rPr lang="en-US" smtClean="0"/>
              <a:pPr/>
              <a:t>29</a:t>
            </a:fld>
            <a:endParaRPr lang="en-US"/>
          </a:p>
        </p:txBody>
      </p:sp>
    </p:spTree>
    <p:extLst>
      <p:ext uri="{BB962C8B-B14F-4D97-AF65-F5344CB8AC3E}">
        <p14:creationId xmlns:p14="http://schemas.microsoft.com/office/powerpoint/2010/main" val="28047681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Bicycles are common on this campus but always lock your bike</a:t>
            </a:r>
            <a:r>
              <a:rPr lang="en-US" baseline="0" dirty="0" smtClean="0"/>
              <a:t> as they are often stolen. There are bike cages that you can pay for through the Parking &amp; Transportation website) and there is one on the North side of </a:t>
            </a:r>
            <a:r>
              <a:rPr lang="en-US" baseline="0" dirty="0" err="1" smtClean="0"/>
              <a:t>Hedco</a:t>
            </a:r>
            <a:r>
              <a:rPr lang="en-US" baseline="0" dirty="0" smtClean="0"/>
              <a:t>.</a:t>
            </a:r>
          </a:p>
          <a:p>
            <a:r>
              <a:rPr lang="en-US" baseline="0" dirty="0" smtClean="0"/>
              <a:t>With UO ID, can ride local buses for free. If the bus driver checks and no UO ID on them, they may get charged.</a:t>
            </a:r>
            <a:endParaRPr lang="en-US" dirty="0"/>
          </a:p>
        </p:txBody>
      </p:sp>
      <p:sp>
        <p:nvSpPr>
          <p:cNvPr id="4" name="Slide Number Placeholder 3"/>
          <p:cNvSpPr>
            <a:spLocks noGrp="1"/>
          </p:cNvSpPr>
          <p:nvPr>
            <p:ph type="sldNum" sz="quarter" idx="10"/>
          </p:nvPr>
        </p:nvSpPr>
        <p:spPr/>
        <p:txBody>
          <a:bodyPr/>
          <a:lstStyle/>
          <a:p>
            <a:fld id="{9012B876-15C3-486D-8675-6779342903B9}" type="slidenum">
              <a:rPr lang="en-US" smtClean="0"/>
              <a:pPr/>
              <a:t>30</a:t>
            </a:fld>
            <a:endParaRPr lang="en-US"/>
          </a:p>
        </p:txBody>
      </p:sp>
    </p:spTree>
    <p:extLst>
      <p:ext uri="{BB962C8B-B14F-4D97-AF65-F5344CB8AC3E}">
        <p14:creationId xmlns:p14="http://schemas.microsoft.com/office/powerpoint/2010/main" val="34003818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02F38E5-3C78-456B-A149-40B1C407C915}" type="datetimeFigureOut">
              <a:rPr lang="en-US" smtClean="0"/>
              <a:pPr/>
              <a:t>9/21/2016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5AB218-8DAF-4174-9CDD-76F8016318C0}" type="slidenum">
              <a:rPr lang="en-US" smtClean="0"/>
              <a:pPr/>
              <a:t>‹#›</a:t>
            </a:fld>
            <a:endParaRPr lang="en-US"/>
          </a:p>
        </p:txBody>
      </p:sp>
    </p:spTree>
    <p:extLst>
      <p:ext uri="{BB962C8B-B14F-4D97-AF65-F5344CB8AC3E}">
        <p14:creationId xmlns:p14="http://schemas.microsoft.com/office/powerpoint/2010/main" val="14665025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02F38E5-3C78-456B-A149-40B1C407C915}" type="datetimeFigureOut">
              <a:rPr lang="en-US" smtClean="0"/>
              <a:pPr/>
              <a:t>9/21/2016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5AB218-8DAF-4174-9CDD-76F8016318C0}" type="slidenum">
              <a:rPr lang="en-US" smtClean="0"/>
              <a:pPr/>
              <a:t>‹#›</a:t>
            </a:fld>
            <a:endParaRPr lang="en-US"/>
          </a:p>
        </p:txBody>
      </p:sp>
    </p:spTree>
    <p:extLst>
      <p:ext uri="{BB962C8B-B14F-4D97-AF65-F5344CB8AC3E}">
        <p14:creationId xmlns:p14="http://schemas.microsoft.com/office/powerpoint/2010/main" val="15921643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02F38E5-3C78-456B-A149-40B1C407C915}" type="datetimeFigureOut">
              <a:rPr lang="en-US" smtClean="0"/>
              <a:pPr/>
              <a:t>9/21/2016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5AB218-8DAF-4174-9CDD-76F8016318C0}" type="slidenum">
              <a:rPr lang="en-US" smtClean="0"/>
              <a:pPr/>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8600896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02F38E5-3C78-456B-A149-40B1C407C915}" type="datetimeFigureOut">
              <a:rPr lang="en-US" smtClean="0"/>
              <a:pPr/>
              <a:t>9/21/2016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5AB218-8DAF-4174-9CDD-76F8016318C0}" type="slidenum">
              <a:rPr lang="en-US" smtClean="0"/>
              <a:pPr/>
              <a:t>‹#›</a:t>
            </a:fld>
            <a:endParaRPr lang="en-US"/>
          </a:p>
        </p:txBody>
      </p:sp>
    </p:spTree>
    <p:extLst>
      <p:ext uri="{BB962C8B-B14F-4D97-AF65-F5344CB8AC3E}">
        <p14:creationId xmlns:p14="http://schemas.microsoft.com/office/powerpoint/2010/main" val="16076679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02F38E5-3C78-456B-A149-40B1C407C915}" type="datetimeFigureOut">
              <a:rPr lang="en-US" smtClean="0"/>
              <a:pPr/>
              <a:t>9/21/2016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5AB218-8DAF-4174-9CDD-76F8016318C0}" type="slidenum">
              <a:rPr lang="en-US" smtClean="0"/>
              <a:pPr/>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355689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02F38E5-3C78-456B-A149-40B1C407C915}" type="datetimeFigureOut">
              <a:rPr lang="en-US" smtClean="0"/>
              <a:pPr/>
              <a:t>9/21/2016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5AB218-8DAF-4174-9CDD-76F8016318C0}" type="slidenum">
              <a:rPr lang="en-US" smtClean="0"/>
              <a:pPr/>
              <a:t>‹#›</a:t>
            </a:fld>
            <a:endParaRPr lang="en-US"/>
          </a:p>
        </p:txBody>
      </p:sp>
    </p:spTree>
    <p:extLst>
      <p:ext uri="{BB962C8B-B14F-4D97-AF65-F5344CB8AC3E}">
        <p14:creationId xmlns:p14="http://schemas.microsoft.com/office/powerpoint/2010/main" val="19825862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02F38E5-3C78-456B-A149-40B1C407C915}" type="datetimeFigureOut">
              <a:rPr lang="en-US" smtClean="0"/>
              <a:pPr/>
              <a:t>9/21/2016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5AB218-8DAF-4174-9CDD-76F8016318C0}" type="slidenum">
              <a:rPr lang="en-US" smtClean="0"/>
              <a:pPr/>
              <a:t>‹#›</a:t>
            </a:fld>
            <a:endParaRPr lang="en-US"/>
          </a:p>
        </p:txBody>
      </p:sp>
    </p:spTree>
    <p:extLst>
      <p:ext uri="{BB962C8B-B14F-4D97-AF65-F5344CB8AC3E}">
        <p14:creationId xmlns:p14="http://schemas.microsoft.com/office/powerpoint/2010/main" val="9711898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02F38E5-3C78-456B-A149-40B1C407C915}" type="datetimeFigureOut">
              <a:rPr lang="en-US" smtClean="0"/>
              <a:pPr/>
              <a:t>9/21/2016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5AB218-8DAF-4174-9CDD-76F8016318C0}" type="slidenum">
              <a:rPr lang="en-US" smtClean="0"/>
              <a:pPr/>
              <a:t>‹#›</a:t>
            </a:fld>
            <a:endParaRPr lang="en-US"/>
          </a:p>
        </p:txBody>
      </p:sp>
    </p:spTree>
    <p:extLst>
      <p:ext uri="{BB962C8B-B14F-4D97-AF65-F5344CB8AC3E}">
        <p14:creationId xmlns:p14="http://schemas.microsoft.com/office/powerpoint/2010/main" val="19120077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4938" y="889000"/>
            <a:ext cx="8885237" cy="11557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34938" y="2116138"/>
            <a:ext cx="4371975" cy="41354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9313" y="2116138"/>
            <a:ext cx="4371975" cy="41354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713AB85-12C7-4034-9B9C-CD4E438613B7}" type="slidenum">
              <a:rPr lang="en-US"/>
              <a:pPr>
                <a:defRPr/>
              </a:pPr>
              <a:t>‹#›</a:t>
            </a:fld>
            <a:endParaRPr lang="en-US"/>
          </a:p>
        </p:txBody>
      </p:sp>
    </p:spTree>
    <p:extLst>
      <p:ext uri="{BB962C8B-B14F-4D97-AF65-F5344CB8AC3E}">
        <p14:creationId xmlns:p14="http://schemas.microsoft.com/office/powerpoint/2010/main" val="1683722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34938" y="889000"/>
            <a:ext cx="8885237" cy="11557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34938" y="2116138"/>
            <a:ext cx="4371975" cy="41354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59313" y="2116138"/>
            <a:ext cx="4371975" cy="4135437"/>
          </a:xfrm>
        </p:spPr>
        <p:txBody>
          <a:bodyPr rtlCol="0">
            <a:normAutofit/>
          </a:bodyPr>
          <a:lstStyle/>
          <a:p>
            <a:pPr lvl="0"/>
            <a:endParaRPr lang="en-US" noProof="0" smtClean="0"/>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D682895-2BFB-448B-96A7-C23A1294B73D}" type="slidenum">
              <a:rPr lang="en-US"/>
              <a:pPr>
                <a:defRPr/>
              </a:pPr>
              <a:t>‹#›</a:t>
            </a:fld>
            <a:endParaRPr lang="en-US"/>
          </a:p>
        </p:txBody>
      </p:sp>
    </p:spTree>
    <p:extLst>
      <p:ext uri="{BB962C8B-B14F-4D97-AF65-F5344CB8AC3E}">
        <p14:creationId xmlns:p14="http://schemas.microsoft.com/office/powerpoint/2010/main" val="15972325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0" name="Shape 10"/>
          <p:cNvSpPr/>
          <p:nvPr/>
        </p:nvSpPr>
        <p:spPr>
          <a:xfrm>
            <a:off x="455414" y="1384102"/>
            <a:ext cx="8233172" cy="89"/>
          </a:xfrm>
          <a:prstGeom prst="line">
            <a:avLst/>
          </a:prstGeom>
          <a:ln w="12700">
            <a:solidFill>
              <a:srgbClr val="9A9A9A"/>
            </a:solidFill>
            <a:miter lim="400000"/>
          </a:ln>
        </p:spPr>
        <p:txBody>
          <a:bodyPr lIns="0" tIns="0" rIns="0" bIns="0" anchor="ctr"/>
          <a:lstStyle/>
          <a:p>
            <a:pPr defTabSz="321457"/>
            <a:endParaRPr sz="844" kern="0">
              <a:solidFill>
                <a:sysClr val="windowText" lastClr="000000"/>
              </a:solidFill>
              <a:latin typeface="Helvetica"/>
              <a:cs typeface="Helvetica"/>
              <a:sym typeface="Helvetica"/>
            </a:endParaRPr>
          </a:p>
        </p:txBody>
      </p:sp>
      <p:sp>
        <p:nvSpPr>
          <p:cNvPr id="11" name="Shape 11"/>
          <p:cNvSpPr>
            <a:spLocks noGrp="1"/>
          </p:cNvSpPr>
          <p:nvPr>
            <p:ph type="title"/>
          </p:nvPr>
        </p:nvSpPr>
        <p:spPr>
          <a:xfrm>
            <a:off x="401836" y="232172"/>
            <a:ext cx="8340328" cy="982266"/>
          </a:xfrm>
          <a:prstGeom prst="rect">
            <a:avLst/>
          </a:prstGeom>
        </p:spPr>
        <p:txBody>
          <a:bodyPr lIns="0" tIns="0" rIns="0" bIns="0" anchor="b"/>
          <a:lstStyle>
            <a:lvl1pPr marL="0" marR="0" algn="l" defTabSz="410751">
              <a:defRPr sz="2953">
                <a:uFillTx/>
                <a:latin typeface="+mn-lt"/>
                <a:ea typeface="+mn-ea"/>
                <a:cs typeface="+mn-cs"/>
                <a:sym typeface="Helvetica Neue Light"/>
              </a:defRPr>
            </a:lvl1pPr>
          </a:lstStyle>
          <a:p>
            <a:pPr lvl="0">
              <a:defRPr sz="1800"/>
            </a:pPr>
            <a:r>
              <a:rPr sz="2953"/>
              <a:t>Title Text</a:t>
            </a:r>
          </a:p>
        </p:txBody>
      </p:sp>
      <p:sp>
        <p:nvSpPr>
          <p:cNvPr id="12" name="Shape 12"/>
          <p:cNvSpPr>
            <a:spLocks noGrp="1"/>
          </p:cNvSpPr>
          <p:nvPr>
            <p:ph type="body" idx="1"/>
          </p:nvPr>
        </p:nvSpPr>
        <p:spPr>
          <a:xfrm>
            <a:off x="401836" y="1634133"/>
            <a:ext cx="8340328" cy="4616648"/>
          </a:xfrm>
          <a:prstGeom prst="rect">
            <a:avLst/>
          </a:prstGeom>
        </p:spPr>
        <p:txBody>
          <a:bodyPr/>
          <a:lstStyle>
            <a:lvl1pPr marL="187517" marR="0" indent="-187517" defTabSz="410751">
              <a:spcBef>
                <a:spcPts val="3375"/>
              </a:spcBef>
              <a:defRPr sz="1828">
                <a:solidFill>
                  <a:srgbClr val="747474"/>
                </a:solidFill>
                <a:uFillTx/>
                <a:latin typeface="+mj-lt"/>
                <a:ea typeface="+mj-ea"/>
                <a:cs typeface="+mj-cs"/>
                <a:sym typeface="Helvetica Neue"/>
              </a:defRPr>
            </a:lvl1pPr>
            <a:lvl2pPr marL="500045" marR="0" indent="-187517" defTabSz="410751">
              <a:spcBef>
                <a:spcPts val="3375"/>
              </a:spcBef>
              <a:defRPr sz="1828">
                <a:solidFill>
                  <a:srgbClr val="747474"/>
                </a:solidFill>
                <a:uFillTx/>
                <a:latin typeface="+mj-lt"/>
                <a:ea typeface="+mj-ea"/>
                <a:cs typeface="+mj-cs"/>
                <a:sym typeface="Helvetica Neue"/>
              </a:defRPr>
            </a:lvl2pPr>
            <a:lvl3pPr marL="812573" marR="0" indent="-187517" defTabSz="410751">
              <a:spcBef>
                <a:spcPts val="3375"/>
              </a:spcBef>
              <a:defRPr sz="1828">
                <a:solidFill>
                  <a:srgbClr val="747474"/>
                </a:solidFill>
                <a:uFillTx/>
                <a:latin typeface="+mj-lt"/>
                <a:ea typeface="+mj-ea"/>
                <a:cs typeface="+mj-cs"/>
                <a:sym typeface="Helvetica Neue"/>
              </a:defRPr>
            </a:lvl3pPr>
            <a:lvl4pPr marL="1125101" marR="0" indent="-187517" defTabSz="410751">
              <a:spcBef>
                <a:spcPts val="3375"/>
              </a:spcBef>
              <a:defRPr sz="1828">
                <a:solidFill>
                  <a:srgbClr val="747474"/>
                </a:solidFill>
                <a:uFillTx/>
                <a:latin typeface="+mj-lt"/>
                <a:ea typeface="+mj-ea"/>
                <a:cs typeface="+mj-cs"/>
                <a:sym typeface="Helvetica Neue"/>
              </a:defRPr>
            </a:lvl4pPr>
            <a:lvl5pPr marL="1437629" marR="0" indent="-187517" defTabSz="410751">
              <a:spcBef>
                <a:spcPts val="3375"/>
              </a:spcBef>
              <a:defRPr sz="1828">
                <a:solidFill>
                  <a:srgbClr val="747474"/>
                </a:solidFill>
                <a:uFillTx/>
                <a:latin typeface="+mj-lt"/>
                <a:ea typeface="+mj-ea"/>
                <a:cs typeface="+mj-cs"/>
                <a:sym typeface="Helvetica Neue"/>
              </a:defRPr>
            </a:lvl5pPr>
          </a:lstStyle>
          <a:p>
            <a:pPr lvl="0">
              <a:defRPr sz="1800">
                <a:solidFill>
                  <a:srgbClr val="000000"/>
                </a:solidFill>
              </a:defRPr>
            </a:pPr>
            <a:r>
              <a:rPr sz="1828">
                <a:solidFill>
                  <a:srgbClr val="747474"/>
                </a:solidFill>
              </a:rPr>
              <a:t>Body Level One</a:t>
            </a:r>
          </a:p>
          <a:p>
            <a:pPr lvl="1">
              <a:defRPr sz="1800">
                <a:solidFill>
                  <a:srgbClr val="000000"/>
                </a:solidFill>
              </a:defRPr>
            </a:pPr>
            <a:r>
              <a:rPr sz="1828">
                <a:solidFill>
                  <a:srgbClr val="747474"/>
                </a:solidFill>
              </a:rPr>
              <a:t>Body Level Two</a:t>
            </a:r>
          </a:p>
          <a:p>
            <a:pPr lvl="2">
              <a:defRPr sz="1800">
                <a:solidFill>
                  <a:srgbClr val="000000"/>
                </a:solidFill>
              </a:defRPr>
            </a:pPr>
            <a:r>
              <a:rPr sz="1828">
                <a:solidFill>
                  <a:srgbClr val="747474"/>
                </a:solidFill>
              </a:rPr>
              <a:t>Body Level Three</a:t>
            </a:r>
          </a:p>
          <a:p>
            <a:pPr lvl="3">
              <a:defRPr sz="1800">
                <a:solidFill>
                  <a:srgbClr val="000000"/>
                </a:solidFill>
              </a:defRPr>
            </a:pPr>
            <a:r>
              <a:rPr sz="1828">
                <a:solidFill>
                  <a:srgbClr val="747474"/>
                </a:solidFill>
              </a:rPr>
              <a:t>Body Level Four</a:t>
            </a:r>
          </a:p>
          <a:p>
            <a:pPr lvl="4">
              <a:defRPr sz="1800">
                <a:solidFill>
                  <a:srgbClr val="000000"/>
                </a:solidFill>
              </a:defRPr>
            </a:pPr>
            <a:r>
              <a:rPr sz="1828">
                <a:solidFill>
                  <a:srgbClr val="747474"/>
                </a:solidFill>
              </a:rPr>
              <a:t>Body Level Five</a:t>
            </a:r>
          </a:p>
        </p:txBody>
      </p:sp>
    </p:spTree>
    <p:extLst>
      <p:ext uri="{BB962C8B-B14F-4D97-AF65-F5344CB8AC3E}">
        <p14:creationId xmlns:p14="http://schemas.microsoft.com/office/powerpoint/2010/main" val="203533572"/>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02F38E5-3C78-456B-A149-40B1C407C915}" type="datetimeFigureOut">
              <a:rPr lang="en-US" smtClean="0"/>
              <a:pPr/>
              <a:t>9/21/2016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5AB218-8DAF-4174-9CDD-76F8016318C0}" type="slidenum">
              <a:rPr lang="en-US" smtClean="0"/>
              <a:pPr/>
              <a:t>‹#›</a:t>
            </a:fld>
            <a:endParaRPr lang="en-US"/>
          </a:p>
        </p:txBody>
      </p:sp>
    </p:spTree>
    <p:extLst>
      <p:ext uri="{BB962C8B-B14F-4D97-AF65-F5344CB8AC3E}">
        <p14:creationId xmlns:p14="http://schemas.microsoft.com/office/powerpoint/2010/main" val="8381546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02F38E5-3C78-456B-A149-40B1C407C915}" type="datetimeFigureOut">
              <a:rPr lang="en-US" smtClean="0"/>
              <a:pPr/>
              <a:t>9/21/2016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5AB218-8DAF-4174-9CDD-76F8016318C0}" type="slidenum">
              <a:rPr lang="en-US" smtClean="0"/>
              <a:pPr/>
              <a:t>‹#›</a:t>
            </a:fld>
            <a:endParaRPr lang="en-US"/>
          </a:p>
        </p:txBody>
      </p:sp>
    </p:spTree>
    <p:extLst>
      <p:ext uri="{BB962C8B-B14F-4D97-AF65-F5344CB8AC3E}">
        <p14:creationId xmlns:p14="http://schemas.microsoft.com/office/powerpoint/2010/main" val="15202980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02F38E5-3C78-456B-A149-40B1C407C915}" type="datetimeFigureOut">
              <a:rPr lang="en-US" smtClean="0"/>
              <a:pPr/>
              <a:t>9/21/2016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5AB218-8DAF-4174-9CDD-76F8016318C0}" type="slidenum">
              <a:rPr lang="en-US" smtClean="0"/>
              <a:pPr/>
              <a:t>‹#›</a:t>
            </a:fld>
            <a:endParaRPr lang="en-US"/>
          </a:p>
        </p:txBody>
      </p:sp>
    </p:spTree>
    <p:extLst>
      <p:ext uri="{BB962C8B-B14F-4D97-AF65-F5344CB8AC3E}">
        <p14:creationId xmlns:p14="http://schemas.microsoft.com/office/powerpoint/2010/main" val="8883397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02F38E5-3C78-456B-A149-40B1C407C915}" type="datetimeFigureOut">
              <a:rPr lang="en-US" smtClean="0"/>
              <a:pPr/>
              <a:t>9/21/2016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75AB218-8DAF-4174-9CDD-76F8016318C0}" type="slidenum">
              <a:rPr lang="en-US" smtClean="0"/>
              <a:pPr/>
              <a:t>‹#›</a:t>
            </a:fld>
            <a:endParaRPr lang="en-US"/>
          </a:p>
        </p:txBody>
      </p:sp>
    </p:spTree>
    <p:extLst>
      <p:ext uri="{BB962C8B-B14F-4D97-AF65-F5344CB8AC3E}">
        <p14:creationId xmlns:p14="http://schemas.microsoft.com/office/powerpoint/2010/main" val="10192424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02F38E5-3C78-456B-A149-40B1C407C915}" type="datetimeFigureOut">
              <a:rPr lang="en-US" smtClean="0"/>
              <a:pPr/>
              <a:t>9/21/2016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75AB218-8DAF-4174-9CDD-76F8016318C0}" type="slidenum">
              <a:rPr lang="en-US" smtClean="0"/>
              <a:pPr/>
              <a:t>‹#›</a:t>
            </a:fld>
            <a:endParaRPr lang="en-US"/>
          </a:p>
        </p:txBody>
      </p:sp>
    </p:spTree>
    <p:extLst>
      <p:ext uri="{BB962C8B-B14F-4D97-AF65-F5344CB8AC3E}">
        <p14:creationId xmlns:p14="http://schemas.microsoft.com/office/powerpoint/2010/main" val="20782382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2F38E5-3C78-456B-A149-40B1C407C915}" type="datetimeFigureOut">
              <a:rPr lang="en-US" smtClean="0"/>
              <a:pPr/>
              <a:t>9/21/2016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75AB218-8DAF-4174-9CDD-76F8016318C0}" type="slidenum">
              <a:rPr lang="en-US" smtClean="0"/>
              <a:pPr/>
              <a:t>‹#›</a:t>
            </a:fld>
            <a:endParaRPr lang="en-US"/>
          </a:p>
        </p:txBody>
      </p:sp>
    </p:spTree>
    <p:extLst>
      <p:ext uri="{BB962C8B-B14F-4D97-AF65-F5344CB8AC3E}">
        <p14:creationId xmlns:p14="http://schemas.microsoft.com/office/powerpoint/2010/main" val="1288669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02F38E5-3C78-456B-A149-40B1C407C915}" type="datetimeFigureOut">
              <a:rPr lang="en-US" smtClean="0"/>
              <a:pPr/>
              <a:t>9/21/2016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5AB218-8DAF-4174-9CDD-76F8016318C0}" type="slidenum">
              <a:rPr lang="en-US" smtClean="0"/>
              <a:pPr/>
              <a:t>‹#›</a:t>
            </a:fld>
            <a:endParaRPr lang="en-US"/>
          </a:p>
        </p:txBody>
      </p:sp>
    </p:spTree>
    <p:extLst>
      <p:ext uri="{BB962C8B-B14F-4D97-AF65-F5344CB8AC3E}">
        <p14:creationId xmlns:p14="http://schemas.microsoft.com/office/powerpoint/2010/main" val="12032116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02F38E5-3C78-456B-A149-40B1C407C915}" type="datetimeFigureOut">
              <a:rPr lang="en-US" smtClean="0"/>
              <a:pPr/>
              <a:t>9/21/2016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5AB218-8DAF-4174-9CDD-76F8016318C0}" type="slidenum">
              <a:rPr lang="en-US" smtClean="0"/>
              <a:pPr/>
              <a:t>‹#›</a:t>
            </a:fld>
            <a:endParaRPr lang="en-US"/>
          </a:p>
        </p:txBody>
      </p:sp>
    </p:spTree>
    <p:extLst>
      <p:ext uri="{BB962C8B-B14F-4D97-AF65-F5344CB8AC3E}">
        <p14:creationId xmlns:p14="http://schemas.microsoft.com/office/powerpoint/2010/main" val="16718788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02F38E5-3C78-456B-A149-40B1C407C915}" type="datetimeFigureOut">
              <a:rPr lang="en-US" smtClean="0"/>
              <a:pPr/>
              <a:t>9/21/2016</a:t>
            </a:fld>
            <a:endParaRPr lang="en-US"/>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875AB218-8DAF-4174-9CDD-76F8016318C0}" type="slidenum">
              <a:rPr lang="en-US" smtClean="0"/>
              <a:pPr/>
              <a:t>‹#›</a:t>
            </a:fld>
            <a:endParaRPr lang="en-US"/>
          </a:p>
        </p:txBody>
      </p:sp>
    </p:spTree>
    <p:extLst>
      <p:ext uri="{BB962C8B-B14F-4D97-AF65-F5344CB8AC3E}">
        <p14:creationId xmlns:p14="http://schemas.microsoft.com/office/powerpoint/2010/main" val="190339637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 id="2147483682" r:id="rId18"/>
    <p:sldLayoutId id="2147483683" r:id="rId19"/>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http://psi.uoregon.edu/" TargetMode="Externa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mailto:MelanieB@oslc.org" TargetMode="External"/><Relationship Id="rId2" Type="http://schemas.openxmlformats.org/officeDocument/2006/relationships/hyperlink" Target="mailto:Emily.BEAR@co.lane.or.us" TargetMode="Externa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hyperlink" Target="mailto:roses@uoregon.edu"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emf"/><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7.png"/><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hyperlink" Target="http://classes.uoregon.edu/" TargetMode="External"/><Relationship Id="rId7" Type="http://schemas.openxmlformats.org/officeDocument/2006/relationships/image" Target="../media/image4.png"/><Relationship Id="rId2" Type="http://schemas.openxmlformats.org/officeDocument/2006/relationships/hyperlink" Target="http://uoregon.edu/calendars" TargetMode="Externa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hyperlink" Target="mailto:prevsci@uoregon.edu" TargetMode="External"/><Relationship Id="rId4" Type="http://schemas.openxmlformats.org/officeDocument/2006/relationships/hyperlink" Target="https://education.uoregon.edu/couples-and-family-therapy/current-students"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1.jpe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7.xml"/><Relationship Id="rId5" Type="http://schemas.openxmlformats.org/officeDocument/2006/relationships/image" Target="../media/image7.tiff"/><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10.tiff"/><Relationship Id="rId2" Type="http://schemas.openxmlformats.org/officeDocument/2006/relationships/slideLayout" Target="../slideLayouts/slideLayout18.xml"/><Relationship Id="rId1" Type="http://schemas.openxmlformats.org/officeDocument/2006/relationships/vmlDrawing" Target="../drawings/vmlDrawing1.vml"/><Relationship Id="rId6" Type="http://schemas.openxmlformats.org/officeDocument/2006/relationships/image" Target="../media/image4.png"/><Relationship Id="rId5" Type="http://schemas.openxmlformats.org/officeDocument/2006/relationships/image" Target="../media/image9.emf"/><Relationship Id="rId4" Type="http://schemas.openxmlformats.org/officeDocument/2006/relationships/oleObject" Target="../embeddings/oleObject1.bin"/></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png"/><Relationship Id="rId1" Type="http://schemas.openxmlformats.org/officeDocument/2006/relationships/slideLayout" Target="../slideLayouts/slideLayout19.xml"/><Relationship Id="rId5" Type="http://schemas.openxmlformats.org/officeDocument/2006/relationships/image" Target="../media/image18.jpeg"/><Relationship Id="rId4" Type="http://schemas.openxmlformats.org/officeDocument/2006/relationships/image" Target="../media/image17.gif"/></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810000"/>
            <a:ext cx="4932621" cy="289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762000" y="533400"/>
            <a:ext cx="7391400" cy="1754326"/>
          </a:xfrm>
          <a:prstGeom prst="rect">
            <a:avLst/>
          </a:prstGeom>
          <a:noFill/>
        </p:spPr>
        <p:txBody>
          <a:bodyPr wrap="square" rtlCol="0">
            <a:spAutoFit/>
          </a:bodyPr>
          <a:lstStyle/>
          <a:p>
            <a:pPr algn="ctr">
              <a:defRPr/>
            </a:pPr>
            <a:r>
              <a:rPr lang="en-US" sz="3600" b="1" dirty="0">
                <a:solidFill>
                  <a:srgbClr val="009242"/>
                </a:solidFill>
                <a:effectLst>
                  <a:outerShdw blurRad="38100" dist="38100" dir="2700000" algn="tl">
                    <a:srgbClr val="000000">
                      <a:alpha val="43137"/>
                    </a:srgbClr>
                  </a:outerShdw>
                </a:effectLst>
              </a:rPr>
              <a:t>University of Oregon</a:t>
            </a:r>
          </a:p>
          <a:p>
            <a:pPr algn="ctr">
              <a:defRPr/>
            </a:pPr>
            <a:r>
              <a:rPr lang="en-US" sz="3600" b="1" dirty="0" smtClean="0">
                <a:solidFill>
                  <a:srgbClr val="009242"/>
                </a:solidFill>
                <a:effectLst>
                  <a:outerShdw blurRad="38100" dist="38100" dir="2700000" algn="tl">
                    <a:srgbClr val="000000">
                      <a:alpha val="43137"/>
                    </a:srgbClr>
                  </a:outerShdw>
                </a:effectLst>
              </a:rPr>
              <a:t>Prevention </a:t>
            </a:r>
            <a:r>
              <a:rPr lang="en-US" sz="3600" b="1" dirty="0">
                <a:solidFill>
                  <a:srgbClr val="009242"/>
                </a:solidFill>
                <a:effectLst>
                  <a:outerShdw blurRad="38100" dist="38100" dir="2700000" algn="tl">
                    <a:srgbClr val="000000">
                      <a:alpha val="43137"/>
                    </a:srgbClr>
                  </a:outerShdw>
                </a:effectLst>
              </a:rPr>
              <a:t>Science </a:t>
            </a:r>
            <a:r>
              <a:rPr lang="en-US" sz="3600" b="1" dirty="0" smtClean="0">
                <a:solidFill>
                  <a:srgbClr val="009242"/>
                </a:solidFill>
                <a:effectLst>
                  <a:outerShdw blurRad="38100" dist="38100" dir="2700000" algn="tl">
                    <a:srgbClr val="000000">
                      <a:alpha val="43137"/>
                    </a:srgbClr>
                  </a:outerShdw>
                </a:effectLst>
              </a:rPr>
              <a:t>Programs</a:t>
            </a:r>
          </a:p>
          <a:p>
            <a:pPr algn="ctr">
              <a:defRPr/>
            </a:pPr>
            <a:r>
              <a:rPr lang="en-US" sz="3600" b="1" dirty="0" smtClean="0">
                <a:solidFill>
                  <a:srgbClr val="009242"/>
                </a:solidFill>
                <a:effectLst>
                  <a:outerShdw blurRad="38100" dist="38100" dir="2700000" algn="tl">
                    <a:srgbClr val="000000">
                      <a:alpha val="43137"/>
                    </a:srgbClr>
                  </a:outerShdw>
                </a:effectLst>
              </a:rPr>
              <a:t>Orientation</a:t>
            </a:r>
            <a:endParaRPr lang="en-US" sz="3600" b="1" dirty="0">
              <a:solidFill>
                <a:srgbClr val="009242"/>
              </a:solidFill>
              <a:effectLst>
                <a:outerShdw blurRad="38100" dist="38100" dir="2700000" algn="tl">
                  <a:srgbClr val="000000">
                    <a:alpha val="43137"/>
                  </a:srgbClr>
                </a:outerShdw>
              </a:effectLst>
            </a:endParaRPr>
          </a:p>
        </p:txBody>
      </p:sp>
      <p:sp>
        <p:nvSpPr>
          <p:cNvPr id="5122" name="Title 4"/>
          <p:cNvSpPr>
            <a:spLocks noGrp="1"/>
          </p:cNvSpPr>
          <p:nvPr>
            <p:ph type="ctrTitle"/>
          </p:nvPr>
        </p:nvSpPr>
        <p:spPr>
          <a:xfrm>
            <a:off x="5178935" y="5288280"/>
            <a:ext cx="3965065" cy="1263642"/>
          </a:xfrm>
        </p:spPr>
        <p:style>
          <a:lnRef idx="1">
            <a:schemeClr val="accent3"/>
          </a:lnRef>
          <a:fillRef idx="2">
            <a:schemeClr val="accent3"/>
          </a:fillRef>
          <a:effectRef idx="1">
            <a:schemeClr val="accent3"/>
          </a:effectRef>
          <a:fontRef idx="minor">
            <a:schemeClr val="dk1"/>
          </a:fontRef>
        </p:style>
        <p:txBody>
          <a:bodyPr>
            <a:normAutofit/>
          </a:bodyPr>
          <a:lstStyle/>
          <a:p>
            <a:pPr eaLnBrk="1" hangingPunct="1"/>
            <a:r>
              <a:rPr lang="en-US" sz="6000" dirty="0" smtClean="0">
                <a:solidFill>
                  <a:srgbClr val="008000"/>
                </a:solidFill>
              </a:rPr>
              <a:t>WELCOME!</a:t>
            </a:r>
          </a:p>
        </p:txBody>
      </p:sp>
      <p:sp>
        <p:nvSpPr>
          <p:cNvPr id="3" name="Rectangle 2"/>
          <p:cNvSpPr/>
          <p:nvPr/>
        </p:nvSpPr>
        <p:spPr>
          <a:xfrm>
            <a:off x="2611967" y="2270793"/>
            <a:ext cx="4467890" cy="646331"/>
          </a:xfrm>
          <a:prstGeom prst="rect">
            <a:avLst/>
          </a:prstGeom>
        </p:spPr>
        <p:txBody>
          <a:bodyPr wrap="none">
            <a:spAutoFit/>
          </a:bodyPr>
          <a:lstStyle/>
          <a:p>
            <a:r>
              <a:rPr lang="en-US" sz="3600" b="1" dirty="0" smtClean="0">
                <a:solidFill>
                  <a:schemeClr val="tx1">
                    <a:lumMod val="75000"/>
                    <a:lumOff val="25000"/>
                  </a:schemeClr>
                </a:solidFill>
                <a:effectLst>
                  <a:outerShdw blurRad="38100" dist="38100" dir="2700000" algn="tl">
                    <a:srgbClr val="000000">
                      <a:alpha val="43137"/>
                    </a:srgbClr>
                  </a:outerShdw>
                </a:effectLst>
              </a:rPr>
              <a:t>September 16,2016</a:t>
            </a:r>
            <a:endParaRPr lang="en-US" sz="3600" b="1" dirty="0">
              <a:solidFill>
                <a:schemeClr val="tx1">
                  <a:lumMod val="75000"/>
                  <a:lumOff val="25000"/>
                </a:schemeClr>
              </a:solidFill>
              <a:effectLst>
                <a:outerShdw blurRad="38100" dist="38100" dir="2700000" algn="tl">
                  <a:srgbClr val="000000">
                    <a:alpha val="43137"/>
                  </a:srgbClr>
                </a:outerShdw>
              </a:effectLst>
            </a:endParaRPr>
          </a:p>
        </p:txBody>
      </p:sp>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3101622"/>
            <a:ext cx="3048000" cy="20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History of prevention science at UO</a:t>
            </a:r>
            <a:endParaRPr lang="en-US" dirty="0"/>
          </a:p>
        </p:txBody>
      </p:sp>
      <p:sp>
        <p:nvSpPr>
          <p:cNvPr id="3" name="Content Placeholder 2"/>
          <p:cNvSpPr>
            <a:spLocks noGrp="1"/>
          </p:cNvSpPr>
          <p:nvPr>
            <p:ph idx="1"/>
          </p:nvPr>
        </p:nvSpPr>
        <p:spPr/>
        <p:txBody>
          <a:bodyPr/>
          <a:lstStyle/>
          <a:p>
            <a:r>
              <a:rPr lang="en-US" dirty="0" smtClean="0"/>
              <a:t>Longstanding history that goes back decades</a:t>
            </a:r>
          </a:p>
          <a:p>
            <a:r>
              <a:rPr lang="en-US" dirty="0" smtClean="0"/>
              <a:t>Eugene has always been known as a center for prevention science research</a:t>
            </a:r>
          </a:p>
          <a:p>
            <a:r>
              <a:rPr lang="en-US" dirty="0" smtClean="0"/>
              <a:t>Strong community collaborators, Oregon Research Institute (ORI), Oregon Social Learning Center (OSLC)</a:t>
            </a:r>
          </a:p>
          <a:p>
            <a:r>
              <a:rPr lang="en-US" dirty="0" smtClean="0"/>
              <a:t>Multi-disciplinary focus at UO across colleges, COE, psychology</a:t>
            </a:r>
          </a:p>
        </p:txBody>
      </p:sp>
    </p:spTree>
    <p:extLst>
      <p:ext uri="{BB962C8B-B14F-4D97-AF65-F5344CB8AC3E}">
        <p14:creationId xmlns:p14="http://schemas.microsoft.com/office/powerpoint/2010/main" val="6507262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Prevention Science Institute</a:t>
            </a:r>
            <a:endParaRPr lang="en-US" dirty="0"/>
          </a:p>
        </p:txBody>
      </p:sp>
      <p:sp>
        <p:nvSpPr>
          <p:cNvPr id="3" name="Rectangle 2"/>
          <p:cNvSpPr/>
          <p:nvPr/>
        </p:nvSpPr>
        <p:spPr>
          <a:xfrm>
            <a:off x="1143000" y="1859340"/>
            <a:ext cx="7696200" cy="3785652"/>
          </a:xfrm>
          <a:prstGeom prst="rect">
            <a:avLst/>
          </a:prstGeom>
        </p:spPr>
        <p:txBody>
          <a:bodyPr wrap="square">
            <a:spAutoFit/>
          </a:bodyPr>
          <a:lstStyle/>
          <a:p>
            <a:r>
              <a:rPr lang="en-US" sz="2000" b="1" dirty="0">
                <a:latin typeface="Arial"/>
                <a:ea typeface="Times New Roman"/>
              </a:rPr>
              <a:t>MISSION</a:t>
            </a:r>
            <a:endParaRPr lang="en-US" sz="2000" dirty="0">
              <a:latin typeface="Times New Roman"/>
              <a:ea typeface="Times New Roman"/>
            </a:endParaRPr>
          </a:p>
          <a:p>
            <a:r>
              <a:rPr lang="en-US" sz="2000" dirty="0">
                <a:latin typeface="Arial"/>
                <a:ea typeface="Times New Roman"/>
              </a:rPr>
              <a:t>The Prevention Science Institute (PSI) at the University of Oregon is a multi-disciplinary institute focused on understanding human development, preventing behavioral health problems, and implementing effective interventions in community settings.  Our core mission is to improve the lives and </a:t>
            </a:r>
            <a:r>
              <a:rPr lang="en-US" sz="2000" dirty="0" smtClean="0">
                <a:latin typeface="Arial"/>
                <a:ea typeface="Times New Roman"/>
              </a:rPr>
              <a:t>well being </a:t>
            </a:r>
            <a:r>
              <a:rPr lang="en-US" sz="2000" dirty="0">
                <a:latin typeface="Arial"/>
                <a:ea typeface="Times New Roman"/>
              </a:rPr>
              <a:t>of at-risk children, individuals, and families throughout the lifespan. </a:t>
            </a:r>
            <a:endParaRPr lang="en-US" sz="2000" dirty="0" smtClean="0">
              <a:latin typeface="Arial"/>
              <a:ea typeface="Times New Roman"/>
            </a:endParaRPr>
          </a:p>
          <a:p>
            <a:endParaRPr lang="en-US" sz="2000" dirty="0">
              <a:latin typeface="Arial"/>
            </a:endParaRPr>
          </a:p>
          <a:p>
            <a:endParaRPr lang="en-US" sz="2000" dirty="0" smtClean="0">
              <a:latin typeface="Arial"/>
            </a:endParaRPr>
          </a:p>
          <a:p>
            <a:r>
              <a:rPr lang="en-US" sz="2000" dirty="0">
                <a:hlinkClick r:id="rId2"/>
              </a:rPr>
              <a:t>http</a:t>
            </a:r>
            <a:r>
              <a:rPr lang="en-US" sz="2000" dirty="0" smtClean="0">
                <a:hlinkClick r:id="rId2"/>
              </a:rPr>
              <a:t>://psi.uoregon.edu</a:t>
            </a:r>
            <a:endParaRPr lang="en-US" sz="2000" dirty="0" smtClean="0"/>
          </a:p>
          <a:p>
            <a:endParaRPr lang="en-US" sz="2000" dirty="0" smtClean="0"/>
          </a:p>
          <a:p>
            <a:endParaRPr lang="en-US" sz="2000" dirty="0"/>
          </a:p>
        </p:txBody>
      </p:sp>
    </p:spTree>
    <p:extLst>
      <p:ext uri="{BB962C8B-B14F-4D97-AF65-F5344CB8AC3E}">
        <p14:creationId xmlns:p14="http://schemas.microsoft.com/office/powerpoint/2010/main" val="6210777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Areas of </a:t>
            </a:r>
            <a:r>
              <a:rPr lang="en-US" dirty="0"/>
              <a:t>F</a:t>
            </a:r>
            <a:r>
              <a:rPr lang="en-US" dirty="0" smtClean="0"/>
              <a:t>ocus at PSI</a:t>
            </a:r>
            <a:endParaRPr lang="en-US" dirty="0"/>
          </a:p>
        </p:txBody>
      </p:sp>
      <p:sp>
        <p:nvSpPr>
          <p:cNvPr id="3" name="Content Placeholder 2"/>
          <p:cNvSpPr>
            <a:spLocks noGrp="1"/>
          </p:cNvSpPr>
          <p:nvPr>
            <p:ph idx="1"/>
          </p:nvPr>
        </p:nvSpPr>
        <p:spPr/>
        <p:txBody>
          <a:bodyPr>
            <a:normAutofit/>
          </a:bodyPr>
          <a:lstStyle/>
          <a:p>
            <a:r>
              <a:rPr lang="en-US" dirty="0" smtClean="0"/>
              <a:t>Translational Neuroscience</a:t>
            </a:r>
          </a:p>
          <a:p>
            <a:pPr lvl="1"/>
            <a:r>
              <a:rPr lang="en-US" dirty="0" smtClean="0"/>
              <a:t>fMRI, EEG lab, RSA, cortisol, genetics</a:t>
            </a:r>
          </a:p>
          <a:p>
            <a:r>
              <a:rPr lang="en-US" dirty="0" smtClean="0"/>
              <a:t>Prevention and Intervention</a:t>
            </a:r>
          </a:p>
          <a:p>
            <a:pPr lvl="1"/>
            <a:r>
              <a:rPr lang="en-US" dirty="0" smtClean="0"/>
              <a:t>Efficacy trials and development of effective interventions</a:t>
            </a:r>
          </a:p>
          <a:p>
            <a:r>
              <a:rPr lang="en-US" dirty="0" smtClean="0"/>
              <a:t>Implementation Science</a:t>
            </a:r>
          </a:p>
          <a:p>
            <a:pPr lvl="1"/>
            <a:r>
              <a:rPr lang="en-US" dirty="0" smtClean="0"/>
              <a:t>Dissemination of interventions to community settings</a:t>
            </a:r>
          </a:p>
          <a:p>
            <a:pPr marL="82296" indent="0">
              <a:buNone/>
            </a:pPr>
            <a:endParaRPr lang="en-US" dirty="0"/>
          </a:p>
        </p:txBody>
      </p:sp>
    </p:spTree>
    <p:extLst>
      <p:ext uri="{BB962C8B-B14F-4D97-AF65-F5344CB8AC3E}">
        <p14:creationId xmlns:p14="http://schemas.microsoft.com/office/powerpoint/2010/main" val="10222985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Examples of our research</a:t>
            </a:r>
            <a:endParaRPr lang="en-US" dirty="0"/>
          </a:p>
        </p:txBody>
      </p:sp>
      <p:sp>
        <p:nvSpPr>
          <p:cNvPr id="3" name="Content Placeholder 2"/>
          <p:cNvSpPr>
            <a:spLocks noGrp="1"/>
          </p:cNvSpPr>
          <p:nvPr>
            <p:ph idx="1"/>
          </p:nvPr>
        </p:nvSpPr>
        <p:spPr/>
        <p:txBody>
          <a:bodyPr>
            <a:normAutofit fontScale="70000" lnSpcReduction="20000"/>
          </a:bodyPr>
          <a:lstStyle/>
          <a:p>
            <a:r>
              <a:rPr lang="en-US" sz="2400" dirty="0" smtClean="0"/>
              <a:t>Understanding the impact of prevention on self-regulation and inhibitory control using fMRI techniques</a:t>
            </a:r>
          </a:p>
          <a:p>
            <a:r>
              <a:rPr lang="en-US" sz="2400" dirty="0" smtClean="0"/>
              <a:t>Testing the efficacy of a family-centered interventions for families to prevent problem behavior in children with developmental delays</a:t>
            </a:r>
          </a:p>
          <a:p>
            <a:r>
              <a:rPr lang="en-US" sz="2400" dirty="0" smtClean="0"/>
              <a:t>Understanding effective dissemination of evidenced based practices in real world settings</a:t>
            </a:r>
          </a:p>
          <a:p>
            <a:r>
              <a:rPr lang="en-US" sz="2400" dirty="0" smtClean="0"/>
              <a:t>Isolating the effects of environment vs. genes in children in the development of obesity, psychiatric disorders, and health</a:t>
            </a:r>
          </a:p>
          <a:p>
            <a:r>
              <a:rPr lang="en-US" sz="2400" dirty="0" smtClean="0"/>
              <a:t>Testing the efficacy of a parenting intervention for young children who have experienced child abuse, including the </a:t>
            </a:r>
            <a:r>
              <a:rPr lang="en-US" sz="2400" dirty="0" err="1" smtClean="0"/>
              <a:t>biobehavioral</a:t>
            </a:r>
            <a:r>
              <a:rPr lang="en-US" sz="2400" dirty="0" smtClean="0"/>
              <a:t> pathways to positive parenting</a:t>
            </a:r>
          </a:p>
          <a:p>
            <a:r>
              <a:rPr lang="en-US" sz="2400" dirty="0" smtClean="0"/>
              <a:t>Developing and testing a web-based intervention for schools to prevention problem behavior </a:t>
            </a:r>
          </a:p>
          <a:p>
            <a:endParaRPr lang="en-US" dirty="0"/>
          </a:p>
          <a:p>
            <a:endParaRPr lang="en-US" dirty="0"/>
          </a:p>
        </p:txBody>
      </p:sp>
    </p:spTree>
    <p:extLst>
      <p:ext uri="{BB962C8B-B14F-4D97-AF65-F5344CB8AC3E}">
        <p14:creationId xmlns:p14="http://schemas.microsoft.com/office/powerpoint/2010/main" val="112055072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Program Goals and Competencies</a:t>
            </a:r>
            <a:endParaRPr lang="en-US" dirty="0"/>
          </a:p>
        </p:txBody>
      </p:sp>
      <p:sp>
        <p:nvSpPr>
          <p:cNvPr id="3" name="Content Placeholder 2"/>
          <p:cNvSpPr>
            <a:spLocks noGrp="1"/>
          </p:cNvSpPr>
          <p:nvPr>
            <p:ph idx="1"/>
          </p:nvPr>
        </p:nvSpPr>
        <p:spPr>
          <a:xfrm>
            <a:off x="609598" y="1676400"/>
            <a:ext cx="7772401" cy="4724400"/>
          </a:xfrm>
        </p:spPr>
        <p:txBody>
          <a:bodyPr>
            <a:normAutofit fontScale="92500" lnSpcReduction="10000"/>
          </a:bodyPr>
          <a:lstStyle/>
          <a:p>
            <a:r>
              <a:rPr lang="en-US" b="1" i="1" dirty="0" smtClean="0"/>
              <a:t>Goal </a:t>
            </a:r>
            <a:r>
              <a:rPr lang="en-US" b="1" i="1" dirty="0"/>
              <a:t>#1: </a:t>
            </a:r>
            <a:r>
              <a:rPr lang="en-US" dirty="0"/>
              <a:t>To produce graduates who can describe theoretical models, risk and protective factors, preventive interventions (especially evidence-based interventions), and implementation practices related to prevention science programs and policies for diverse populations;</a:t>
            </a:r>
          </a:p>
          <a:p>
            <a:r>
              <a:rPr lang="en-US" b="1" i="1" dirty="0"/>
              <a:t>Goal #2: </a:t>
            </a:r>
            <a:r>
              <a:rPr lang="en-US" dirty="0"/>
              <a:t>To produce graduates who understand and adhere to the standards of knowledge for prevention science, including best practices in research design and methods, data analysis, interpretation, dissemination, self-evaluation, and rigorous ethical practice;</a:t>
            </a:r>
          </a:p>
          <a:p>
            <a:r>
              <a:rPr lang="en-US" b="1" i="1" dirty="0"/>
              <a:t>Goal #3: </a:t>
            </a:r>
            <a:r>
              <a:rPr lang="en-US" dirty="0"/>
              <a:t>To produce graduates who are committed to multicultural competence and enhancing human welfare in their scholarly work related to prevention science;</a:t>
            </a:r>
          </a:p>
          <a:p>
            <a:r>
              <a:rPr lang="en-US" b="1" i="1" dirty="0"/>
              <a:t>Goal #4: </a:t>
            </a:r>
            <a:r>
              <a:rPr lang="en-US" dirty="0"/>
              <a:t>To produce graduates who display professionalism in their relationships with faculty, staff, peers, and community partners in diverse settings;</a:t>
            </a:r>
          </a:p>
          <a:p>
            <a:r>
              <a:rPr lang="en-US" b="1" i="1" dirty="0"/>
              <a:t>Goal #5: </a:t>
            </a:r>
            <a:r>
              <a:rPr lang="en-US" dirty="0"/>
              <a:t>To produce graduates who demonstrate in-depth knowledge in a specialization area of prevention science (e.g., advanced methodology, school-based health, applied developmental neurobiology).</a:t>
            </a:r>
          </a:p>
          <a:p>
            <a:endParaRPr lang="en-US" dirty="0"/>
          </a:p>
        </p:txBody>
      </p:sp>
    </p:spTree>
    <p:extLst>
      <p:ext uri="{BB962C8B-B14F-4D97-AF65-F5344CB8AC3E}">
        <p14:creationId xmlns:p14="http://schemas.microsoft.com/office/powerpoint/2010/main" val="154736311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600200"/>
            <a:ext cx="8229600" cy="4525963"/>
          </a:xfrm>
        </p:spPr>
        <p:txBody>
          <a:bodyPr>
            <a:normAutofit/>
          </a:bodyPr>
          <a:lstStyle/>
          <a:p>
            <a:endParaRPr lang="en-US" dirty="0" smtClean="0"/>
          </a:p>
          <a:p>
            <a:r>
              <a:rPr lang="en-US" dirty="0" smtClean="0"/>
              <a:t>Handbook </a:t>
            </a:r>
            <a:r>
              <a:rPr lang="en-US" i="1" dirty="0" smtClean="0"/>
              <a:t> </a:t>
            </a:r>
            <a:endParaRPr lang="en-US" i="1" dirty="0"/>
          </a:p>
          <a:p>
            <a:r>
              <a:rPr lang="en-US" dirty="0" smtClean="0"/>
              <a:t>Courses &amp; Registration </a:t>
            </a:r>
          </a:p>
          <a:p>
            <a:r>
              <a:rPr lang="en-US" dirty="0" smtClean="0"/>
              <a:t>Course Progression (MEd, MS, PhD)</a:t>
            </a:r>
          </a:p>
          <a:p>
            <a:r>
              <a:rPr lang="en-US" dirty="0" smtClean="0"/>
              <a:t>Advising (academic vs. research)</a:t>
            </a:r>
          </a:p>
          <a:p>
            <a:r>
              <a:rPr lang="en-US" dirty="0" smtClean="0"/>
              <a:t>Research requirements</a:t>
            </a:r>
          </a:p>
          <a:p>
            <a:pPr lvl="1"/>
            <a:r>
              <a:rPr lang="en-US" dirty="0" smtClean="0"/>
              <a:t>Capstone</a:t>
            </a:r>
          </a:p>
          <a:p>
            <a:pPr lvl="1"/>
            <a:r>
              <a:rPr lang="en-US" dirty="0" smtClean="0"/>
              <a:t>MS project</a:t>
            </a:r>
          </a:p>
          <a:p>
            <a:pPr lvl="1"/>
            <a:r>
              <a:rPr lang="en-US" dirty="0" smtClean="0"/>
              <a:t>Dissertation</a:t>
            </a:r>
          </a:p>
        </p:txBody>
      </p:sp>
      <p:sp>
        <p:nvSpPr>
          <p:cNvPr id="4" name="Rectangle 2"/>
          <p:cNvSpPr txBox="1">
            <a:spLocks noChangeArrowheads="1"/>
          </p:cNvSpPr>
          <p:nvPr/>
        </p:nvSpPr>
        <p:spPr>
          <a:xfrm>
            <a:off x="304800" y="167641"/>
            <a:ext cx="8458200" cy="1143000"/>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endParaRPr lang="en-US" sz="2800" b="1" dirty="0" smtClean="0">
              <a:solidFill>
                <a:srgbClr val="008000"/>
              </a:solidFill>
            </a:endParaRPr>
          </a:p>
          <a:p>
            <a:r>
              <a:rPr lang="en-US" sz="3600" b="1" dirty="0" smtClean="0">
                <a:solidFill>
                  <a:srgbClr val="008000"/>
                </a:solidFill>
              </a:rPr>
              <a:t>Prevention Science Graduate Programs</a:t>
            </a:r>
          </a:p>
          <a:p>
            <a:r>
              <a:rPr lang="en-US" sz="2800" b="1" dirty="0" smtClean="0">
                <a:solidFill>
                  <a:srgbClr val="008000"/>
                </a:solidFill>
              </a:rPr>
              <a:t> </a:t>
            </a:r>
            <a:endParaRPr lang="en-US" sz="2800" dirty="0" smtClean="0">
              <a:solidFill>
                <a:srgbClr val="008000"/>
              </a:solidFill>
            </a:endParaRPr>
          </a:p>
        </p:txBody>
      </p:sp>
      <p:pic>
        <p:nvPicPr>
          <p:cNvPr id="5" name="Picture 3" descr="uo_signature_gree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91200" y="6172200"/>
            <a:ext cx="3200400" cy="5686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Content Placeholder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898866" y="1928655"/>
            <a:ext cx="4680268" cy="3505200"/>
          </a:xfrm>
          <a:prstGeom prst="rect">
            <a:avLst/>
          </a:prstGeom>
        </p:spPr>
      </p:pic>
    </p:spTree>
    <p:extLst>
      <p:ext uri="{BB962C8B-B14F-4D97-AF65-F5344CB8AC3E}">
        <p14:creationId xmlns:p14="http://schemas.microsoft.com/office/powerpoint/2010/main" val="74077392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Capstone Projects (M.Ed.)</a:t>
            </a:r>
            <a:endParaRPr lang="en-US" dirty="0"/>
          </a:p>
        </p:txBody>
      </p:sp>
      <p:sp>
        <p:nvSpPr>
          <p:cNvPr id="3" name="Content Placeholder 2"/>
          <p:cNvSpPr>
            <a:spLocks noGrp="1"/>
          </p:cNvSpPr>
          <p:nvPr>
            <p:ph idx="1"/>
          </p:nvPr>
        </p:nvSpPr>
        <p:spPr>
          <a:xfrm>
            <a:off x="457200" y="1295400"/>
            <a:ext cx="8229600" cy="4830763"/>
          </a:xfrm>
        </p:spPr>
        <p:txBody>
          <a:bodyPr>
            <a:normAutofit/>
          </a:bodyPr>
          <a:lstStyle/>
          <a:p>
            <a:r>
              <a:rPr lang="en-US" sz="2800" dirty="0" smtClean="0"/>
              <a:t>Integrative, year-long research </a:t>
            </a:r>
            <a:r>
              <a:rPr lang="en-US" sz="2800" dirty="0"/>
              <a:t>project </a:t>
            </a:r>
            <a:r>
              <a:rPr lang="en-US" sz="2800" dirty="0" smtClean="0"/>
              <a:t>(qualitative or quantitative)</a:t>
            </a:r>
          </a:p>
          <a:p>
            <a:pPr marL="1270000" lvl="3" indent="-530225">
              <a:buSzPct val="100000"/>
              <a:buFont typeface="+mj-lt"/>
              <a:buAutoNum type="arabicPeriod"/>
            </a:pPr>
            <a:r>
              <a:rPr lang="en-US" sz="1600" dirty="0"/>
              <a:t>D</a:t>
            </a:r>
            <a:r>
              <a:rPr lang="en-US" sz="1600" dirty="0" smtClean="0"/>
              <a:t>esign </a:t>
            </a:r>
            <a:r>
              <a:rPr lang="en-US" sz="1600" dirty="0"/>
              <a:t>and conduct a specific research study that draws from </a:t>
            </a:r>
            <a:r>
              <a:rPr lang="en-US" sz="1600" dirty="0" smtClean="0"/>
              <a:t>existing prevention science-oriented data </a:t>
            </a:r>
            <a:r>
              <a:rPr lang="en-US" sz="1600" dirty="0"/>
              <a:t>sets at the </a:t>
            </a:r>
            <a:r>
              <a:rPr lang="en-US" sz="1600" dirty="0" smtClean="0"/>
              <a:t>UO </a:t>
            </a:r>
          </a:p>
          <a:p>
            <a:pPr marL="1270000" lvl="3" indent="-530225">
              <a:buSzPct val="100000"/>
              <a:buFont typeface="+mj-lt"/>
              <a:buAutoNum type="arabicPeriod"/>
            </a:pPr>
            <a:r>
              <a:rPr lang="en-US" sz="1600" dirty="0" smtClean="0"/>
              <a:t>Give an oral </a:t>
            </a:r>
            <a:r>
              <a:rPr lang="en-US" sz="1600" dirty="0"/>
              <a:t>presentation </a:t>
            </a:r>
            <a:r>
              <a:rPr lang="en-US" sz="1600" dirty="0" smtClean="0"/>
              <a:t>(audiovisual) to summarize </a:t>
            </a:r>
            <a:r>
              <a:rPr lang="en-US" sz="1600" dirty="0"/>
              <a:t>your research study and findings to program </a:t>
            </a:r>
            <a:r>
              <a:rPr lang="en-US" sz="1600" dirty="0" smtClean="0"/>
              <a:t>faculty </a:t>
            </a:r>
            <a:r>
              <a:rPr lang="en-US" sz="1600" dirty="0"/>
              <a:t>and </a:t>
            </a:r>
            <a:r>
              <a:rPr lang="en-US" sz="1600" dirty="0" smtClean="0"/>
              <a:t>students </a:t>
            </a:r>
          </a:p>
          <a:p>
            <a:pPr marL="1270000" lvl="3" indent="-530225">
              <a:buSzPct val="100000"/>
              <a:buFont typeface="+mj-lt"/>
              <a:buAutoNum type="arabicPeriod"/>
            </a:pPr>
            <a:r>
              <a:rPr lang="en-US" sz="1600" dirty="0" smtClean="0"/>
              <a:t>Prepare a written </a:t>
            </a:r>
            <a:r>
              <a:rPr lang="en-US" sz="1600" dirty="0"/>
              <a:t>report </a:t>
            </a:r>
            <a:r>
              <a:rPr lang="en-US" sz="1600" dirty="0" smtClean="0"/>
              <a:t>on your project’s </a:t>
            </a:r>
            <a:r>
              <a:rPr lang="en-US" sz="1600" dirty="0"/>
              <a:t>focus and findings, </a:t>
            </a:r>
            <a:r>
              <a:rPr lang="en-US" sz="1600" dirty="0" smtClean="0"/>
              <a:t>process </a:t>
            </a:r>
            <a:r>
              <a:rPr lang="en-US" sz="1600" dirty="0"/>
              <a:t>analysis of </a:t>
            </a:r>
            <a:r>
              <a:rPr lang="en-US" sz="1600" dirty="0" smtClean="0"/>
              <a:t>the research experience</a:t>
            </a:r>
            <a:r>
              <a:rPr lang="en-US" sz="1600" dirty="0"/>
              <a:t>, </a:t>
            </a:r>
            <a:r>
              <a:rPr lang="en-US" sz="1600" dirty="0" smtClean="0"/>
              <a:t>all grounded in SPR guidelines for prevention </a:t>
            </a:r>
            <a:r>
              <a:rPr lang="en-US" sz="1600" dirty="0"/>
              <a:t>science. </a:t>
            </a:r>
            <a:endParaRPr lang="en-US" sz="1600" dirty="0" smtClean="0"/>
          </a:p>
          <a:p>
            <a:pPr marL="603250" indent="-603250"/>
            <a:r>
              <a:rPr lang="en-US" sz="2800" dirty="0" smtClean="0"/>
              <a:t>Prevention Science Research Seminar </a:t>
            </a:r>
          </a:p>
          <a:p>
            <a:pPr marL="1314450" lvl="3" indent="-438150"/>
            <a:r>
              <a:rPr lang="en-US" sz="1600" dirty="0" smtClean="0"/>
              <a:t>Fall, Winter, Spring terms</a:t>
            </a:r>
          </a:p>
          <a:p>
            <a:pPr marL="1314450" lvl="3" indent="-438150"/>
            <a:r>
              <a:rPr lang="en-US" sz="1600" dirty="0" smtClean="0"/>
              <a:t>Regular faculty &amp; peer consultation and support social enterprise</a:t>
            </a:r>
          </a:p>
        </p:txBody>
      </p:sp>
      <p:pic>
        <p:nvPicPr>
          <p:cNvPr id="5" name="Picture 3" descr="uo_signature_gree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1960" y="6126163"/>
            <a:ext cx="3200400" cy="5686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16027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Example UO Capstone Projects </a:t>
            </a:r>
            <a:endParaRPr lang="en-US" sz="3600" dirty="0"/>
          </a:p>
        </p:txBody>
      </p:sp>
      <p:sp>
        <p:nvSpPr>
          <p:cNvPr id="3" name="Content Placeholder 2"/>
          <p:cNvSpPr>
            <a:spLocks noGrp="1"/>
          </p:cNvSpPr>
          <p:nvPr>
            <p:ph idx="1"/>
          </p:nvPr>
        </p:nvSpPr>
        <p:spPr/>
        <p:txBody>
          <a:bodyPr>
            <a:normAutofit fontScale="85000" lnSpcReduction="20000"/>
          </a:bodyPr>
          <a:lstStyle/>
          <a:p>
            <a:r>
              <a:rPr lang="en-US" sz="2400" i="1" dirty="0"/>
              <a:t>Adolescent Parenthood and Associated Risk of Adult Involvement with Child </a:t>
            </a:r>
            <a:r>
              <a:rPr lang="en-US" sz="2400" i="1" dirty="0" smtClean="0"/>
              <a:t>Welfare</a:t>
            </a:r>
          </a:p>
          <a:p>
            <a:endParaRPr lang="en-US" sz="2400" i="1" dirty="0"/>
          </a:p>
          <a:p>
            <a:r>
              <a:rPr lang="en-US" sz="2400" i="1" dirty="0"/>
              <a:t>Barriers to Implementation of Evidence Based Practices: Responses from the </a:t>
            </a:r>
            <a:r>
              <a:rPr lang="en-US" sz="2400" i="1" dirty="0" smtClean="0"/>
              <a:t>Field</a:t>
            </a:r>
          </a:p>
          <a:p>
            <a:endParaRPr lang="en-US" sz="2400" i="1" dirty="0"/>
          </a:p>
          <a:p>
            <a:r>
              <a:rPr lang="en-US" sz="2400" i="1" dirty="0" smtClean="0"/>
              <a:t>Multidimensional </a:t>
            </a:r>
            <a:r>
              <a:rPr lang="en-US" sz="2400" i="1" dirty="0"/>
              <a:t>Treatment Foster Care in juvenile justice system</a:t>
            </a:r>
            <a:r>
              <a:rPr lang="en-US" sz="2400" i="1" dirty="0" smtClean="0"/>
              <a:t>: Outcomes </a:t>
            </a:r>
            <a:r>
              <a:rPr lang="en-US" sz="2400" i="1" dirty="0"/>
              <a:t>for females with sexual abuse </a:t>
            </a:r>
            <a:r>
              <a:rPr lang="en-US" sz="2400" i="1" dirty="0" smtClean="0"/>
              <a:t>history</a:t>
            </a:r>
          </a:p>
          <a:p>
            <a:endParaRPr lang="en-US" sz="2400" i="1" dirty="0" smtClean="0"/>
          </a:p>
          <a:p>
            <a:r>
              <a:rPr lang="en-US" sz="2400" i="1" dirty="0" smtClean="0"/>
              <a:t>What </a:t>
            </a:r>
            <a:r>
              <a:rPr lang="en-US" sz="2400" i="1" dirty="0" err="1"/>
              <a:t>AlcoholEdu</a:t>
            </a:r>
            <a:r>
              <a:rPr lang="en-US" sz="2400" i="1" dirty="0"/>
              <a:t> Tells Us about Freshman Marijuana </a:t>
            </a:r>
            <a:r>
              <a:rPr lang="en-US" sz="2400" i="1" dirty="0" smtClean="0"/>
              <a:t>Use at </a:t>
            </a:r>
            <a:r>
              <a:rPr lang="en-US" sz="2400" i="1" dirty="0"/>
              <a:t>the University of Oregon</a:t>
            </a:r>
          </a:p>
        </p:txBody>
      </p:sp>
      <p:pic>
        <p:nvPicPr>
          <p:cNvPr id="4" name="Picture 3" descr="uo_signature_gree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91200" y="6172200"/>
            <a:ext cx="3200400" cy="5686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268883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Masters of Science Research Project</a:t>
            </a:r>
            <a:endParaRPr lang="en-US" dirty="0"/>
          </a:p>
        </p:txBody>
      </p:sp>
      <p:sp>
        <p:nvSpPr>
          <p:cNvPr id="3" name="Content Placeholder 2"/>
          <p:cNvSpPr>
            <a:spLocks noGrp="1"/>
          </p:cNvSpPr>
          <p:nvPr>
            <p:ph idx="1"/>
          </p:nvPr>
        </p:nvSpPr>
        <p:spPr/>
        <p:txBody>
          <a:bodyPr/>
          <a:lstStyle/>
          <a:p>
            <a:r>
              <a:rPr lang="en-US" dirty="0" smtClean="0"/>
              <a:t>Students write a final paper to complete the MS degree</a:t>
            </a:r>
          </a:p>
          <a:p>
            <a:r>
              <a:rPr lang="en-US" dirty="0" smtClean="0"/>
              <a:t>Students work with their advisor to identify the paper topic and plan for the project</a:t>
            </a:r>
          </a:p>
          <a:p>
            <a:r>
              <a:rPr lang="en-US" dirty="0" smtClean="0"/>
              <a:t>Publishable quality paper that can be submitted to a journal</a:t>
            </a:r>
          </a:p>
          <a:p>
            <a:r>
              <a:rPr lang="en-US" dirty="0" smtClean="0"/>
              <a:t>Paper should be completed and approved by the first week of the quarter of anticipated graduation</a:t>
            </a:r>
          </a:p>
          <a:p>
            <a:r>
              <a:rPr lang="en-US" dirty="0" smtClean="0"/>
              <a:t>MS students will use the capstone process (in the </a:t>
            </a:r>
            <a:r>
              <a:rPr lang="en-US" dirty="0" err="1" smtClean="0"/>
              <a:t>prev</a:t>
            </a:r>
            <a:r>
              <a:rPr lang="en-US" dirty="0" smtClean="0"/>
              <a:t> seminar) to begin planning for this paper</a:t>
            </a:r>
            <a:endParaRPr lang="en-US" dirty="0"/>
          </a:p>
        </p:txBody>
      </p:sp>
    </p:spTree>
    <p:extLst>
      <p:ext uri="{BB962C8B-B14F-4D97-AF65-F5344CB8AC3E}">
        <p14:creationId xmlns:p14="http://schemas.microsoft.com/office/powerpoint/2010/main" val="16671370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Doctoral student research requirements</a:t>
            </a:r>
            <a:endParaRPr lang="en-US" dirty="0"/>
          </a:p>
        </p:txBody>
      </p:sp>
      <p:sp>
        <p:nvSpPr>
          <p:cNvPr id="3" name="Content Placeholder 2"/>
          <p:cNvSpPr>
            <a:spLocks noGrp="1"/>
          </p:cNvSpPr>
          <p:nvPr>
            <p:ph idx="1"/>
          </p:nvPr>
        </p:nvSpPr>
        <p:spPr/>
        <p:txBody>
          <a:bodyPr/>
          <a:lstStyle/>
          <a:p>
            <a:r>
              <a:rPr lang="en-US" dirty="0" smtClean="0"/>
              <a:t>“Pre-dissertation” research paper</a:t>
            </a:r>
          </a:p>
          <a:p>
            <a:r>
              <a:rPr lang="en-US" dirty="0" smtClean="0"/>
              <a:t>Comprehensive exam</a:t>
            </a:r>
          </a:p>
          <a:p>
            <a:r>
              <a:rPr lang="en-US" dirty="0" smtClean="0"/>
              <a:t>Teaching competency</a:t>
            </a:r>
          </a:p>
          <a:p>
            <a:r>
              <a:rPr lang="en-US" dirty="0" smtClean="0"/>
              <a:t>Dissertation</a:t>
            </a:r>
            <a:endParaRPr lang="en-US" dirty="0"/>
          </a:p>
        </p:txBody>
      </p:sp>
    </p:spTree>
    <p:extLst>
      <p:ext uri="{BB962C8B-B14F-4D97-AF65-F5344CB8AC3E}">
        <p14:creationId xmlns:p14="http://schemas.microsoft.com/office/powerpoint/2010/main" val="6554418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0" y="2093383"/>
            <a:ext cx="5105400" cy="4191000"/>
          </a:xfrm>
        </p:spPr>
        <p:txBody>
          <a:bodyPr>
            <a:normAutofit/>
          </a:bodyPr>
          <a:lstStyle/>
          <a:p>
            <a:pPr algn="r"/>
            <a:r>
              <a:rPr lang="en-US" sz="2800" dirty="0" smtClean="0"/>
              <a:t>Who are you?</a:t>
            </a:r>
          </a:p>
          <a:p>
            <a:pPr algn="r"/>
            <a:r>
              <a:rPr lang="en-US" sz="2800" dirty="0" smtClean="0"/>
              <a:t>Where is home for you? </a:t>
            </a:r>
          </a:p>
          <a:p>
            <a:pPr algn="r"/>
            <a:r>
              <a:rPr lang="en-US" sz="2800" dirty="0" smtClean="0"/>
              <a:t>What attracted you to this university &amp; program? What do you hope to gain?</a:t>
            </a:r>
          </a:p>
          <a:p>
            <a:pPr algn="r"/>
            <a:r>
              <a:rPr lang="en-US" sz="2800" dirty="0" smtClean="0"/>
              <a:t>Something you’d like us to know about you?</a:t>
            </a:r>
            <a:endParaRPr lang="en-US" sz="2800" dirty="0"/>
          </a:p>
        </p:txBody>
      </p:sp>
      <p:sp>
        <p:nvSpPr>
          <p:cNvPr id="5" name="Rectangle 2"/>
          <p:cNvSpPr txBox="1">
            <a:spLocks noChangeArrowheads="1"/>
          </p:cNvSpPr>
          <p:nvPr/>
        </p:nvSpPr>
        <p:spPr>
          <a:xfrm>
            <a:off x="1676400" y="312738"/>
            <a:ext cx="5334000" cy="982662"/>
          </a:xfrm>
          <a:prstGeom prst="rect">
            <a:avLst/>
          </a:prstGeom>
          <a:ln>
            <a:solidFill>
              <a:schemeClr val="accent1"/>
            </a:solidFill>
          </a:ln>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3200" b="1" dirty="0" smtClean="0">
                <a:solidFill>
                  <a:schemeClr val="tx1"/>
                </a:solidFill>
              </a:rPr>
              <a:t>2016 Cohort</a:t>
            </a:r>
          </a:p>
          <a:p>
            <a:r>
              <a:rPr lang="en-US" sz="3200" b="1" dirty="0" smtClean="0">
                <a:solidFill>
                  <a:schemeClr val="tx1"/>
                </a:solidFill>
              </a:rPr>
              <a:t>Introductions</a:t>
            </a:r>
            <a:r>
              <a:rPr lang="en-US" sz="3200" b="1" dirty="0" smtClean="0">
                <a:solidFill>
                  <a:srgbClr val="008000"/>
                </a:solidFill>
              </a:rPr>
              <a:t> </a:t>
            </a:r>
            <a:endParaRPr lang="en-US" sz="3200" dirty="0" smtClean="0">
              <a:solidFill>
                <a:srgbClr val="008000"/>
              </a:solidFill>
            </a:endParaRPr>
          </a:p>
        </p:txBody>
      </p:sp>
      <p:sp>
        <p:nvSpPr>
          <p:cNvPr id="2" name="AutoShape 2" descr="Image result for oreg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5" descr="Image result for oreg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7" descr="Image result for oreg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10" descr="Image result for orego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57" name="Picture 13" descr="F:\My Files(CFC-GWPJLV1)\Native\C\Users\eskowron\Pictures\M&amp;D visit_Crater Lake\2013-08-18 12.42.2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0375" y="1752600"/>
            <a:ext cx="3654425" cy="487256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uo_signature_gree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1200" y="6172200"/>
            <a:ext cx="3200400" cy="5686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405573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Prevention Science Externships </a:t>
            </a:r>
            <a:br>
              <a:rPr lang="en-US" sz="3200" dirty="0" smtClean="0"/>
            </a:br>
            <a:r>
              <a:rPr lang="en-US" sz="2000" dirty="0" smtClean="0"/>
              <a:t>(i.e., PREV 605 Field Studies)</a:t>
            </a:r>
            <a:endParaRPr lang="en-US" sz="2000" dirty="0"/>
          </a:p>
        </p:txBody>
      </p:sp>
      <p:sp>
        <p:nvSpPr>
          <p:cNvPr id="3" name="Content Placeholder 2"/>
          <p:cNvSpPr>
            <a:spLocks noGrp="1"/>
          </p:cNvSpPr>
          <p:nvPr>
            <p:ph idx="1"/>
          </p:nvPr>
        </p:nvSpPr>
        <p:spPr/>
        <p:txBody>
          <a:bodyPr>
            <a:normAutofit fontScale="92500" lnSpcReduction="10000"/>
          </a:bodyPr>
          <a:lstStyle/>
          <a:p>
            <a:pPr marL="0" indent="0">
              <a:buNone/>
            </a:pPr>
            <a:r>
              <a:rPr lang="en-US" dirty="0" smtClean="0"/>
              <a:t>Lane County Prevention</a:t>
            </a:r>
          </a:p>
          <a:p>
            <a:pPr lvl="1"/>
            <a:r>
              <a:rPr lang="en-US" dirty="0" smtClean="0"/>
              <a:t>PAX-Good Behavior Game Implementation</a:t>
            </a:r>
          </a:p>
          <a:p>
            <a:pPr lvl="2"/>
            <a:r>
              <a:rPr lang="en-US" dirty="0" smtClean="0"/>
              <a:t>Contact Emily Bear </a:t>
            </a:r>
            <a:r>
              <a:rPr lang="en-US" u="sng" dirty="0" smtClean="0">
                <a:hlinkClick r:id="rId2"/>
              </a:rPr>
              <a:t>Emily.BEAR@co.lane.or.us</a:t>
            </a:r>
            <a:r>
              <a:rPr lang="en-US" dirty="0" smtClean="0"/>
              <a:t> </a:t>
            </a:r>
          </a:p>
          <a:p>
            <a:pPr marL="0" indent="0">
              <a:buNone/>
            </a:pPr>
            <a:endParaRPr lang="en-US" dirty="0" smtClean="0"/>
          </a:p>
          <a:p>
            <a:pPr marL="0" indent="0">
              <a:buNone/>
            </a:pPr>
            <a:r>
              <a:rPr lang="en-US" dirty="0" smtClean="0"/>
              <a:t>UO SNAP lab</a:t>
            </a:r>
          </a:p>
          <a:p>
            <a:pPr lvl="1"/>
            <a:r>
              <a:rPr lang="en-US" dirty="0" smtClean="0"/>
              <a:t>FIND (</a:t>
            </a:r>
            <a:r>
              <a:rPr lang="en-US" dirty="0"/>
              <a:t>Filming Interaction to Nurture </a:t>
            </a:r>
            <a:r>
              <a:rPr lang="en-US" dirty="0" smtClean="0"/>
              <a:t>Development) Study</a:t>
            </a:r>
          </a:p>
          <a:p>
            <a:pPr lvl="2"/>
            <a:r>
              <a:rPr lang="en-US" dirty="0"/>
              <a:t>Contact Melanie Berry </a:t>
            </a:r>
            <a:r>
              <a:rPr lang="en-US" u="sng" dirty="0" smtClean="0">
                <a:hlinkClick r:id="rId3"/>
              </a:rPr>
              <a:t>MelanieB@oslc.org</a:t>
            </a:r>
            <a:endParaRPr lang="en-US" u="sng" dirty="0"/>
          </a:p>
          <a:p>
            <a:pPr lvl="1"/>
            <a:endParaRPr lang="en-US" dirty="0" smtClean="0"/>
          </a:p>
          <a:p>
            <a:pPr marL="0" indent="0">
              <a:buNone/>
            </a:pPr>
            <a:r>
              <a:rPr lang="en-US" dirty="0" smtClean="0"/>
              <a:t>UO </a:t>
            </a:r>
            <a:r>
              <a:rPr lang="en-US" dirty="0"/>
              <a:t>Office for Student </a:t>
            </a:r>
            <a:r>
              <a:rPr lang="en-US" dirty="0" smtClean="0"/>
              <a:t>Life</a:t>
            </a:r>
          </a:p>
          <a:p>
            <a:pPr lvl="1"/>
            <a:r>
              <a:rPr lang="en-US" dirty="0" smtClean="0"/>
              <a:t>Prevention programming implementation &amp; evaluation</a:t>
            </a:r>
          </a:p>
          <a:p>
            <a:pPr lvl="2"/>
            <a:r>
              <a:rPr lang="en-US" dirty="0" smtClean="0"/>
              <a:t>Contact Robin Holmes </a:t>
            </a:r>
            <a:r>
              <a:rPr lang="en-US" dirty="0" smtClean="0">
                <a:hlinkClick r:id="rId4"/>
              </a:rPr>
              <a:t>roses@uoregon.edu</a:t>
            </a:r>
            <a:endParaRPr lang="en-US" dirty="0" smtClean="0"/>
          </a:p>
          <a:p>
            <a:pPr marL="914400" lvl="2" indent="0">
              <a:buNone/>
            </a:pPr>
            <a:endParaRPr lang="en-US" dirty="0"/>
          </a:p>
          <a:p>
            <a:pPr lvl="1"/>
            <a:endParaRPr lang="en-US" dirty="0"/>
          </a:p>
        </p:txBody>
      </p:sp>
      <p:pic>
        <p:nvPicPr>
          <p:cNvPr id="5" name="Picture 3" descr="uo_signature_gree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91200" y="6172200"/>
            <a:ext cx="3200400" cy="5686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248286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867"/>
            <a:ext cx="8229600" cy="1143000"/>
          </a:xfrm>
        </p:spPr>
        <p:txBody>
          <a:bodyPr>
            <a:normAutofit/>
          </a:bodyPr>
          <a:lstStyle/>
          <a:p>
            <a:r>
              <a:rPr lang="en-US" sz="2800" dirty="0" smtClean="0"/>
              <a:t>State of Oregon: Certified Prevention Specialist (CPS)</a:t>
            </a:r>
            <a:endParaRPr lang="en-US" sz="2800" dirty="0"/>
          </a:p>
        </p:txBody>
      </p:sp>
      <p:pic>
        <p:nvPicPr>
          <p:cNvPr id="5122"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765692"/>
            <a:ext cx="5791200" cy="5784686"/>
          </a:xfrm>
          <a:prstGeom prst="rect">
            <a:avLst/>
          </a:prstGeom>
          <a:noFill/>
          <a:ln>
            <a:noFill/>
          </a:ln>
          <a:effectLst/>
        </p:spPr>
      </p:pic>
      <p:pic>
        <p:nvPicPr>
          <p:cNvPr id="5124" name="Picture 4" descr="C:\Users\eskowron\Desktop\DropBox\Camera Uploads\2014-05-26 13.35.5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080" r="16236"/>
          <a:stretch/>
        </p:blipFill>
        <p:spPr bwMode="auto">
          <a:xfrm>
            <a:off x="5943600" y="993422"/>
            <a:ext cx="3115735" cy="55626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uo_signature_gree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1200" y="6172200"/>
            <a:ext cx="3200400" cy="5686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285055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classes do take this quarter? And this year? (Masters)</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245722390"/>
              </p:ext>
            </p:extLst>
          </p:nvPr>
        </p:nvGraphicFramePr>
        <p:xfrm>
          <a:off x="609600" y="2160588"/>
          <a:ext cx="8001000" cy="4011612"/>
        </p:xfrm>
        <a:graphic>
          <a:graphicData uri="http://schemas.openxmlformats.org/drawingml/2006/table">
            <a:tbl>
              <a:tblPr firstRow="1" bandRow="1">
                <a:tableStyleId>{5C22544A-7EE6-4342-B048-85BDC9FD1C3A}</a:tableStyleId>
              </a:tblPr>
              <a:tblGrid>
                <a:gridCol w="2667000">
                  <a:extLst>
                    <a:ext uri="{9D8B030D-6E8A-4147-A177-3AD203B41FA5}">
                      <a16:colId xmlns:a16="http://schemas.microsoft.com/office/drawing/2014/main" val="20000"/>
                    </a:ext>
                  </a:extLst>
                </a:gridCol>
                <a:gridCol w="2667000">
                  <a:extLst>
                    <a:ext uri="{9D8B030D-6E8A-4147-A177-3AD203B41FA5}">
                      <a16:colId xmlns:a16="http://schemas.microsoft.com/office/drawing/2014/main" val="20001"/>
                    </a:ext>
                  </a:extLst>
                </a:gridCol>
                <a:gridCol w="2667000">
                  <a:extLst>
                    <a:ext uri="{9D8B030D-6E8A-4147-A177-3AD203B41FA5}">
                      <a16:colId xmlns:a16="http://schemas.microsoft.com/office/drawing/2014/main" val="20002"/>
                    </a:ext>
                  </a:extLst>
                </a:gridCol>
              </a:tblGrid>
              <a:tr h="668602">
                <a:tc>
                  <a:txBody>
                    <a:bodyPr/>
                    <a:lstStyle/>
                    <a:p>
                      <a:r>
                        <a:rPr lang="en-US" dirty="0" smtClean="0"/>
                        <a:t>FALL</a:t>
                      </a:r>
                      <a:endParaRPr lang="en-US" dirty="0"/>
                    </a:p>
                  </a:txBody>
                  <a:tcPr/>
                </a:tc>
                <a:tc>
                  <a:txBody>
                    <a:bodyPr/>
                    <a:lstStyle/>
                    <a:p>
                      <a:r>
                        <a:rPr lang="en-US" dirty="0" smtClean="0"/>
                        <a:t>WINTER</a:t>
                      </a:r>
                      <a:endParaRPr lang="en-US" dirty="0"/>
                    </a:p>
                  </a:txBody>
                  <a:tcPr/>
                </a:tc>
                <a:tc>
                  <a:txBody>
                    <a:bodyPr/>
                    <a:lstStyle/>
                    <a:p>
                      <a:r>
                        <a:rPr lang="en-US" dirty="0" smtClean="0"/>
                        <a:t>SPRING</a:t>
                      </a:r>
                      <a:endParaRPr lang="en-US" dirty="0"/>
                    </a:p>
                  </a:txBody>
                  <a:tcPr/>
                </a:tc>
                <a:extLst>
                  <a:ext uri="{0D108BD9-81ED-4DB2-BD59-A6C34878D82A}">
                    <a16:rowId xmlns:a16="http://schemas.microsoft.com/office/drawing/2014/main" val="10000"/>
                  </a:ext>
                </a:extLst>
              </a:tr>
              <a:tr h="668602">
                <a:tc>
                  <a:txBody>
                    <a:bodyPr/>
                    <a:lstStyle/>
                    <a:p>
                      <a:r>
                        <a:rPr lang="en-US" dirty="0" smtClean="0"/>
                        <a:t>PREV 631:Intro to Prevention Science</a:t>
                      </a:r>
                      <a:endParaRPr lang="en-US" dirty="0"/>
                    </a:p>
                  </a:txBody>
                  <a:tcPr/>
                </a:tc>
                <a:tc>
                  <a:txBody>
                    <a:bodyPr/>
                    <a:lstStyle/>
                    <a:p>
                      <a:r>
                        <a:rPr lang="en-US" dirty="0" smtClean="0"/>
                        <a:t>EDUC 614 </a:t>
                      </a:r>
                      <a:r>
                        <a:rPr lang="en-US" dirty="0" err="1" smtClean="0"/>
                        <a:t>Educ</a:t>
                      </a:r>
                      <a:r>
                        <a:rPr lang="en-US" dirty="0" smtClean="0"/>
                        <a:t> Statistics</a:t>
                      </a:r>
                      <a:endParaRPr lang="en-US" dirty="0"/>
                    </a:p>
                  </a:txBody>
                  <a:tcPr/>
                </a:tc>
                <a:tc>
                  <a:txBody>
                    <a:bodyPr/>
                    <a:lstStyle/>
                    <a:p>
                      <a:r>
                        <a:rPr lang="en-US" dirty="0" smtClean="0"/>
                        <a:t>EDUC 640: </a:t>
                      </a:r>
                      <a:r>
                        <a:rPr lang="en-US" dirty="0" err="1" smtClean="0"/>
                        <a:t>Appl</a:t>
                      </a:r>
                      <a:r>
                        <a:rPr lang="en-US" dirty="0" smtClean="0"/>
                        <a:t> Stat Design</a:t>
                      </a:r>
                      <a:r>
                        <a:rPr lang="en-US" baseline="0" dirty="0" smtClean="0"/>
                        <a:t> and Analyses</a:t>
                      </a:r>
                      <a:endParaRPr lang="en-US" dirty="0"/>
                    </a:p>
                  </a:txBody>
                  <a:tcPr/>
                </a:tc>
                <a:extLst>
                  <a:ext uri="{0D108BD9-81ED-4DB2-BD59-A6C34878D82A}">
                    <a16:rowId xmlns:a16="http://schemas.microsoft.com/office/drawing/2014/main" val="10001"/>
                  </a:ext>
                </a:extLst>
              </a:tr>
              <a:tr h="668602">
                <a:tc>
                  <a:txBody>
                    <a:bodyPr/>
                    <a:lstStyle/>
                    <a:p>
                      <a:r>
                        <a:rPr lang="en-US" dirty="0" smtClean="0"/>
                        <a:t>CPSY 621: Lifespan Development</a:t>
                      </a:r>
                      <a:endParaRPr lang="en-US" dirty="0"/>
                    </a:p>
                  </a:txBody>
                  <a:tcPr/>
                </a:tc>
                <a:tc>
                  <a:txBody>
                    <a:bodyPr/>
                    <a:lstStyle/>
                    <a:p>
                      <a:r>
                        <a:rPr lang="en-US" dirty="0" smtClean="0"/>
                        <a:t>CPSY 645: Health Promotion and Equity</a:t>
                      </a:r>
                      <a:endParaRPr lang="en-US" dirty="0"/>
                    </a:p>
                  </a:txBody>
                  <a:tcPr/>
                </a:tc>
                <a:tc>
                  <a:txBody>
                    <a:bodyPr/>
                    <a:lstStyle/>
                    <a:p>
                      <a:r>
                        <a:rPr lang="en-US" dirty="0" smtClean="0"/>
                        <a:t>PREV</a:t>
                      </a:r>
                      <a:r>
                        <a:rPr lang="en-US" baseline="0" dirty="0" smtClean="0"/>
                        <a:t> 633 </a:t>
                      </a:r>
                      <a:r>
                        <a:rPr lang="en-US" baseline="0" dirty="0" err="1" smtClean="0"/>
                        <a:t>Contem</a:t>
                      </a:r>
                      <a:r>
                        <a:rPr lang="en-US" baseline="0" dirty="0" smtClean="0"/>
                        <a:t> issues in public health</a:t>
                      </a:r>
                      <a:endParaRPr lang="en-US" dirty="0"/>
                    </a:p>
                  </a:txBody>
                  <a:tcPr/>
                </a:tc>
                <a:extLst>
                  <a:ext uri="{0D108BD9-81ED-4DB2-BD59-A6C34878D82A}">
                    <a16:rowId xmlns:a16="http://schemas.microsoft.com/office/drawing/2014/main" val="10002"/>
                  </a:ext>
                </a:extLst>
              </a:tr>
              <a:tr h="668602">
                <a:tc>
                  <a:txBody>
                    <a:bodyPr/>
                    <a:lstStyle/>
                    <a:p>
                      <a:r>
                        <a:rPr lang="en-US" dirty="0" smtClean="0"/>
                        <a:t>EDUC</a:t>
                      </a:r>
                      <a:r>
                        <a:rPr lang="en-US" baseline="0" dirty="0" smtClean="0"/>
                        <a:t> 612 Social </a:t>
                      </a:r>
                      <a:r>
                        <a:rPr lang="en-US" baseline="0" dirty="0" err="1" smtClean="0"/>
                        <a:t>Sci</a:t>
                      </a:r>
                      <a:r>
                        <a:rPr lang="en-US" baseline="0" dirty="0" smtClean="0"/>
                        <a:t> Research Design</a:t>
                      </a:r>
                      <a:endParaRPr lang="en-US" dirty="0"/>
                    </a:p>
                  </a:txBody>
                  <a:tcPr/>
                </a:tc>
                <a:tc>
                  <a:txBody>
                    <a:bodyPr/>
                    <a:lstStyle/>
                    <a:p>
                      <a:r>
                        <a:rPr lang="en-US" dirty="0" smtClean="0"/>
                        <a:t>Elective</a:t>
                      </a:r>
                      <a:endParaRPr lang="en-US" dirty="0"/>
                    </a:p>
                  </a:txBody>
                  <a:tcPr/>
                </a:tc>
                <a:tc>
                  <a:txBody>
                    <a:bodyPr/>
                    <a:lstStyle/>
                    <a:p>
                      <a:r>
                        <a:rPr lang="en-US" dirty="0" smtClean="0"/>
                        <a:t>Elective</a:t>
                      </a:r>
                      <a:endParaRPr lang="en-US" dirty="0"/>
                    </a:p>
                  </a:txBody>
                  <a:tcPr/>
                </a:tc>
                <a:extLst>
                  <a:ext uri="{0D108BD9-81ED-4DB2-BD59-A6C34878D82A}">
                    <a16:rowId xmlns:a16="http://schemas.microsoft.com/office/drawing/2014/main" val="10003"/>
                  </a:ext>
                </a:extLst>
              </a:tr>
              <a:tr h="668602">
                <a:tc>
                  <a:txBody>
                    <a:bodyPr/>
                    <a:lstStyle/>
                    <a:p>
                      <a:r>
                        <a:rPr lang="en-US" dirty="0" smtClean="0"/>
                        <a:t>*SPSY 610 Neuroscience</a:t>
                      </a:r>
                      <a:r>
                        <a:rPr lang="en-US" baseline="0" dirty="0" smtClean="0"/>
                        <a:t> for Educators</a:t>
                      </a:r>
                      <a:endParaRPr lang="en-US" dirty="0"/>
                    </a:p>
                  </a:txBody>
                  <a:tcPr/>
                </a:tc>
                <a:tc>
                  <a:txBody>
                    <a:bodyPr/>
                    <a:lstStyle/>
                    <a:p>
                      <a:r>
                        <a:rPr lang="en-US" dirty="0" smtClean="0"/>
                        <a:t>Elective</a:t>
                      </a:r>
                      <a:endParaRPr lang="en-US" dirty="0"/>
                    </a:p>
                  </a:txBody>
                  <a:tcPr/>
                </a:tc>
                <a:tc>
                  <a:txBody>
                    <a:bodyPr/>
                    <a:lstStyle/>
                    <a:p>
                      <a:r>
                        <a:rPr lang="en-US" dirty="0" smtClean="0"/>
                        <a:t>Elective</a:t>
                      </a:r>
                      <a:endParaRPr lang="en-US" dirty="0"/>
                    </a:p>
                  </a:txBody>
                  <a:tcPr/>
                </a:tc>
                <a:extLst>
                  <a:ext uri="{0D108BD9-81ED-4DB2-BD59-A6C34878D82A}">
                    <a16:rowId xmlns:a16="http://schemas.microsoft.com/office/drawing/2014/main" val="10004"/>
                  </a:ext>
                </a:extLst>
              </a:tr>
              <a:tr h="668602">
                <a:tc>
                  <a:txBody>
                    <a:bodyPr/>
                    <a:lstStyle/>
                    <a:p>
                      <a:r>
                        <a:rPr lang="en-US" dirty="0" smtClean="0"/>
                        <a:t>PREV 607: </a:t>
                      </a:r>
                      <a:r>
                        <a:rPr lang="en-US" dirty="0" err="1" smtClean="0"/>
                        <a:t>Prev</a:t>
                      </a:r>
                      <a:r>
                        <a:rPr lang="en-US" dirty="0" smtClean="0"/>
                        <a:t> </a:t>
                      </a:r>
                      <a:r>
                        <a:rPr lang="en-US" dirty="0" err="1" smtClean="0"/>
                        <a:t>Sci</a:t>
                      </a:r>
                      <a:r>
                        <a:rPr lang="en-US" dirty="0" smtClean="0"/>
                        <a:t> </a:t>
                      </a:r>
                      <a:r>
                        <a:rPr lang="en-US" dirty="0" err="1" smtClean="0"/>
                        <a:t>Sem</a:t>
                      </a:r>
                      <a:endParaRPr lang="en-US" dirty="0"/>
                    </a:p>
                  </a:txBody>
                  <a:tcPr/>
                </a:tc>
                <a:tc>
                  <a:txBody>
                    <a:bodyPr/>
                    <a:lstStyle/>
                    <a:p>
                      <a:r>
                        <a:rPr lang="en-US" dirty="0" smtClean="0"/>
                        <a:t>PREV 607</a:t>
                      </a:r>
                      <a:r>
                        <a:rPr lang="en-US" baseline="0" dirty="0" smtClean="0"/>
                        <a:t>: </a:t>
                      </a:r>
                      <a:r>
                        <a:rPr lang="en-US" baseline="0" dirty="0" err="1" smtClean="0"/>
                        <a:t>Prev</a:t>
                      </a:r>
                      <a:r>
                        <a:rPr lang="en-US" baseline="0" dirty="0" smtClean="0"/>
                        <a:t> </a:t>
                      </a:r>
                      <a:r>
                        <a:rPr lang="en-US" baseline="0" dirty="0" err="1" smtClean="0"/>
                        <a:t>Sci</a:t>
                      </a:r>
                      <a:r>
                        <a:rPr lang="en-US" baseline="0" dirty="0" smtClean="0"/>
                        <a:t> </a:t>
                      </a:r>
                      <a:r>
                        <a:rPr lang="en-US" baseline="0" dirty="0" err="1" smtClean="0"/>
                        <a:t>Sem</a:t>
                      </a:r>
                      <a:endParaRPr lang="en-US" dirty="0"/>
                    </a:p>
                  </a:txBody>
                  <a:tcPr/>
                </a:tc>
                <a:tc>
                  <a:txBody>
                    <a:bodyPr/>
                    <a:lstStyle/>
                    <a:p>
                      <a:r>
                        <a:rPr lang="en-US" dirty="0" err="1" smtClean="0"/>
                        <a:t>Prev</a:t>
                      </a:r>
                      <a:r>
                        <a:rPr lang="en-US" dirty="0" smtClean="0"/>
                        <a:t> 607:</a:t>
                      </a:r>
                      <a:r>
                        <a:rPr lang="en-US" baseline="0" dirty="0" smtClean="0"/>
                        <a:t> </a:t>
                      </a:r>
                      <a:r>
                        <a:rPr lang="en-US" baseline="0" dirty="0" err="1" smtClean="0"/>
                        <a:t>Prev</a:t>
                      </a:r>
                      <a:r>
                        <a:rPr lang="en-US" baseline="0" dirty="0" smtClean="0"/>
                        <a:t> </a:t>
                      </a:r>
                      <a:r>
                        <a:rPr lang="en-US" baseline="0" dirty="0" err="1" smtClean="0"/>
                        <a:t>Sci</a:t>
                      </a:r>
                      <a:r>
                        <a:rPr lang="en-US" baseline="0" dirty="0" smtClean="0"/>
                        <a:t> </a:t>
                      </a:r>
                      <a:r>
                        <a:rPr lang="en-US" baseline="0" dirty="0" err="1" smtClean="0"/>
                        <a:t>Sem</a:t>
                      </a:r>
                      <a:endParaRPr lang="en-US" dirty="0"/>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51582742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Possible Electives offered in the COE and across campus</a:t>
            </a:r>
            <a:endParaRPr lang="en-US" dirty="0"/>
          </a:p>
        </p:txBody>
      </p:sp>
      <p:sp>
        <p:nvSpPr>
          <p:cNvPr id="3" name="Content Placeholder 2"/>
          <p:cNvSpPr>
            <a:spLocks noGrp="1"/>
          </p:cNvSpPr>
          <p:nvPr>
            <p:ph idx="1"/>
          </p:nvPr>
        </p:nvSpPr>
        <p:spPr>
          <a:xfrm>
            <a:off x="609598" y="2160590"/>
            <a:ext cx="7620001" cy="4697410"/>
          </a:xfrm>
        </p:spPr>
        <p:txBody>
          <a:bodyPr>
            <a:normAutofit fontScale="92500" lnSpcReduction="20000"/>
          </a:bodyPr>
          <a:lstStyle/>
          <a:p>
            <a:r>
              <a:rPr lang="en-US" b="1" dirty="0" smtClean="0"/>
              <a:t>CFT </a:t>
            </a:r>
            <a:r>
              <a:rPr lang="en-US" b="1" dirty="0"/>
              <a:t>620: MH &amp; Diagnoses (3)</a:t>
            </a:r>
            <a:endParaRPr lang="en-US" dirty="0"/>
          </a:p>
          <a:p>
            <a:r>
              <a:rPr lang="en-US" b="1" dirty="0" smtClean="0"/>
              <a:t>SPSY </a:t>
            </a:r>
            <a:r>
              <a:rPr lang="en-US" b="1" dirty="0"/>
              <a:t>610: Social Aspects of Behavior (</a:t>
            </a:r>
            <a:r>
              <a:rPr lang="en-US" b="1" dirty="0" err="1"/>
              <a:t>Var</a:t>
            </a:r>
            <a:r>
              <a:rPr lang="en-US" b="1" dirty="0"/>
              <a:t>: 4-5) </a:t>
            </a:r>
            <a:endParaRPr lang="en-US" b="1" dirty="0" smtClean="0"/>
          </a:p>
          <a:p>
            <a:r>
              <a:rPr lang="en-US" b="1" dirty="0" smtClean="0"/>
              <a:t>CPSY </a:t>
            </a:r>
            <a:r>
              <a:rPr lang="en-US" b="1" dirty="0"/>
              <a:t>614: Theories of Counseling (3)</a:t>
            </a:r>
            <a:endParaRPr lang="en-US" dirty="0"/>
          </a:p>
          <a:p>
            <a:r>
              <a:rPr lang="en-US" b="1" dirty="0"/>
              <a:t>CPSY 617: Theories of Career Development (3) </a:t>
            </a:r>
            <a:endParaRPr lang="en-US" b="1" dirty="0" smtClean="0"/>
          </a:p>
          <a:p>
            <a:r>
              <a:rPr lang="en-US" b="1" dirty="0" smtClean="0"/>
              <a:t>CPSY </a:t>
            </a:r>
            <a:r>
              <a:rPr lang="en-US" b="1" dirty="0"/>
              <a:t>626: </a:t>
            </a:r>
            <a:r>
              <a:rPr lang="en-US" b="1" dirty="0" err="1"/>
              <a:t>Psycholog</a:t>
            </a:r>
            <a:r>
              <a:rPr lang="en-US" b="1" dirty="0"/>
              <a:t> Services Latinos (2)</a:t>
            </a:r>
            <a:endParaRPr lang="en-US" dirty="0"/>
          </a:p>
          <a:p>
            <a:r>
              <a:rPr lang="en-US" b="1" dirty="0"/>
              <a:t>EDLD 610 Culturally-adapted interventions (4)</a:t>
            </a:r>
            <a:endParaRPr lang="en-US" dirty="0"/>
          </a:p>
          <a:p>
            <a:r>
              <a:rPr lang="en-US" b="1" dirty="0"/>
              <a:t>PREV 605: </a:t>
            </a:r>
            <a:r>
              <a:rPr lang="en-US" b="1" dirty="0" err="1"/>
              <a:t>Prev</a:t>
            </a:r>
            <a:r>
              <a:rPr lang="en-US" b="1" dirty="0"/>
              <a:t> </a:t>
            </a:r>
            <a:r>
              <a:rPr lang="en-US" b="1" dirty="0" err="1"/>
              <a:t>Sci</a:t>
            </a:r>
            <a:r>
              <a:rPr lang="en-US" b="1" dirty="0"/>
              <a:t> Externship (1-4)</a:t>
            </a:r>
            <a:endParaRPr lang="en-US" dirty="0"/>
          </a:p>
          <a:p>
            <a:r>
              <a:rPr lang="en-US" b="1" dirty="0">
                <a:solidFill>
                  <a:schemeClr val="accent1"/>
                </a:solidFill>
              </a:rPr>
              <a:t>PREV 634: Implementation </a:t>
            </a:r>
            <a:r>
              <a:rPr lang="en-US" b="1" dirty="0" smtClean="0">
                <a:solidFill>
                  <a:schemeClr val="accent1"/>
                </a:solidFill>
              </a:rPr>
              <a:t>Science (3</a:t>
            </a:r>
            <a:r>
              <a:rPr lang="en-US" b="1" dirty="0">
                <a:solidFill>
                  <a:schemeClr val="accent1"/>
                </a:solidFill>
              </a:rPr>
              <a:t>)</a:t>
            </a:r>
            <a:endParaRPr lang="en-US" dirty="0">
              <a:solidFill>
                <a:schemeClr val="accent1"/>
              </a:solidFill>
            </a:endParaRPr>
          </a:p>
          <a:p>
            <a:r>
              <a:rPr lang="en-US" b="1" dirty="0"/>
              <a:t>SAPP 507: AOD Pharmacology (3)</a:t>
            </a:r>
            <a:endParaRPr lang="en-US" dirty="0"/>
          </a:p>
          <a:p>
            <a:r>
              <a:rPr lang="en-US" b="1" dirty="0"/>
              <a:t>SAPP 507: AOD Prevention (3)</a:t>
            </a:r>
            <a:endParaRPr lang="en-US" dirty="0"/>
          </a:p>
          <a:p>
            <a:r>
              <a:rPr lang="en-US" b="1" dirty="0"/>
              <a:t>SPED 626: Grant Writing (3)</a:t>
            </a:r>
            <a:endParaRPr lang="en-US" dirty="0"/>
          </a:p>
          <a:p>
            <a:r>
              <a:rPr lang="en-US" b="1" dirty="0"/>
              <a:t>SPSY 610: Neuroscience for Educators (3) </a:t>
            </a:r>
            <a:endParaRPr lang="en-US" b="1" dirty="0" smtClean="0"/>
          </a:p>
          <a:p>
            <a:r>
              <a:rPr lang="en-US" b="1" dirty="0" smtClean="0">
                <a:solidFill>
                  <a:schemeClr val="accent1"/>
                </a:solidFill>
              </a:rPr>
              <a:t>SPSY </a:t>
            </a:r>
            <a:r>
              <a:rPr lang="en-US" b="1" dirty="0">
                <a:solidFill>
                  <a:schemeClr val="accent1"/>
                </a:solidFill>
              </a:rPr>
              <a:t>652: Biological Aspects of Behavior (4)</a:t>
            </a:r>
            <a:endParaRPr lang="en-US" dirty="0">
              <a:solidFill>
                <a:schemeClr val="accent1"/>
              </a:solidFill>
            </a:endParaRPr>
          </a:p>
          <a:p>
            <a:r>
              <a:rPr lang="en-US" b="1" dirty="0"/>
              <a:t> </a:t>
            </a:r>
            <a:endParaRPr lang="en-US" dirty="0"/>
          </a:p>
          <a:p>
            <a:endParaRPr lang="en-US" dirty="0"/>
          </a:p>
        </p:txBody>
      </p:sp>
    </p:spTree>
    <p:extLst>
      <p:ext uri="{BB962C8B-B14F-4D97-AF65-F5344CB8AC3E}">
        <p14:creationId xmlns:p14="http://schemas.microsoft.com/office/powerpoint/2010/main" val="198774441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Electives offered this fall</a:t>
            </a:r>
            <a:endParaRPr lang="en-US" dirty="0"/>
          </a:p>
        </p:txBody>
      </p:sp>
      <p:sp>
        <p:nvSpPr>
          <p:cNvPr id="3" name="Content Placeholder 2"/>
          <p:cNvSpPr>
            <a:spLocks noGrp="1"/>
          </p:cNvSpPr>
          <p:nvPr>
            <p:ph idx="1"/>
          </p:nvPr>
        </p:nvSpPr>
        <p:spPr/>
        <p:txBody>
          <a:bodyPr/>
          <a:lstStyle/>
          <a:p>
            <a:r>
              <a:rPr lang="en-US" dirty="0" smtClean="0"/>
              <a:t>EDUC 630: Qualitative Data I</a:t>
            </a:r>
          </a:p>
          <a:p>
            <a:r>
              <a:rPr lang="en-US" dirty="0" smtClean="0"/>
              <a:t>EDUC 654 Applied Behavior Analysis</a:t>
            </a:r>
          </a:p>
          <a:p>
            <a:r>
              <a:rPr lang="en-US" dirty="0" smtClean="0"/>
              <a:t>EDLD 610 </a:t>
            </a:r>
            <a:r>
              <a:rPr lang="en-US" dirty="0" err="1" smtClean="0"/>
              <a:t>Soc</a:t>
            </a:r>
            <a:r>
              <a:rPr lang="en-US" dirty="0" smtClean="0"/>
              <a:t> and Cult Foundations </a:t>
            </a:r>
            <a:r>
              <a:rPr lang="en-US" dirty="0" err="1" smtClean="0"/>
              <a:t>Educ</a:t>
            </a:r>
            <a:endParaRPr lang="en-US" dirty="0" smtClean="0"/>
          </a:p>
          <a:p>
            <a:r>
              <a:rPr lang="en-US" dirty="0" smtClean="0"/>
              <a:t>CPSY 613 Intro Counseling Psych</a:t>
            </a:r>
          </a:p>
          <a:p>
            <a:r>
              <a:rPr lang="en-US" dirty="0" smtClean="0"/>
              <a:t>All look at PSYCH, SOCIOLOGY, ANTHRO, HUMAN PHYS, ETHNIC STUDIES, JOURNALISM</a:t>
            </a:r>
            <a:endParaRPr lang="en-US" dirty="0"/>
          </a:p>
        </p:txBody>
      </p:sp>
    </p:spTree>
    <p:extLst>
      <p:ext uri="{BB962C8B-B14F-4D97-AF65-F5344CB8AC3E}">
        <p14:creationId xmlns:p14="http://schemas.microsoft.com/office/powerpoint/2010/main" val="161419308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94329" y="2971801"/>
            <a:ext cx="8885238" cy="533400"/>
          </a:xfrm>
        </p:spPr>
        <p:txBody>
          <a:bodyPr rtlCol="0">
            <a:normAutofit fontScale="90000"/>
          </a:bodyPr>
          <a:lstStyle/>
          <a:p>
            <a:pPr eaLnBrk="1" fontAlgn="auto" hangingPunct="1">
              <a:spcAft>
                <a:spcPts val="0"/>
              </a:spcAft>
              <a:defRPr/>
            </a:pPr>
            <a:r>
              <a:rPr lang="en-US" sz="4000" dirty="0" smtClean="0">
                <a:solidFill>
                  <a:srgbClr val="008000"/>
                </a:solidFill>
              </a:rPr>
              <a:t>Program Norms</a:t>
            </a:r>
          </a:p>
        </p:txBody>
      </p:sp>
      <p:sp>
        <p:nvSpPr>
          <p:cNvPr id="16388" name="Rectangle 3"/>
          <p:cNvSpPr>
            <a:spLocks noGrp="1" noChangeArrowheads="1"/>
          </p:cNvSpPr>
          <p:nvPr>
            <p:ph idx="1"/>
          </p:nvPr>
        </p:nvSpPr>
        <p:spPr>
          <a:xfrm>
            <a:off x="134938" y="3581400"/>
            <a:ext cx="8856662" cy="3124200"/>
          </a:xfrm>
        </p:spPr>
        <p:txBody>
          <a:bodyPr>
            <a:normAutofit/>
          </a:bodyPr>
          <a:lstStyle/>
          <a:p>
            <a:pPr eaLnBrk="1" hangingPunct="1"/>
            <a:r>
              <a:rPr lang="en-US" sz="2400" dirty="0" smtClean="0"/>
              <a:t>Read your program handbook, cover to cover</a:t>
            </a:r>
          </a:p>
          <a:p>
            <a:pPr eaLnBrk="1" hangingPunct="1"/>
            <a:r>
              <a:rPr lang="en-US" sz="2400" dirty="0" smtClean="0"/>
              <a:t>Attend classes – interactive experiences matter</a:t>
            </a:r>
          </a:p>
          <a:p>
            <a:pPr eaLnBrk="1" hangingPunct="1"/>
            <a:r>
              <a:rPr lang="en-US" sz="2400" dirty="0" smtClean="0"/>
              <a:t>Check email daily</a:t>
            </a:r>
          </a:p>
          <a:p>
            <a:pPr eaLnBrk="1" hangingPunct="1"/>
            <a:r>
              <a:rPr lang="en-US" sz="2400" dirty="0" smtClean="0"/>
              <a:t>Do not check email, text message, or take phone calls during class </a:t>
            </a:r>
          </a:p>
          <a:p>
            <a:pPr eaLnBrk="1" hangingPunct="1"/>
            <a:r>
              <a:rPr lang="en-US" sz="2400" dirty="0" smtClean="0"/>
              <a:t>Use </a:t>
            </a:r>
            <a:r>
              <a:rPr lang="en-US" sz="2400" dirty="0" err="1" smtClean="0"/>
              <a:t>prev</a:t>
            </a:r>
            <a:r>
              <a:rPr lang="en-US" sz="2400" dirty="0" smtClean="0"/>
              <a:t>-seminar time for advising needs</a:t>
            </a:r>
            <a:endParaRPr lang="en-US" sz="2400" dirty="0"/>
          </a:p>
          <a:p>
            <a:pPr eaLnBrk="1" hangingPunct="1"/>
            <a:endParaRPr lang="en-US" sz="2400" dirty="0" smtClean="0"/>
          </a:p>
        </p:txBody>
      </p:sp>
      <p:pic>
        <p:nvPicPr>
          <p:cNvPr id="5" name="Picture 2"/>
          <p:cNvPicPr>
            <a:picLocks noChangeAspect="1" noChangeArrowheads="1"/>
          </p:cNvPicPr>
          <p:nvPr/>
        </p:nvPicPr>
        <p:blipFill>
          <a:blip r:embed="rId3" cstate="print"/>
          <a:srcRect/>
          <a:stretch>
            <a:fillRect/>
          </a:stretch>
        </p:blipFill>
        <p:spPr bwMode="auto">
          <a:xfrm>
            <a:off x="612648" y="-21335"/>
            <a:ext cx="7848600" cy="2993136"/>
          </a:xfrm>
          <a:prstGeom prst="rect">
            <a:avLst/>
          </a:prstGeom>
          <a:noFill/>
          <a:ln w="9525">
            <a:noFill/>
            <a:miter lim="800000"/>
            <a:headEnd/>
            <a:tailEnd/>
          </a:ln>
        </p:spPr>
      </p:pic>
      <p:pic>
        <p:nvPicPr>
          <p:cNvPr id="6" name="Picture 3" descr="uo_signature_gree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1200" y="6319852"/>
            <a:ext cx="3200400" cy="5686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0735801"/>
      </p:ext>
    </p:extLst>
  </p:cSld>
  <p:clrMapOvr>
    <a:masterClrMapping/>
  </p:clrMapOvr>
  <p:transition>
    <p:wipe dir="d"/>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219200"/>
            <a:ext cx="8534400" cy="5181600"/>
          </a:xfrm>
        </p:spPr>
        <p:txBody>
          <a:bodyPr>
            <a:normAutofit/>
          </a:bodyPr>
          <a:lstStyle/>
          <a:p>
            <a:r>
              <a:rPr lang="en-US" dirty="0" smtClean="0"/>
              <a:t>Deliverables</a:t>
            </a:r>
          </a:p>
          <a:p>
            <a:pPr lvl="1"/>
            <a:endParaRPr lang="en-US" sz="1000" dirty="0" smtClean="0"/>
          </a:p>
          <a:p>
            <a:pPr lvl="1"/>
            <a:r>
              <a:rPr lang="en-US" dirty="0" smtClean="0"/>
              <a:t>FERPA</a:t>
            </a:r>
          </a:p>
          <a:p>
            <a:pPr lvl="1"/>
            <a:r>
              <a:rPr lang="en-US" dirty="0" smtClean="0"/>
              <a:t>Background check--results</a:t>
            </a:r>
          </a:p>
          <a:p>
            <a:pPr lvl="1"/>
            <a:r>
              <a:rPr lang="en-US" dirty="0" smtClean="0"/>
              <a:t>Register for courses</a:t>
            </a:r>
          </a:p>
          <a:p>
            <a:pPr lvl="1"/>
            <a:r>
              <a:rPr lang="en-US" dirty="0" smtClean="0"/>
              <a:t>Complete Program Plan </a:t>
            </a:r>
          </a:p>
          <a:p>
            <a:pPr marL="457200" lvl="1" indent="0">
              <a:buNone/>
            </a:pPr>
            <a:r>
              <a:rPr lang="en-US" sz="1800" dirty="0"/>
              <a:t>	</a:t>
            </a:r>
            <a:r>
              <a:rPr lang="en-US" sz="1800" dirty="0" smtClean="0"/>
              <a:t>(Spring term)</a:t>
            </a:r>
          </a:p>
          <a:p>
            <a:endParaRPr lang="en-US" dirty="0" smtClean="0"/>
          </a:p>
          <a:p>
            <a:r>
              <a:rPr lang="en-US" dirty="0" smtClean="0"/>
              <a:t>Student ID &amp; </a:t>
            </a:r>
            <a:r>
              <a:rPr lang="en-US" dirty="0" err="1" smtClean="0"/>
              <a:t>Prox</a:t>
            </a:r>
            <a:r>
              <a:rPr lang="en-US" dirty="0" smtClean="0"/>
              <a:t> #s</a:t>
            </a:r>
            <a:endParaRPr lang="en-US" dirty="0"/>
          </a:p>
        </p:txBody>
      </p:sp>
      <p:sp>
        <p:nvSpPr>
          <p:cNvPr id="4" name="Rectangle 2"/>
          <p:cNvSpPr txBox="1">
            <a:spLocks noChangeArrowheads="1"/>
          </p:cNvSpPr>
          <p:nvPr/>
        </p:nvSpPr>
        <p:spPr>
          <a:xfrm>
            <a:off x="1905000" y="152400"/>
            <a:ext cx="5155247" cy="990600"/>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3600" b="1" dirty="0" smtClean="0">
                <a:solidFill>
                  <a:srgbClr val="008000"/>
                </a:solidFill>
              </a:rPr>
              <a:t>Program Nuts and Bolts</a:t>
            </a:r>
            <a:endParaRPr lang="en-US" sz="3600" dirty="0" smtClean="0">
              <a:solidFill>
                <a:srgbClr val="008000"/>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9700" y="1409700"/>
            <a:ext cx="3543300" cy="4800600"/>
          </a:xfrm>
          <a:prstGeom prst="rect">
            <a:avLst/>
          </a:prstGeom>
        </p:spPr>
      </p:pic>
      <p:pic>
        <p:nvPicPr>
          <p:cNvPr id="5" name="Picture 3" descr="uo_signature_gree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1200" y="6172200"/>
            <a:ext cx="3200400" cy="5686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7539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6800"/>
            <a:ext cx="8305800" cy="5181600"/>
          </a:xfrm>
        </p:spPr>
        <p:txBody>
          <a:bodyPr>
            <a:normAutofit/>
          </a:bodyPr>
          <a:lstStyle/>
          <a:p>
            <a:r>
              <a:rPr lang="en-US" dirty="0" err="1" smtClean="0"/>
              <a:t>DuckWeb</a:t>
            </a:r>
            <a:endParaRPr lang="en-US" dirty="0" smtClean="0"/>
          </a:p>
          <a:p>
            <a:pPr marL="0" indent="0">
              <a:buNone/>
            </a:pPr>
            <a:endParaRPr lang="en-US" sz="2800" dirty="0" smtClean="0"/>
          </a:p>
          <a:p>
            <a:pPr marL="0" indent="0">
              <a:buNone/>
            </a:pPr>
            <a:endParaRPr lang="en-US" sz="2800" dirty="0"/>
          </a:p>
          <a:p>
            <a:pPr lvl="1"/>
            <a:r>
              <a:rPr lang="en-US" dirty="0" smtClean="0"/>
              <a:t>Registration</a:t>
            </a:r>
          </a:p>
          <a:p>
            <a:pPr lvl="1"/>
            <a:r>
              <a:rPr lang="en-US" dirty="0" smtClean="0"/>
              <a:t>Update address &amp; contact info</a:t>
            </a:r>
          </a:p>
          <a:p>
            <a:pPr lvl="1"/>
            <a:r>
              <a:rPr lang="en-US" dirty="0" smtClean="0"/>
              <a:t>UO Alert &amp; Campus safety</a:t>
            </a:r>
          </a:p>
          <a:p>
            <a:r>
              <a:rPr lang="en-US" dirty="0" smtClean="0"/>
              <a:t>Book store</a:t>
            </a:r>
          </a:p>
          <a:p>
            <a:pPr lvl="1"/>
            <a:r>
              <a:rPr lang="en-US" dirty="0" smtClean="0"/>
              <a:t>Other options (Amazon, Smith Family, UO reserves)</a:t>
            </a:r>
          </a:p>
          <a:p>
            <a:r>
              <a:rPr lang="en-US" dirty="0" smtClean="0"/>
              <a:t>Canvas: (undergraduate)</a:t>
            </a:r>
          </a:p>
          <a:p>
            <a:r>
              <a:rPr lang="en-US" dirty="0" err="1" smtClean="0"/>
              <a:t>Obaverse</a:t>
            </a:r>
            <a:r>
              <a:rPr lang="en-US" dirty="0" smtClean="0"/>
              <a:t> (graduate)</a:t>
            </a:r>
          </a:p>
          <a:p>
            <a:endParaRPr lang="en-US" dirty="0" smtClean="0"/>
          </a:p>
        </p:txBody>
      </p:sp>
      <p:sp>
        <p:nvSpPr>
          <p:cNvPr id="4" name="Rectangle 2"/>
          <p:cNvSpPr txBox="1">
            <a:spLocks noChangeArrowheads="1"/>
          </p:cNvSpPr>
          <p:nvPr/>
        </p:nvSpPr>
        <p:spPr>
          <a:xfrm>
            <a:off x="1905000" y="152400"/>
            <a:ext cx="5155247" cy="809625"/>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3600" b="1" dirty="0" smtClean="0">
                <a:solidFill>
                  <a:srgbClr val="008000"/>
                </a:solidFill>
              </a:rPr>
              <a:t>Program Nuts and Bolts</a:t>
            </a:r>
            <a:endParaRPr lang="en-US" sz="3600" dirty="0" smtClean="0">
              <a:solidFill>
                <a:srgbClr val="008000"/>
              </a:solidFill>
            </a:endParaRPr>
          </a:p>
        </p:txBody>
      </p:sp>
      <p:pic>
        <p:nvPicPr>
          <p:cNvPr id="5" name="Picture 4"/>
          <p:cNvPicPr>
            <a:picLocks noChangeAspect="1"/>
          </p:cNvPicPr>
          <p:nvPr/>
        </p:nvPicPr>
        <p:blipFill>
          <a:blip r:embed="rId2"/>
          <a:stretch>
            <a:fillRect/>
          </a:stretch>
        </p:blipFill>
        <p:spPr>
          <a:xfrm>
            <a:off x="914400" y="1524000"/>
            <a:ext cx="6401938" cy="990600"/>
          </a:xfrm>
          <a:prstGeom prst="rect">
            <a:avLst/>
          </a:prstGeom>
        </p:spPr>
      </p:pic>
      <p:pic>
        <p:nvPicPr>
          <p:cNvPr id="6" name="Picture 5"/>
          <p:cNvPicPr>
            <a:picLocks noChangeAspect="1"/>
          </p:cNvPicPr>
          <p:nvPr/>
        </p:nvPicPr>
        <p:blipFill>
          <a:blip r:embed="rId3"/>
          <a:stretch>
            <a:fillRect/>
          </a:stretch>
        </p:blipFill>
        <p:spPr>
          <a:xfrm>
            <a:off x="3962400" y="3404880"/>
            <a:ext cx="4343400" cy="571725"/>
          </a:xfrm>
          <a:prstGeom prst="rect">
            <a:avLst/>
          </a:prstGeom>
        </p:spPr>
      </p:pic>
      <p:pic>
        <p:nvPicPr>
          <p:cNvPr id="2" name="Picture 1"/>
          <p:cNvPicPr>
            <a:picLocks noChangeAspect="1"/>
          </p:cNvPicPr>
          <p:nvPr/>
        </p:nvPicPr>
        <p:blipFill>
          <a:blip r:embed="rId4"/>
          <a:stretch>
            <a:fillRect/>
          </a:stretch>
        </p:blipFill>
        <p:spPr>
          <a:xfrm>
            <a:off x="5807821" y="4957455"/>
            <a:ext cx="1431179" cy="1240355"/>
          </a:xfrm>
          <a:prstGeom prst="rect">
            <a:avLst/>
          </a:prstGeom>
        </p:spPr>
      </p:pic>
      <p:pic>
        <p:nvPicPr>
          <p:cNvPr id="7" name="Picture 6"/>
          <p:cNvPicPr>
            <a:picLocks noChangeAspect="1"/>
          </p:cNvPicPr>
          <p:nvPr/>
        </p:nvPicPr>
        <p:blipFill>
          <a:blip r:embed="rId5"/>
          <a:stretch>
            <a:fillRect/>
          </a:stretch>
        </p:blipFill>
        <p:spPr>
          <a:xfrm>
            <a:off x="4267200" y="5410200"/>
            <a:ext cx="1295400" cy="1295400"/>
          </a:xfrm>
          <a:prstGeom prst="rect">
            <a:avLst/>
          </a:prstGeom>
        </p:spPr>
      </p:pic>
      <p:pic>
        <p:nvPicPr>
          <p:cNvPr id="8" name="Picture 3" descr="uo_signature_gree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91200" y="6172200"/>
            <a:ext cx="3200400" cy="5686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666135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Nuts and Bolts</a:t>
            </a:r>
            <a:endParaRPr lang="en-US" dirty="0"/>
          </a:p>
        </p:txBody>
      </p:sp>
      <p:sp>
        <p:nvSpPr>
          <p:cNvPr id="3" name="Content Placeholder 2"/>
          <p:cNvSpPr>
            <a:spLocks noGrp="1"/>
          </p:cNvSpPr>
          <p:nvPr>
            <p:ph idx="1"/>
          </p:nvPr>
        </p:nvSpPr>
        <p:spPr>
          <a:xfrm>
            <a:off x="228600" y="1371600"/>
            <a:ext cx="4114800" cy="5029200"/>
          </a:xfrm>
        </p:spPr>
        <p:txBody>
          <a:bodyPr>
            <a:normAutofit/>
          </a:bodyPr>
          <a:lstStyle/>
          <a:p>
            <a:r>
              <a:rPr lang="en-US" dirty="0" smtClean="0"/>
              <a:t>UO Website</a:t>
            </a:r>
          </a:p>
          <a:p>
            <a:pPr lvl="1"/>
            <a:r>
              <a:rPr lang="en-US" dirty="0" smtClean="0">
                <a:hlinkClick r:id="rId2"/>
              </a:rPr>
              <a:t>Calendars</a:t>
            </a:r>
            <a:endParaRPr lang="en-US" dirty="0" smtClean="0"/>
          </a:p>
          <a:p>
            <a:pPr lvl="1"/>
            <a:r>
              <a:rPr lang="en-US" dirty="0" smtClean="0">
                <a:hlinkClick r:id="rId3"/>
              </a:rPr>
              <a:t>Class schedule</a:t>
            </a:r>
            <a:endParaRPr lang="en-US" dirty="0" smtClean="0"/>
          </a:p>
          <a:p>
            <a:r>
              <a:rPr lang="en-US" dirty="0" err="1" smtClean="0">
                <a:hlinkClick r:id="rId4"/>
              </a:rPr>
              <a:t>PrevSci</a:t>
            </a:r>
            <a:r>
              <a:rPr lang="en-US" dirty="0" smtClean="0">
                <a:hlinkClick r:id="rId4"/>
              </a:rPr>
              <a:t> Website</a:t>
            </a:r>
            <a:endParaRPr lang="en-US" dirty="0" smtClean="0"/>
          </a:p>
          <a:p>
            <a:pPr lvl="1"/>
            <a:r>
              <a:rPr lang="en-US" dirty="0" smtClean="0"/>
              <a:t>Student funding</a:t>
            </a:r>
          </a:p>
          <a:p>
            <a:pPr lvl="1"/>
            <a:r>
              <a:rPr lang="en-US" dirty="0" smtClean="0"/>
              <a:t>Forms &amp; Calendar</a:t>
            </a:r>
          </a:p>
          <a:p>
            <a:r>
              <a:rPr lang="en-US" dirty="0" smtClean="0"/>
              <a:t>Email: check daily</a:t>
            </a:r>
          </a:p>
          <a:p>
            <a:pPr lvl="1"/>
            <a:r>
              <a:rPr lang="en-US" dirty="0" smtClean="0">
                <a:hlinkClick r:id="rId5"/>
              </a:rPr>
              <a:t>prevsci@uoregon.edu</a:t>
            </a:r>
            <a:endParaRPr lang="en-US" dirty="0" smtClean="0"/>
          </a:p>
          <a:p>
            <a:pPr lvl="1"/>
            <a:r>
              <a:rPr lang="en-US" dirty="0" err="1" smtClean="0"/>
              <a:t>PrevSci</a:t>
            </a:r>
            <a:r>
              <a:rPr lang="en-US" dirty="0" smtClean="0"/>
              <a:t> </a:t>
            </a:r>
            <a:r>
              <a:rPr lang="en-US" dirty="0" err="1" smtClean="0"/>
              <a:t>Listserve</a:t>
            </a:r>
            <a:endParaRPr lang="en-US" dirty="0" smtClean="0"/>
          </a:p>
          <a:p>
            <a:pPr lvl="1"/>
            <a:r>
              <a:rPr lang="en-US" dirty="0" smtClean="0"/>
              <a:t>From Instructors</a:t>
            </a:r>
          </a:p>
          <a:p>
            <a:pPr lvl="1"/>
            <a:endParaRPr lang="en-US" dirty="0" smtClean="0"/>
          </a:p>
        </p:txBody>
      </p:sp>
      <p:pic>
        <p:nvPicPr>
          <p:cNvPr id="7" name="Picture 10" descr="Oregon Coast"/>
          <p:cNvPicPr>
            <a:picLocks noChangeAspect="1" noChangeArrowheads="1"/>
          </p:cNvPicPr>
          <p:nvPr/>
        </p:nvPicPr>
        <p:blipFill>
          <a:blip r:embed="rId6" cstate="print"/>
          <a:srcRect/>
          <a:stretch>
            <a:fillRect/>
          </a:stretch>
        </p:blipFill>
        <p:spPr bwMode="auto">
          <a:xfrm>
            <a:off x="3733800" y="1447800"/>
            <a:ext cx="5253169" cy="3200400"/>
          </a:xfrm>
          <a:prstGeom prst="rect">
            <a:avLst/>
          </a:prstGeom>
          <a:noFill/>
        </p:spPr>
      </p:pic>
      <p:pic>
        <p:nvPicPr>
          <p:cNvPr id="6" name="Picture 3" descr="uo_signature_gree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91200" y="6172200"/>
            <a:ext cx="3200400" cy="5686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143571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Nuts and Bolts</a:t>
            </a:r>
            <a:endParaRPr lang="en-US" dirty="0"/>
          </a:p>
        </p:txBody>
      </p:sp>
      <p:sp>
        <p:nvSpPr>
          <p:cNvPr id="3" name="Content Placeholder 2"/>
          <p:cNvSpPr>
            <a:spLocks noGrp="1"/>
          </p:cNvSpPr>
          <p:nvPr>
            <p:ph idx="1"/>
          </p:nvPr>
        </p:nvSpPr>
        <p:spPr>
          <a:xfrm>
            <a:off x="152400" y="1455152"/>
            <a:ext cx="8229600" cy="5181600"/>
          </a:xfrm>
        </p:spPr>
        <p:txBody>
          <a:bodyPr>
            <a:normAutofit/>
          </a:bodyPr>
          <a:lstStyle/>
          <a:p>
            <a:r>
              <a:rPr lang="en-US" dirty="0" smtClean="0"/>
              <a:t>HEDCO Suite 240</a:t>
            </a:r>
          </a:p>
          <a:p>
            <a:pPr lvl="1"/>
            <a:r>
              <a:rPr lang="en-US" dirty="0" smtClean="0"/>
              <a:t>Meeting rooms</a:t>
            </a:r>
          </a:p>
          <a:p>
            <a:pPr lvl="1"/>
            <a:r>
              <a:rPr lang="en-US" dirty="0" smtClean="0"/>
              <a:t>Study alcove</a:t>
            </a:r>
          </a:p>
          <a:p>
            <a:pPr lvl="1"/>
            <a:r>
              <a:rPr lang="en-US" dirty="0" smtClean="0"/>
              <a:t>Kitchen</a:t>
            </a:r>
          </a:p>
          <a:p>
            <a:r>
              <a:rPr lang="en-US" dirty="0" smtClean="0"/>
              <a:t>Grad office 265 w/ Mailboxes</a:t>
            </a:r>
          </a:p>
          <a:p>
            <a:r>
              <a:rPr lang="en-US" dirty="0" smtClean="0"/>
              <a:t>Learning Commons (HEDCO 110)</a:t>
            </a:r>
          </a:p>
          <a:p>
            <a:pPr lvl="1"/>
            <a:r>
              <a:rPr lang="en-US" dirty="0" smtClean="0"/>
              <a:t>Computers (Mac/PC with SPSS)</a:t>
            </a:r>
          </a:p>
          <a:p>
            <a:pPr lvl="1"/>
            <a:r>
              <a:rPr lang="en-US" dirty="0" smtClean="0"/>
              <a:t>Printing</a:t>
            </a:r>
          </a:p>
          <a:p>
            <a:r>
              <a:rPr lang="en-US" dirty="0" smtClean="0"/>
              <a:t>HEDCO Café (aka Education Station)</a:t>
            </a:r>
          </a:p>
        </p:txBody>
      </p:sp>
      <p:pic>
        <p:nvPicPr>
          <p:cNvPr id="7" name="Picture 12" descr="http://www.internationalcheesehead.com/images/galleries/verenigdestaten_2/images/08)%20Crater%20Lake,%20Oregon.jpg"/>
          <p:cNvPicPr>
            <a:picLocks noChangeAspect="1" noChangeArrowheads="1"/>
          </p:cNvPicPr>
          <p:nvPr/>
        </p:nvPicPr>
        <p:blipFill>
          <a:blip r:embed="rId3" cstate="print"/>
          <a:srcRect/>
          <a:stretch>
            <a:fillRect/>
          </a:stretch>
        </p:blipFill>
        <p:spPr bwMode="auto">
          <a:xfrm>
            <a:off x="4888375" y="1265238"/>
            <a:ext cx="3810000" cy="2286000"/>
          </a:xfrm>
          <a:prstGeom prst="rect">
            <a:avLst/>
          </a:prstGeom>
          <a:noFill/>
        </p:spPr>
      </p:pic>
      <p:pic>
        <p:nvPicPr>
          <p:cNvPr id="6" name="Picture 3" descr="uo_signature_gree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1200" y="6172200"/>
            <a:ext cx="3200400" cy="5686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74782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new year with new beginnings….</a:t>
            </a:r>
            <a:endParaRPr lang="en-US" dirty="0"/>
          </a:p>
        </p:txBody>
      </p:sp>
      <p:sp>
        <p:nvSpPr>
          <p:cNvPr id="5" name="Content Placeholder 4"/>
          <p:cNvSpPr>
            <a:spLocks noGrp="1"/>
          </p:cNvSpPr>
          <p:nvPr>
            <p:ph idx="1"/>
          </p:nvPr>
        </p:nvSpPr>
        <p:spPr/>
        <p:txBody>
          <a:bodyPr/>
          <a:lstStyle/>
          <a:p>
            <a:r>
              <a:rPr lang="en-US" dirty="0" smtClean="0"/>
              <a:t>New programs and PREV major approved last year</a:t>
            </a:r>
          </a:p>
          <a:p>
            <a:r>
              <a:rPr lang="en-US" dirty="0" smtClean="0"/>
              <a:t>Doctoral, MS, and M.Ed.</a:t>
            </a:r>
          </a:p>
          <a:p>
            <a:r>
              <a:rPr lang="en-US" dirty="0" smtClean="0"/>
              <a:t>New coursework and faculty</a:t>
            </a:r>
          </a:p>
        </p:txBody>
      </p:sp>
      <p:pic>
        <p:nvPicPr>
          <p:cNvPr id="4" name="Picture 3" descr="uo_signature_gree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91200" y="6172200"/>
            <a:ext cx="3200400" cy="5686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913192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txBox="1">
            <a:spLocks noChangeArrowheads="1"/>
          </p:cNvSpPr>
          <p:nvPr/>
        </p:nvSpPr>
        <p:spPr>
          <a:xfrm>
            <a:off x="1905000" y="152400"/>
            <a:ext cx="5155247" cy="990600"/>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3600" b="1" dirty="0" smtClean="0">
                <a:solidFill>
                  <a:srgbClr val="008000"/>
                </a:solidFill>
              </a:rPr>
              <a:t>Transportation</a:t>
            </a:r>
            <a:endParaRPr lang="en-US" sz="3600" dirty="0" smtClean="0">
              <a:solidFill>
                <a:srgbClr val="008000"/>
              </a:solidFill>
            </a:endParaRPr>
          </a:p>
        </p:txBody>
      </p:sp>
      <p:sp>
        <p:nvSpPr>
          <p:cNvPr id="9" name="Content Placeholder 8"/>
          <p:cNvSpPr>
            <a:spLocks noGrp="1"/>
          </p:cNvSpPr>
          <p:nvPr>
            <p:ph idx="1"/>
          </p:nvPr>
        </p:nvSpPr>
        <p:spPr>
          <a:xfrm>
            <a:off x="367823" y="1447800"/>
            <a:ext cx="8229600" cy="4525963"/>
          </a:xfrm>
        </p:spPr>
        <p:txBody>
          <a:bodyPr/>
          <a:lstStyle/>
          <a:p>
            <a:r>
              <a:rPr lang="en-US" dirty="0" smtClean="0"/>
              <a:t>Campus maps (on UO website)</a:t>
            </a:r>
          </a:p>
          <a:p>
            <a:r>
              <a:rPr lang="en-US" dirty="0" smtClean="0"/>
              <a:t>Parking &amp; permits </a:t>
            </a:r>
          </a:p>
          <a:p>
            <a:pPr lvl="1"/>
            <a:r>
              <a:rPr lang="en-US" dirty="0" smtClean="0"/>
              <a:t>(Department of Parking &amp; Transportation website)</a:t>
            </a:r>
          </a:p>
          <a:p>
            <a:r>
              <a:rPr lang="en-US" dirty="0" smtClean="0"/>
              <a:t>Bicycles</a:t>
            </a:r>
          </a:p>
          <a:p>
            <a:r>
              <a:rPr lang="en-US" dirty="0" smtClean="0"/>
              <a:t>Use UO ID for bus</a:t>
            </a:r>
            <a:endParaRPr lang="en-US" dirty="0"/>
          </a:p>
        </p:txBody>
      </p:sp>
      <p:pic>
        <p:nvPicPr>
          <p:cNvPr id="5122" name="Picture 2" descr="http://www.expatica.com/upload/casey/Bicyc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5054" y="3352800"/>
            <a:ext cx="4492625" cy="3369469"/>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media.kval.com/images/kval_ltd_bu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049" y="4436268"/>
            <a:ext cx="3048000" cy="22860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uo_signature_gree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91200" y="6172200"/>
            <a:ext cx="3200400" cy="5686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067450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337057"/>
            <a:ext cx="7924800" cy="3996943"/>
          </a:xfrm>
        </p:spPr>
        <p:txBody>
          <a:bodyPr>
            <a:normAutofit/>
          </a:bodyPr>
          <a:lstStyle/>
          <a:p>
            <a:r>
              <a:rPr lang="en-US" dirty="0" smtClean="0"/>
              <a:t>Recreation Center (paid for by student fees)</a:t>
            </a:r>
          </a:p>
          <a:p>
            <a:r>
              <a:rPr lang="en-US" dirty="0" smtClean="0"/>
              <a:t>Eugene Weekly (free)</a:t>
            </a:r>
          </a:p>
          <a:p>
            <a:r>
              <a:rPr lang="en-US" dirty="0" smtClean="0"/>
              <a:t>Accessible </a:t>
            </a:r>
            <a:r>
              <a:rPr lang="en-US" dirty="0"/>
              <a:t>Education Center</a:t>
            </a:r>
          </a:p>
          <a:p>
            <a:r>
              <a:rPr lang="en-US" dirty="0" smtClean="0"/>
              <a:t>COE Tutoring Services</a:t>
            </a:r>
          </a:p>
          <a:p>
            <a:pPr lvl="1"/>
            <a:r>
              <a:rPr lang="en-US" dirty="0" smtClean="0"/>
              <a:t>HEDCO 130</a:t>
            </a:r>
          </a:p>
          <a:p>
            <a:r>
              <a:rPr lang="en-US" dirty="0" smtClean="0"/>
              <a:t>Campus and </a:t>
            </a:r>
            <a:r>
              <a:rPr lang="en-US" smtClean="0"/>
              <a:t>student groups</a:t>
            </a:r>
            <a:endParaRPr lang="en-US" dirty="0" smtClean="0"/>
          </a:p>
        </p:txBody>
      </p:sp>
      <p:sp>
        <p:nvSpPr>
          <p:cNvPr id="4" name="Rectangle 2"/>
          <p:cNvSpPr txBox="1">
            <a:spLocks noChangeArrowheads="1"/>
          </p:cNvSpPr>
          <p:nvPr/>
        </p:nvSpPr>
        <p:spPr>
          <a:xfrm>
            <a:off x="1905000" y="152400"/>
            <a:ext cx="5155247" cy="990600"/>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3600" b="1" dirty="0" smtClean="0">
                <a:solidFill>
                  <a:srgbClr val="008000"/>
                </a:solidFill>
              </a:rPr>
              <a:t>Resources</a:t>
            </a:r>
            <a:endParaRPr lang="en-US" sz="3600" dirty="0" smtClean="0">
              <a:solidFill>
                <a:srgbClr val="008000"/>
              </a:solidFill>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3847" y="3429000"/>
            <a:ext cx="3352800" cy="25113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descr="uo_signature_gree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1200" y="6172200"/>
            <a:ext cx="3200400" cy="5686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774514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457200" y="762000"/>
            <a:ext cx="8197644" cy="5666019"/>
          </a:xfrm>
          <a:prstGeom prst="rect">
            <a:avLst/>
          </a:prstGeom>
          <a:noFill/>
          <a:ln w="9525">
            <a:noFill/>
            <a:miter lim="800000"/>
            <a:headEnd/>
            <a:tailEnd/>
          </a:ln>
        </p:spPr>
      </p:pic>
      <p:sp>
        <p:nvSpPr>
          <p:cNvPr id="2" name="TextBox 1"/>
          <p:cNvSpPr txBox="1"/>
          <p:nvPr/>
        </p:nvSpPr>
        <p:spPr>
          <a:xfrm>
            <a:off x="1828800" y="2514600"/>
            <a:ext cx="6172200" cy="1200329"/>
          </a:xfrm>
          <a:prstGeom prst="rect">
            <a:avLst/>
          </a:prstGeom>
          <a:noFill/>
        </p:spPr>
        <p:txBody>
          <a:bodyPr wrap="square" rtlCol="0">
            <a:spAutoFit/>
          </a:bodyPr>
          <a:lstStyle/>
          <a:p>
            <a:r>
              <a:rPr lang="en-US" sz="7200" dirty="0" smtClean="0">
                <a:solidFill>
                  <a:schemeClr val="bg1"/>
                </a:solidFill>
                <a:latin typeface="Aharoni" panose="02010803020104030203" pitchFamily="2" charset="-79"/>
                <a:cs typeface="Aharoni" panose="02010803020104030203" pitchFamily="2" charset="-79"/>
              </a:rPr>
              <a:t>QUESTIONS??</a:t>
            </a:r>
            <a:endParaRPr lang="en-US" sz="7200" dirty="0">
              <a:solidFill>
                <a:schemeClr val="bg1"/>
              </a:solidFill>
              <a:latin typeface="Aharoni" panose="02010803020104030203" pitchFamily="2" charset="-79"/>
              <a:cs typeface="Aharoni" panose="02010803020104030203" pitchFamily="2" charset="-79"/>
            </a:endParaRPr>
          </a:p>
        </p:txBody>
      </p:sp>
      <p:pic>
        <p:nvPicPr>
          <p:cNvPr id="4" name="Picture 3" descr="uo_signature_gree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1200" y="6172200"/>
            <a:ext cx="3200400" cy="5686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19228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763" y="228600"/>
            <a:ext cx="8885237" cy="1155700"/>
          </a:xfrm>
        </p:spPr>
        <p:txBody>
          <a:bodyPr/>
          <a:lstStyle/>
          <a:p>
            <a:r>
              <a:rPr lang="en-US" dirty="0" smtClean="0"/>
              <a:t>UO Prevention Science </a:t>
            </a:r>
            <a:r>
              <a:rPr lang="en-US" sz="2400" dirty="0" smtClean="0"/>
              <a:t>(2013 to 2016)</a:t>
            </a:r>
            <a:endParaRPr lang="en-US" sz="2400" dirty="0"/>
          </a:p>
        </p:txBody>
      </p:sp>
      <p:pic>
        <p:nvPicPr>
          <p:cNvPr id="4" name="Content Placeholder 3"/>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0" y="3618089"/>
            <a:ext cx="5537994" cy="3135349"/>
          </a:xfrm>
        </p:spPr>
      </p:pic>
      <p:pic>
        <p:nvPicPr>
          <p:cNvPr id="7170" name="Picture 2" descr="C:\Users\eskowron\AppData\Local\Microsoft\Windows\Temporary Internet Files\Content.Outlook\L7GDIE0I\IMG_077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800" y="1414780"/>
            <a:ext cx="3350684" cy="4467578"/>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5" name="Picture 3" descr="uo_signature_gree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04324" y="6200050"/>
            <a:ext cx="3200400" cy="5686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5"/>
          <a:stretch>
            <a:fillRect/>
          </a:stretch>
        </p:blipFill>
        <p:spPr>
          <a:xfrm>
            <a:off x="833914" y="806450"/>
            <a:ext cx="4673600" cy="2971800"/>
          </a:xfrm>
          <a:prstGeom prst="rect">
            <a:avLst/>
          </a:prstGeom>
        </p:spPr>
      </p:pic>
    </p:spTree>
    <p:extLst>
      <p:ext uri="{BB962C8B-B14F-4D97-AF65-F5344CB8AC3E}">
        <p14:creationId xmlns:p14="http://schemas.microsoft.com/office/powerpoint/2010/main" val="143261920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0" y="914400"/>
            <a:ext cx="8501580" cy="5940088"/>
          </a:xfrm>
          <a:prstGeom prst="rect">
            <a:avLst/>
          </a:prstGeom>
          <a:noFill/>
        </p:spPr>
        <p:txBody>
          <a:bodyPr wrap="square" rtlCol="0">
            <a:spAutoFit/>
          </a:bodyPr>
          <a:lstStyle/>
          <a:p>
            <a:pPr>
              <a:buClr>
                <a:srgbClr val="00A44A"/>
              </a:buClr>
            </a:pPr>
            <a:r>
              <a:rPr lang="en-US" sz="2000" u="sng" dirty="0"/>
              <a:t>Program </a:t>
            </a:r>
            <a:r>
              <a:rPr lang="en-US" sz="2000" u="sng" dirty="0" smtClean="0"/>
              <a:t>Directors</a:t>
            </a:r>
          </a:p>
          <a:p>
            <a:pPr>
              <a:buClr>
                <a:srgbClr val="00A44A"/>
              </a:buClr>
            </a:pPr>
            <a:endParaRPr lang="en-US" sz="2000" u="sng" dirty="0"/>
          </a:p>
          <a:p>
            <a:pPr marL="342900" indent="-342900">
              <a:buClr>
                <a:srgbClr val="00A44A"/>
              </a:buClr>
              <a:buFont typeface="Arial" panose="020B0604020202020204" pitchFamily="34" charset="0"/>
              <a:buChar char="•"/>
            </a:pPr>
            <a:r>
              <a:rPr lang="en-US" sz="2000" dirty="0" smtClean="0"/>
              <a:t>Elizabeth Stormshak, Professor (Masters)</a:t>
            </a:r>
          </a:p>
          <a:p>
            <a:pPr marL="342900" indent="-342900">
              <a:buClr>
                <a:srgbClr val="00A44A"/>
              </a:buClr>
              <a:buFont typeface="Arial" panose="020B0604020202020204" pitchFamily="34" charset="0"/>
              <a:buChar char="•"/>
            </a:pPr>
            <a:r>
              <a:rPr lang="en-US" sz="2000" dirty="0" smtClean="0"/>
              <a:t>Leslie </a:t>
            </a:r>
            <a:r>
              <a:rPr lang="en-US" sz="2000" dirty="0" err="1" smtClean="0"/>
              <a:t>Leve</a:t>
            </a:r>
            <a:r>
              <a:rPr lang="en-US" sz="2000" dirty="0" smtClean="0"/>
              <a:t>, Professor (Doctoral)</a:t>
            </a:r>
          </a:p>
          <a:p>
            <a:pPr>
              <a:buClr>
                <a:srgbClr val="00A44A"/>
              </a:buClr>
            </a:pPr>
            <a:endParaRPr lang="en-US" sz="2000" dirty="0" smtClean="0"/>
          </a:p>
          <a:p>
            <a:pPr>
              <a:buClr>
                <a:srgbClr val="00A44A"/>
              </a:buClr>
            </a:pPr>
            <a:r>
              <a:rPr lang="en-US" sz="2000" u="sng" dirty="0" smtClean="0"/>
              <a:t>Core Faculty</a:t>
            </a:r>
            <a:endParaRPr lang="en-US" sz="2000" u="sng" dirty="0"/>
          </a:p>
          <a:p>
            <a:pPr marL="342900" indent="-342900">
              <a:buClr>
                <a:srgbClr val="00A44A"/>
              </a:buClr>
              <a:buFont typeface="Arial" panose="020B0604020202020204" pitchFamily="34" charset="0"/>
              <a:buChar char="•"/>
            </a:pPr>
            <a:r>
              <a:rPr lang="en-US" sz="2000" dirty="0" smtClean="0"/>
              <a:t>Krista Chronister, Associate Professor</a:t>
            </a:r>
          </a:p>
          <a:p>
            <a:pPr marL="342900" indent="-342900">
              <a:buClr>
                <a:srgbClr val="00A44A"/>
              </a:buClr>
              <a:buFont typeface="Arial" panose="020B0604020202020204" pitchFamily="34" charset="0"/>
              <a:buChar char="•"/>
            </a:pPr>
            <a:r>
              <a:rPr lang="en-US" sz="2000" dirty="0" smtClean="0"/>
              <a:t>Jessica </a:t>
            </a:r>
            <a:r>
              <a:rPr lang="en-US" sz="2000" dirty="0" err="1" smtClean="0"/>
              <a:t>Cronce</a:t>
            </a:r>
            <a:r>
              <a:rPr lang="en-US" sz="2000" dirty="0" smtClean="0"/>
              <a:t>, Assistant Professor</a:t>
            </a:r>
          </a:p>
          <a:p>
            <a:pPr marL="342900" indent="-342900">
              <a:buClr>
                <a:srgbClr val="00A44A"/>
              </a:buClr>
              <a:buFont typeface="Arial" panose="020B0604020202020204" pitchFamily="34" charset="0"/>
              <a:buChar char="•"/>
            </a:pPr>
            <a:r>
              <a:rPr lang="en-US" sz="2000" dirty="0"/>
              <a:t>Ellen Hawley McWhirter, </a:t>
            </a:r>
            <a:r>
              <a:rPr lang="en-US" sz="2000" dirty="0" smtClean="0"/>
              <a:t>Professor, CPSY Training </a:t>
            </a:r>
            <a:r>
              <a:rPr lang="en-US" sz="2000" dirty="0"/>
              <a:t>Director </a:t>
            </a:r>
            <a:endParaRPr lang="en-US" sz="2000" dirty="0" smtClean="0"/>
          </a:p>
          <a:p>
            <a:pPr marL="342900" indent="-342900">
              <a:buClr>
                <a:srgbClr val="00A44A"/>
              </a:buClr>
              <a:buFont typeface="Arial" panose="020B0604020202020204" pitchFamily="34" charset="0"/>
              <a:buChar char="•"/>
            </a:pPr>
            <a:r>
              <a:rPr lang="en-US" sz="2000" dirty="0" err="1" smtClean="0"/>
              <a:t>Atika</a:t>
            </a:r>
            <a:r>
              <a:rPr lang="en-US" sz="2000" dirty="0" smtClean="0"/>
              <a:t> </a:t>
            </a:r>
            <a:r>
              <a:rPr lang="en-US" sz="2000" dirty="0"/>
              <a:t>Khurana, Assistant </a:t>
            </a:r>
            <a:r>
              <a:rPr lang="en-US" sz="2000" dirty="0" smtClean="0"/>
              <a:t>Professor</a:t>
            </a:r>
          </a:p>
          <a:p>
            <a:pPr marL="342900" indent="-342900">
              <a:buClr>
                <a:srgbClr val="00A44A"/>
              </a:buClr>
              <a:buFont typeface="Arial" panose="020B0604020202020204" pitchFamily="34" charset="0"/>
              <a:buChar char="•"/>
            </a:pPr>
            <a:r>
              <a:rPr lang="en-US" sz="2000" dirty="0" smtClean="0"/>
              <a:t>Deanna Linville, Associate Professor, CFT Training Director</a:t>
            </a:r>
          </a:p>
          <a:p>
            <a:pPr marL="342900" indent="-342900">
              <a:buClr>
                <a:srgbClr val="00A44A"/>
              </a:buClr>
              <a:buFont typeface="Arial" panose="020B0604020202020204" pitchFamily="34" charset="0"/>
              <a:buChar char="•"/>
            </a:pPr>
            <a:r>
              <a:rPr lang="en-US" sz="2000" dirty="0" smtClean="0"/>
              <a:t>Benedict </a:t>
            </a:r>
            <a:r>
              <a:rPr lang="en-US" sz="2000" dirty="0"/>
              <a:t>McWhirter, Professor, CPHS Department Head</a:t>
            </a:r>
          </a:p>
          <a:p>
            <a:pPr marL="342900" indent="-342900">
              <a:buClr>
                <a:srgbClr val="00A44A"/>
              </a:buClr>
              <a:buFont typeface="Arial" panose="020B0604020202020204" pitchFamily="34" charset="0"/>
              <a:buChar char="•"/>
            </a:pPr>
            <a:r>
              <a:rPr lang="en-US" sz="2000" dirty="0" smtClean="0"/>
              <a:t>Elizabeth </a:t>
            </a:r>
            <a:r>
              <a:rPr lang="en-US" sz="2000" dirty="0" err="1" smtClean="0"/>
              <a:t>Skowron</a:t>
            </a:r>
            <a:r>
              <a:rPr lang="en-US" sz="2000" dirty="0" smtClean="0"/>
              <a:t>, Professor, CPHS</a:t>
            </a:r>
          </a:p>
          <a:p>
            <a:pPr marL="342900" indent="-342900">
              <a:buClr>
                <a:srgbClr val="00A44A"/>
              </a:buClr>
              <a:buFont typeface="Arial" panose="020B0604020202020204" pitchFamily="34" charset="0"/>
              <a:buChar char="•"/>
            </a:pPr>
            <a:r>
              <a:rPr lang="en-US" sz="2000" dirty="0" smtClean="0"/>
              <a:t>Jeff </a:t>
            </a:r>
            <a:r>
              <a:rPr lang="en-US" sz="2000" dirty="0" err="1" smtClean="0"/>
              <a:t>Todahl</a:t>
            </a:r>
            <a:r>
              <a:rPr lang="en-US" sz="2000" dirty="0" smtClean="0"/>
              <a:t>, Associate Professor</a:t>
            </a:r>
          </a:p>
          <a:p>
            <a:pPr marL="342900" indent="-342900">
              <a:buClr>
                <a:srgbClr val="00A44A"/>
              </a:buClr>
              <a:buFont typeface="Arial" panose="020B0604020202020204" pitchFamily="34" charset="0"/>
              <a:buChar char="•"/>
            </a:pPr>
            <a:r>
              <a:rPr lang="en-US" sz="2000" dirty="0" smtClean="0"/>
              <a:t>John Seeley, Professor, SPECS</a:t>
            </a:r>
          </a:p>
          <a:p>
            <a:pPr marL="342900" indent="-342900">
              <a:buClr>
                <a:srgbClr val="00A44A"/>
              </a:buClr>
              <a:buFont typeface="Arial" panose="020B0604020202020204" pitchFamily="34" charset="0"/>
              <a:buChar char="•"/>
            </a:pPr>
            <a:r>
              <a:rPr lang="en-US" sz="2000" dirty="0" smtClean="0"/>
              <a:t>Nichole Kelly, Assistant Professor, CPHS</a:t>
            </a:r>
          </a:p>
          <a:p>
            <a:pPr marL="342900" indent="-342900">
              <a:buClr>
                <a:srgbClr val="00A44A"/>
              </a:buClr>
              <a:buFont typeface="Arial" panose="020B0604020202020204" pitchFamily="34" charset="0"/>
              <a:buChar char="•"/>
            </a:pPr>
            <a:r>
              <a:rPr lang="en-US" sz="2000" dirty="0" err="1" smtClean="0"/>
              <a:t>Tasia</a:t>
            </a:r>
            <a:r>
              <a:rPr lang="en-US" sz="2000" dirty="0" smtClean="0"/>
              <a:t> Smith, Assistant Professor, CPHS</a:t>
            </a:r>
          </a:p>
          <a:p>
            <a:pPr marL="342900" indent="-342900">
              <a:buClr>
                <a:srgbClr val="00A44A"/>
              </a:buClr>
              <a:buFont typeface="Arial" panose="020B0604020202020204" pitchFamily="34" charset="0"/>
              <a:buChar char="•"/>
            </a:pPr>
            <a:r>
              <a:rPr lang="en-US" sz="2000" dirty="0" smtClean="0"/>
              <a:t>Liz Budd, Assistant Professor, CPHS</a:t>
            </a:r>
          </a:p>
          <a:p>
            <a:pPr marL="342900" indent="-342900">
              <a:buClr>
                <a:srgbClr val="00A44A"/>
              </a:buClr>
              <a:buFont typeface="Arial" panose="020B0604020202020204" pitchFamily="34" charset="0"/>
              <a:buChar char="•"/>
            </a:pPr>
            <a:r>
              <a:rPr lang="en-US" sz="2000" dirty="0" smtClean="0"/>
              <a:t>Nicole Giuliani, Assistant Professor, SPSY</a:t>
            </a:r>
          </a:p>
        </p:txBody>
      </p:sp>
      <p:sp>
        <p:nvSpPr>
          <p:cNvPr id="5" name="Rectangle 2"/>
          <p:cNvSpPr txBox="1">
            <a:spLocks noChangeArrowheads="1"/>
          </p:cNvSpPr>
          <p:nvPr/>
        </p:nvSpPr>
        <p:spPr>
          <a:xfrm>
            <a:off x="57491" y="76200"/>
            <a:ext cx="6692423" cy="838200"/>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rmAutofit fontScale="82500" lnSpcReduction="10000"/>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3600" b="1" dirty="0" smtClean="0">
                <a:solidFill>
                  <a:srgbClr val="008000"/>
                </a:solidFill>
              </a:rPr>
              <a:t>Prevention Science Program Faculty</a:t>
            </a:r>
            <a:endParaRPr lang="en-US" sz="3600" dirty="0" smtClean="0">
              <a:solidFill>
                <a:srgbClr val="008000"/>
              </a:solidFill>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4446" y="914400"/>
            <a:ext cx="4262967" cy="2401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descr="uo_signature_gree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1200" y="6172200"/>
            <a:ext cx="3200400" cy="5686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58653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19050" y="228600"/>
            <a:ext cx="8885237" cy="1155700"/>
          </a:xfrm>
        </p:spPr>
        <p:txBody>
          <a:bodyPr/>
          <a:lstStyle/>
          <a:p>
            <a:pPr eaLnBrk="1" hangingPunct="1"/>
            <a:r>
              <a:rPr lang="en-US" sz="3600" dirty="0" smtClean="0">
                <a:solidFill>
                  <a:srgbClr val="008000"/>
                </a:solidFill>
              </a:rPr>
              <a:t>Program Community</a:t>
            </a:r>
            <a:endParaRPr lang="en-US" sz="3600" dirty="0" smtClean="0"/>
          </a:p>
        </p:txBody>
      </p:sp>
      <p:sp>
        <p:nvSpPr>
          <p:cNvPr id="3076" name="Rectangle 3"/>
          <p:cNvSpPr>
            <a:spLocks noGrp="1" noChangeArrowheads="1"/>
          </p:cNvSpPr>
          <p:nvPr>
            <p:ph type="body" sz="half" idx="1"/>
          </p:nvPr>
        </p:nvSpPr>
        <p:spPr>
          <a:xfrm>
            <a:off x="-304800" y="2819400"/>
            <a:ext cx="5621592" cy="2499852"/>
          </a:xfrm>
        </p:spPr>
        <p:txBody>
          <a:bodyPr>
            <a:normAutofit/>
          </a:bodyPr>
          <a:lstStyle/>
          <a:p>
            <a:pPr algn="r" eaLnBrk="1" hangingPunct="1"/>
            <a:r>
              <a:rPr lang="en-US" sz="2800" dirty="0" smtClean="0">
                <a:cs typeface="Times New Roman" pitchFamily="18" charset="0"/>
              </a:rPr>
              <a:t>Student Service Coordinator: </a:t>
            </a:r>
          </a:p>
          <a:p>
            <a:pPr algn="r" eaLnBrk="1" hangingPunct="1">
              <a:buFont typeface="Arial" charset="0"/>
              <a:buNone/>
            </a:pPr>
            <a:r>
              <a:rPr lang="en-US" sz="2800" dirty="0" smtClean="0">
                <a:cs typeface="Times New Roman" pitchFamily="18" charset="0"/>
              </a:rPr>
              <a:t>	</a:t>
            </a:r>
            <a:r>
              <a:rPr lang="en-US" sz="2800" dirty="0" err="1" smtClean="0">
                <a:cs typeface="Times New Roman" pitchFamily="18" charset="0"/>
              </a:rPr>
              <a:t>Becca</a:t>
            </a:r>
            <a:r>
              <a:rPr lang="en-US" sz="2800" dirty="0" smtClean="0">
                <a:cs typeface="Times New Roman" pitchFamily="18" charset="0"/>
              </a:rPr>
              <a:t> Marx</a:t>
            </a:r>
          </a:p>
        </p:txBody>
      </p:sp>
      <p:graphicFrame>
        <p:nvGraphicFramePr>
          <p:cNvPr id="3074" name="Object 10"/>
          <p:cNvGraphicFramePr>
            <a:graphicFrameLocks noGrp="1" noChangeAspect="1"/>
          </p:cNvGraphicFramePr>
          <p:nvPr>
            <p:ph type="clipArt" sz="half" idx="2"/>
          </p:nvPr>
        </p:nvGraphicFramePr>
        <p:xfrm>
          <a:off x="6045200" y="3721894"/>
          <a:ext cx="1600200" cy="923925"/>
        </p:xfrm>
        <a:graphic>
          <a:graphicData uri="http://schemas.openxmlformats.org/presentationml/2006/ole">
            <mc:AlternateContent xmlns:mc="http://schemas.openxmlformats.org/markup-compatibility/2006">
              <mc:Choice xmlns:v="urn:schemas-microsoft-com:vml" Requires="v">
                <p:oleObj spid="_x0000_s1195" name="Chart" r:id="rId4" imgW="1600268" imgH="923940" progId="MSGraph.Chart.8">
                  <p:embed followColorScheme="full"/>
                </p:oleObj>
              </mc:Choice>
              <mc:Fallback>
                <p:oleObj name="Chart" r:id="rId4" imgW="1600268" imgH="923940" progId="MSGraph.Chart.8">
                  <p:embed followColorScheme="full"/>
                  <p:pic>
                    <p:nvPicPr>
                      <p:cNvPr id="0" name=""/>
                      <p:cNvPicPr>
                        <a:picLocks noChangeAspect="1" noChangeArrowheads="1"/>
                      </p:cNvPicPr>
                      <p:nvPr/>
                    </p:nvPicPr>
                    <p:blipFill>
                      <a:blip r:embed="rId5"/>
                      <a:srcRect/>
                      <a:stretch>
                        <a:fillRect/>
                      </a:stretch>
                    </p:blipFill>
                    <p:spPr bwMode="auto">
                      <a:xfrm>
                        <a:off x="6045200" y="3721894"/>
                        <a:ext cx="1600200" cy="923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6" name="Picture 3" descr="uo_signature_gree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91200" y="6172200"/>
            <a:ext cx="3200400" cy="5686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7"/>
          <a:stretch>
            <a:fillRect/>
          </a:stretch>
        </p:blipFill>
        <p:spPr>
          <a:xfrm>
            <a:off x="5593080" y="914400"/>
            <a:ext cx="3429000" cy="4800600"/>
          </a:xfrm>
          <a:prstGeom prst="rect">
            <a:avLst/>
          </a:prstGeom>
        </p:spPr>
      </p:pic>
    </p:spTree>
    <p:extLst>
      <p:ext uri="{BB962C8B-B14F-4D97-AF65-F5344CB8AC3E}">
        <p14:creationId xmlns:p14="http://schemas.microsoft.com/office/powerpoint/2010/main" val="113773311"/>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ext Box 10"/>
          <p:cNvSpPr txBox="1">
            <a:spLocks noChangeArrowheads="1"/>
          </p:cNvSpPr>
          <p:nvPr/>
        </p:nvSpPr>
        <p:spPr bwMode="auto">
          <a:xfrm>
            <a:off x="1280935" y="168275"/>
            <a:ext cx="6950075" cy="457200"/>
          </a:xfrm>
          <a:prstGeom prst="rect">
            <a:avLst/>
          </a:prstGeom>
          <a:noFill/>
          <a:ln w="12700" cap="sq">
            <a:noFill/>
            <a:miter lim="800000"/>
            <a:headEnd type="none" w="sm" len="sm"/>
            <a:tailEnd type="none" w="sm" len="sm"/>
          </a:ln>
        </p:spPr>
        <p:txBody>
          <a:bodyPr>
            <a:spAutoFit/>
          </a:bodyPr>
          <a:lstStyle/>
          <a:p>
            <a:endParaRPr lang="en-US" dirty="0"/>
          </a:p>
        </p:txBody>
      </p:sp>
      <p:sp>
        <p:nvSpPr>
          <p:cNvPr id="24580" name="Text Box 11"/>
          <p:cNvSpPr txBox="1">
            <a:spLocks noChangeArrowheads="1"/>
          </p:cNvSpPr>
          <p:nvPr/>
        </p:nvSpPr>
        <p:spPr bwMode="auto">
          <a:xfrm>
            <a:off x="381000" y="228600"/>
            <a:ext cx="8458200" cy="646113"/>
          </a:xfrm>
          <a:prstGeom prst="rect">
            <a:avLst/>
          </a:prstGeom>
          <a:noFill/>
          <a:ln w="12700" cap="sq">
            <a:noFill/>
            <a:miter lim="800000"/>
            <a:headEnd type="none" w="sm" len="sm"/>
            <a:tailEnd type="none" w="sm" len="sm"/>
          </a:ln>
        </p:spPr>
        <p:txBody>
          <a:bodyPr>
            <a:spAutoFit/>
          </a:bodyPr>
          <a:lstStyle/>
          <a:p>
            <a:pPr algn="ctr">
              <a:spcBef>
                <a:spcPct val="50000"/>
              </a:spcBef>
              <a:defRPr/>
            </a:pPr>
            <a:r>
              <a:rPr lang="en-US" sz="3600" dirty="0">
                <a:solidFill>
                  <a:srgbClr val="008000"/>
                </a:solidFill>
                <a:latin typeface="+mn-lt"/>
              </a:rPr>
              <a:t>College of Education (COE) Administration</a:t>
            </a:r>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727" y="964075"/>
            <a:ext cx="1820694" cy="1954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6980" y="3845540"/>
            <a:ext cx="1430531" cy="21457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2007834"/>
            <a:ext cx="2466975"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315848" y="2918287"/>
            <a:ext cx="2744522" cy="923330"/>
          </a:xfrm>
          <a:prstGeom prst="rect">
            <a:avLst/>
          </a:prstGeom>
          <a:noFill/>
        </p:spPr>
        <p:txBody>
          <a:bodyPr wrap="square" rtlCol="0">
            <a:spAutoFit/>
          </a:bodyPr>
          <a:lstStyle/>
          <a:p>
            <a:pPr algn="r"/>
            <a:r>
              <a:rPr lang="en-US" dirty="0" smtClean="0"/>
              <a:t>Krista Chronister, PhD, </a:t>
            </a:r>
          </a:p>
          <a:p>
            <a:pPr algn="r"/>
            <a:r>
              <a:rPr lang="en-US" dirty="0" smtClean="0"/>
              <a:t>Assistant Dean for Equity &amp; Inclusion</a:t>
            </a:r>
            <a:endParaRPr lang="en-US" dirty="0"/>
          </a:p>
        </p:txBody>
      </p:sp>
      <p:sp>
        <p:nvSpPr>
          <p:cNvPr id="4" name="TextBox 3"/>
          <p:cNvSpPr txBox="1"/>
          <p:nvPr/>
        </p:nvSpPr>
        <p:spPr>
          <a:xfrm>
            <a:off x="1999016" y="1823168"/>
            <a:ext cx="2633662" cy="646331"/>
          </a:xfrm>
          <a:prstGeom prst="rect">
            <a:avLst/>
          </a:prstGeom>
          <a:noFill/>
        </p:spPr>
        <p:txBody>
          <a:bodyPr wrap="square" rtlCol="0">
            <a:spAutoFit/>
          </a:bodyPr>
          <a:lstStyle/>
          <a:p>
            <a:r>
              <a:rPr lang="en-US" dirty="0" smtClean="0"/>
              <a:t>Randy </a:t>
            </a:r>
            <a:r>
              <a:rPr lang="en-US" dirty="0" err="1" smtClean="0"/>
              <a:t>Kamphaus</a:t>
            </a:r>
            <a:r>
              <a:rPr lang="en-US" dirty="0" smtClean="0"/>
              <a:t>, PhD,</a:t>
            </a:r>
          </a:p>
          <a:p>
            <a:r>
              <a:rPr lang="en-US" dirty="0" smtClean="0"/>
              <a:t>Dean</a:t>
            </a:r>
            <a:endParaRPr lang="en-US" dirty="0"/>
          </a:p>
        </p:txBody>
      </p:sp>
      <p:sp>
        <p:nvSpPr>
          <p:cNvPr id="5" name="TextBox 4"/>
          <p:cNvSpPr txBox="1"/>
          <p:nvPr/>
        </p:nvSpPr>
        <p:spPr>
          <a:xfrm>
            <a:off x="2167511" y="5042307"/>
            <a:ext cx="2895600" cy="923330"/>
          </a:xfrm>
          <a:prstGeom prst="rect">
            <a:avLst/>
          </a:prstGeom>
          <a:noFill/>
        </p:spPr>
        <p:txBody>
          <a:bodyPr wrap="square" rtlCol="0">
            <a:spAutoFit/>
          </a:bodyPr>
          <a:lstStyle/>
          <a:p>
            <a:r>
              <a:rPr lang="en-US" dirty="0"/>
              <a:t>Brigid Flannery, </a:t>
            </a:r>
            <a:r>
              <a:rPr lang="en-US" dirty="0" smtClean="0"/>
              <a:t>PhD</a:t>
            </a:r>
            <a:r>
              <a:rPr lang="en-US" dirty="0"/>
              <a:t>,</a:t>
            </a:r>
            <a:r>
              <a:rPr lang="en-US" dirty="0" smtClean="0"/>
              <a:t> </a:t>
            </a:r>
          </a:p>
          <a:p>
            <a:r>
              <a:rPr lang="en-US" dirty="0" smtClean="0"/>
              <a:t>Associate Dean for Academic Affairs</a:t>
            </a:r>
            <a:endParaRPr lang="en-US" dirty="0"/>
          </a:p>
        </p:txBody>
      </p:sp>
      <p:sp>
        <p:nvSpPr>
          <p:cNvPr id="6" name="TextBox 5"/>
          <p:cNvSpPr txBox="1"/>
          <p:nvPr/>
        </p:nvSpPr>
        <p:spPr>
          <a:xfrm>
            <a:off x="3429000" y="5991337"/>
            <a:ext cx="3252787" cy="923330"/>
          </a:xfrm>
          <a:prstGeom prst="rect">
            <a:avLst/>
          </a:prstGeom>
          <a:noFill/>
        </p:spPr>
        <p:txBody>
          <a:bodyPr wrap="square" rtlCol="0">
            <a:spAutoFit/>
          </a:bodyPr>
          <a:lstStyle/>
          <a:p>
            <a:pPr algn="r"/>
            <a:r>
              <a:rPr lang="en-US" dirty="0" smtClean="0"/>
              <a:t>Leslie Leve, PhD, Associate Dean for Research &amp; Faculty Development</a:t>
            </a:r>
            <a:endParaRPr lang="en-US" dirty="0"/>
          </a:p>
        </p:txBody>
      </p:sp>
      <p:pic>
        <p:nvPicPr>
          <p:cNvPr id="11" name="Picture 3" descr="uo_signature_gree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5447" y="6130111"/>
            <a:ext cx="3200400" cy="5686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21597" y="4077818"/>
            <a:ext cx="2217603" cy="2085105"/>
          </a:xfrm>
          <a:prstGeom prst="rect">
            <a:avLst/>
          </a:prstGeom>
        </p:spPr>
      </p:pic>
    </p:spTree>
    <p:extLst>
      <p:ext uri="{BB962C8B-B14F-4D97-AF65-F5344CB8AC3E}">
        <p14:creationId xmlns:p14="http://schemas.microsoft.com/office/powerpoint/2010/main" val="327150275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786" y="304800"/>
            <a:ext cx="8340328" cy="982266"/>
          </a:xfrm>
        </p:spPr>
        <p:txBody>
          <a:bodyPr/>
          <a:lstStyle/>
          <a:p>
            <a:r>
              <a:rPr lang="en-US" sz="4000" dirty="0">
                <a:solidFill>
                  <a:srgbClr val="00803C"/>
                </a:solidFill>
              </a:rPr>
              <a:t>What is </a:t>
            </a:r>
            <a:r>
              <a:rPr lang="en-US" sz="4000" dirty="0" smtClean="0">
                <a:solidFill>
                  <a:srgbClr val="00803C"/>
                </a:solidFill>
              </a:rPr>
              <a:t>Prevention</a:t>
            </a:r>
            <a:r>
              <a:rPr lang="en-US" sz="4000" dirty="0">
                <a:solidFill>
                  <a:srgbClr val="00803C"/>
                </a:solidFill>
              </a:rPr>
              <a:t>?</a:t>
            </a:r>
          </a:p>
        </p:txBody>
      </p:sp>
      <p:sp>
        <p:nvSpPr>
          <p:cNvPr id="3" name="Text Placeholder 2"/>
          <p:cNvSpPr>
            <a:spLocks noGrp="1"/>
          </p:cNvSpPr>
          <p:nvPr>
            <p:ph type="body" idx="1"/>
          </p:nvPr>
        </p:nvSpPr>
        <p:spPr/>
        <p:txBody>
          <a:bodyPr/>
          <a:lstStyle/>
          <a:p>
            <a:pPr marL="0" indent="0">
              <a:spcBef>
                <a:spcPts val="0"/>
              </a:spcBef>
              <a:buNone/>
            </a:pPr>
            <a:r>
              <a:rPr lang="en-US" sz="2800" dirty="0" smtClean="0">
                <a:solidFill>
                  <a:schemeClr val="tx1"/>
                </a:solidFill>
              </a:rPr>
              <a:t>			“The </a:t>
            </a:r>
            <a:r>
              <a:rPr lang="en-US" sz="2800" dirty="0">
                <a:solidFill>
                  <a:schemeClr val="tx1"/>
                </a:solidFill>
              </a:rPr>
              <a:t>act of stopping something from </a:t>
            </a:r>
            <a:endParaRPr lang="en-US" sz="2800" dirty="0" smtClean="0">
              <a:solidFill>
                <a:schemeClr val="tx1"/>
              </a:solidFill>
            </a:endParaRPr>
          </a:p>
          <a:p>
            <a:pPr marL="0" indent="0">
              <a:spcBef>
                <a:spcPts val="0"/>
              </a:spcBef>
              <a:buNone/>
            </a:pPr>
            <a:r>
              <a:rPr lang="en-US" sz="2800" dirty="0">
                <a:solidFill>
                  <a:schemeClr val="tx1"/>
                </a:solidFill>
              </a:rPr>
              <a:t>	</a:t>
            </a:r>
            <a:r>
              <a:rPr lang="en-US" sz="2800" dirty="0" smtClean="0">
                <a:solidFill>
                  <a:schemeClr val="tx1"/>
                </a:solidFill>
              </a:rPr>
              <a:t>		  happening or </a:t>
            </a:r>
            <a:r>
              <a:rPr lang="en-US" sz="2800" dirty="0">
                <a:solidFill>
                  <a:schemeClr val="tx1"/>
                </a:solidFill>
              </a:rPr>
              <a:t>arising.” </a:t>
            </a:r>
            <a:endParaRPr lang="en-US" sz="2800" dirty="0" smtClean="0">
              <a:solidFill>
                <a:schemeClr val="tx1"/>
              </a:solidFill>
            </a:endParaRPr>
          </a:p>
          <a:p>
            <a:pPr marL="0" indent="0">
              <a:spcBef>
                <a:spcPts val="0"/>
              </a:spcBef>
              <a:buNone/>
            </a:pPr>
            <a:endParaRPr lang="en-US" sz="2800" dirty="0">
              <a:solidFill>
                <a:schemeClr val="tx1"/>
              </a:solidFill>
            </a:endParaRPr>
          </a:p>
          <a:p>
            <a:pPr marL="0" indent="0">
              <a:spcBef>
                <a:spcPts val="0"/>
              </a:spcBef>
              <a:buNone/>
            </a:pPr>
            <a:r>
              <a:rPr lang="en-US" sz="2800" dirty="0" smtClean="0">
                <a:solidFill>
                  <a:schemeClr val="tx1"/>
                </a:solidFill>
              </a:rPr>
              <a:t>			“</a:t>
            </a:r>
            <a:r>
              <a:rPr lang="en-US" sz="2800" dirty="0">
                <a:solidFill>
                  <a:schemeClr val="tx1"/>
                </a:solidFill>
              </a:rPr>
              <a:t>Activities that promote positive action or </a:t>
            </a:r>
            <a:r>
              <a:rPr lang="en-US" sz="2800" dirty="0" smtClean="0">
                <a:solidFill>
                  <a:schemeClr val="tx1"/>
                </a:solidFill>
              </a:rPr>
              <a:t>				     behavior.”</a:t>
            </a:r>
          </a:p>
          <a:p>
            <a:pPr marL="0" indent="0">
              <a:spcBef>
                <a:spcPts val="0"/>
              </a:spcBef>
              <a:buNone/>
            </a:pPr>
            <a:endParaRPr lang="en-US" sz="2800" dirty="0">
              <a:solidFill>
                <a:schemeClr val="tx1"/>
              </a:solidFill>
            </a:endParaRPr>
          </a:p>
          <a:p>
            <a:endParaRPr lang="en-US" dirty="0"/>
          </a:p>
        </p:txBody>
      </p:sp>
      <p:pic>
        <p:nvPicPr>
          <p:cNvPr id="4" name="Picture 3" descr="Logo"/>
          <p:cNvPicPr/>
          <p:nvPr/>
        </p:nvPicPr>
        <p:blipFill>
          <a:blip r:embed="rId2" cstate="print"/>
          <a:srcRect/>
          <a:stretch>
            <a:fillRect/>
          </a:stretch>
        </p:blipFill>
        <p:spPr bwMode="auto">
          <a:xfrm>
            <a:off x="52316" y="6356020"/>
            <a:ext cx="2233684" cy="409850"/>
          </a:xfrm>
          <a:prstGeom prst="rect">
            <a:avLst/>
          </a:prstGeom>
          <a:noFill/>
          <a:ln w="9525">
            <a:noFill/>
            <a:miter lim="800000"/>
            <a:headEnd/>
            <a:tailEnd/>
          </a:ln>
        </p:spPr>
      </p:pic>
      <p:pic>
        <p:nvPicPr>
          <p:cNvPr id="1026" name="Picture 2" descr="http://www.myparkingsign.com/img/src/yellow_and_red_stop_sign.gi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3571" r="1786"/>
          <a:stretch/>
        </p:blipFill>
        <p:spPr bwMode="auto">
          <a:xfrm>
            <a:off x="627081" y="1600200"/>
            <a:ext cx="946992" cy="946992"/>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http://www.stopsignsandmore.com/images/Product/medium/435.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3187" y="2871655"/>
            <a:ext cx="920886" cy="920886"/>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t="11612" b="16668"/>
          <a:stretch/>
        </p:blipFill>
        <p:spPr>
          <a:xfrm>
            <a:off x="2667000" y="3792541"/>
            <a:ext cx="5278330" cy="2743200"/>
          </a:xfrm>
          <a:prstGeom prst="rect">
            <a:avLst/>
          </a:prstGeom>
        </p:spPr>
      </p:pic>
    </p:spTree>
    <p:extLst>
      <p:ext uri="{BB962C8B-B14F-4D97-AF65-F5344CB8AC3E}">
        <p14:creationId xmlns:p14="http://schemas.microsoft.com/office/powerpoint/2010/main" val="19947785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What is Prevention Science?</a:t>
            </a:r>
            <a:endParaRPr lang="en-US" dirty="0"/>
          </a:p>
        </p:txBody>
      </p:sp>
      <p:sp>
        <p:nvSpPr>
          <p:cNvPr id="8" name="Content Placeholder 7"/>
          <p:cNvSpPr>
            <a:spLocks noGrp="1"/>
          </p:cNvSpPr>
          <p:nvPr>
            <p:ph idx="1"/>
          </p:nvPr>
        </p:nvSpPr>
        <p:spPr>
          <a:xfrm>
            <a:off x="609599" y="1447800"/>
            <a:ext cx="6347714" cy="4593563"/>
          </a:xfrm>
        </p:spPr>
        <p:txBody>
          <a:bodyPr>
            <a:normAutofit/>
          </a:bodyPr>
          <a:lstStyle/>
          <a:p>
            <a:r>
              <a:rPr lang="en-US" dirty="0" smtClean="0"/>
              <a:t>Prevention </a:t>
            </a:r>
            <a:r>
              <a:rPr lang="en-US" dirty="0"/>
              <a:t>science is a multidisciplinary field, integrating theories and methodologies from the disciplines of public health, human development, education, behavioral science (e.g., psychology, sociology, and developmental neuroscience), economics, evaluation, epidemiology, and public policy and administration</a:t>
            </a:r>
            <a:r>
              <a:rPr lang="en-US" dirty="0" smtClean="0"/>
              <a:t>.</a:t>
            </a:r>
          </a:p>
          <a:p>
            <a:r>
              <a:rPr lang="en-US" dirty="0"/>
              <a:t>Prevention Science </a:t>
            </a:r>
            <a:r>
              <a:rPr lang="en-US" dirty="0" smtClean="0"/>
              <a:t>graduate programs emphasize </a:t>
            </a:r>
            <a:r>
              <a:rPr lang="en-US" dirty="0"/>
              <a:t>research training in a strengths-based approach that aids in “identifying malleable risk and protective factors, assessing the efficacy and effectiveness of preventive interventions, and identifying optimal means of dissemination and diffusion” (Society for Prevention Research, 2011).</a:t>
            </a:r>
          </a:p>
        </p:txBody>
      </p:sp>
      <p:pic>
        <p:nvPicPr>
          <p:cNvPr id="4" name="Picture 3" descr="uo_signature_gree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91200" y="6172200"/>
            <a:ext cx="3200400" cy="5686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8932694"/>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5071</TotalTime>
  <Words>1668</Words>
  <Application>Microsoft Office PowerPoint</Application>
  <PresentationFormat>On-screen Show (4:3)</PresentationFormat>
  <Paragraphs>250</Paragraphs>
  <Slides>32</Slides>
  <Notes>7</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32</vt:i4>
      </vt:variant>
    </vt:vector>
  </HeadingPairs>
  <TitlesOfParts>
    <vt:vector size="43" baseType="lpstr">
      <vt:lpstr>Aharoni</vt:lpstr>
      <vt:lpstr>Arial</vt:lpstr>
      <vt:lpstr>Calibri</vt:lpstr>
      <vt:lpstr>Helvetica</vt:lpstr>
      <vt:lpstr>Helvetica Neue</vt:lpstr>
      <vt:lpstr>Helvetica Neue Light</vt:lpstr>
      <vt:lpstr>Times New Roman</vt:lpstr>
      <vt:lpstr>Trebuchet MS</vt:lpstr>
      <vt:lpstr>Wingdings 3</vt:lpstr>
      <vt:lpstr>Facet</vt:lpstr>
      <vt:lpstr>Chart</vt:lpstr>
      <vt:lpstr>WELCOME!</vt:lpstr>
      <vt:lpstr>PowerPoint Presentation</vt:lpstr>
      <vt:lpstr>A new year with new beginnings….</vt:lpstr>
      <vt:lpstr>UO Prevention Science (2013 to 2016)</vt:lpstr>
      <vt:lpstr>PowerPoint Presentation</vt:lpstr>
      <vt:lpstr>Program Community</vt:lpstr>
      <vt:lpstr>PowerPoint Presentation</vt:lpstr>
      <vt:lpstr>What is Prevention?</vt:lpstr>
      <vt:lpstr>What is Prevention Science?</vt:lpstr>
      <vt:lpstr>History of prevention science at UO</vt:lpstr>
      <vt:lpstr>Prevention Science Institute</vt:lpstr>
      <vt:lpstr>Areas of Focus at PSI</vt:lpstr>
      <vt:lpstr>Examples of our research</vt:lpstr>
      <vt:lpstr>Program Goals and Competencies</vt:lpstr>
      <vt:lpstr>PowerPoint Presentation</vt:lpstr>
      <vt:lpstr>Capstone Projects (M.Ed.)</vt:lpstr>
      <vt:lpstr>Example UO Capstone Projects </vt:lpstr>
      <vt:lpstr>Masters of Science Research Project</vt:lpstr>
      <vt:lpstr>Doctoral student research requirements</vt:lpstr>
      <vt:lpstr>Prevention Science Externships  (i.e., PREV 605 Field Studies)</vt:lpstr>
      <vt:lpstr>State of Oregon: Certified Prevention Specialist (CPS)</vt:lpstr>
      <vt:lpstr>What classes do take this quarter? And this year? (Masters)</vt:lpstr>
      <vt:lpstr>Possible Electives offered in the COE and across campus</vt:lpstr>
      <vt:lpstr>Electives offered this fall</vt:lpstr>
      <vt:lpstr>Program Norms</vt:lpstr>
      <vt:lpstr>PowerPoint Presentation</vt:lpstr>
      <vt:lpstr>PowerPoint Presentation</vt:lpstr>
      <vt:lpstr>Nuts and Bolts</vt:lpstr>
      <vt:lpstr>Nuts and Bolts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Elizabeth Skowron;Benedict McWhirter</dc:creator>
  <cp:lastModifiedBy>Becca Marx</cp:lastModifiedBy>
  <cp:revision>281</cp:revision>
  <dcterms:created xsi:type="dcterms:W3CDTF">2012-01-24T23:13:01Z</dcterms:created>
  <dcterms:modified xsi:type="dcterms:W3CDTF">2016-09-21T23:55:28Z</dcterms:modified>
</cp:coreProperties>
</file>