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415C"/>
    <a:srgbClr val="0E74E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4" d="100"/>
          <a:sy n="74" d="100"/>
        </p:scale>
        <p:origin x="2982" y="78"/>
      </p:cViewPr>
      <p:guideLst>
        <p:guide orient="horz" pos="3168"/>
        <p:guide pos="244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3124624"/>
            <a:ext cx="6606540" cy="2156037"/>
          </a:xfrm>
        </p:spPr>
        <p:txBody>
          <a:bodyPr/>
          <a:lstStyle/>
          <a:p>
            <a:r>
              <a:rPr lang="en-US"/>
              <a:t>Click to edit Master title style</a:t>
            </a:r>
          </a:p>
        </p:txBody>
      </p:sp>
      <p:sp>
        <p:nvSpPr>
          <p:cNvPr id="3" name="Subtitle 2"/>
          <p:cNvSpPr>
            <a:spLocks noGrp="1"/>
          </p:cNvSpPr>
          <p:nvPr>
            <p:ph type="subTitle" idx="1"/>
          </p:nvPr>
        </p:nvSpPr>
        <p:spPr>
          <a:xfrm>
            <a:off x="1165860" y="5699760"/>
            <a:ext cx="5440680" cy="257048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F212A68-5E2D-3140-8E4F-47994DA118E1}" type="datetimeFigureOut">
              <a:rPr lang="en-US" smtClean="0"/>
              <a:t>5/9/2022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2246FC-767D-2642-8F9E-EB71D9A5668A}" type="slidenum">
              <a:rPr lang="en-US" smtClean="0"/>
              <a:t>‹#›</a:t>
            </a:fld>
            <a:endParaRPr lang="en-US"/>
          </a:p>
        </p:txBody>
      </p:sp>
    </p:spTree>
    <p:extLst>
      <p:ext uri="{BB962C8B-B14F-4D97-AF65-F5344CB8AC3E}">
        <p14:creationId xmlns:p14="http://schemas.microsoft.com/office/powerpoint/2010/main" val="10581489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212A68-5E2D-3140-8E4F-47994DA118E1}" type="datetimeFigureOut">
              <a:rPr lang="en-US" smtClean="0"/>
              <a:t>5/9/2022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2246FC-767D-2642-8F9E-EB71D9A5668A}" type="slidenum">
              <a:rPr lang="en-US" smtClean="0"/>
              <a:t>‹#›</a:t>
            </a:fld>
            <a:endParaRPr lang="en-US"/>
          </a:p>
        </p:txBody>
      </p:sp>
    </p:spTree>
    <p:extLst>
      <p:ext uri="{BB962C8B-B14F-4D97-AF65-F5344CB8AC3E}">
        <p14:creationId xmlns:p14="http://schemas.microsoft.com/office/powerpoint/2010/main" val="641922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790281" y="591397"/>
            <a:ext cx="1485662" cy="1258697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30598" y="591397"/>
            <a:ext cx="4330144" cy="1258697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212A68-5E2D-3140-8E4F-47994DA118E1}" type="datetimeFigureOut">
              <a:rPr lang="en-US" smtClean="0"/>
              <a:t>5/9/2022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2246FC-767D-2642-8F9E-EB71D9A5668A}" type="slidenum">
              <a:rPr lang="en-US" smtClean="0"/>
              <a:t>‹#›</a:t>
            </a:fld>
            <a:endParaRPr lang="en-US"/>
          </a:p>
        </p:txBody>
      </p:sp>
    </p:spTree>
    <p:extLst>
      <p:ext uri="{BB962C8B-B14F-4D97-AF65-F5344CB8AC3E}">
        <p14:creationId xmlns:p14="http://schemas.microsoft.com/office/powerpoint/2010/main" val="1235587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212A68-5E2D-3140-8E4F-47994DA118E1}" type="datetimeFigureOut">
              <a:rPr lang="en-US" smtClean="0"/>
              <a:t>5/9/2022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2246FC-767D-2642-8F9E-EB71D9A5668A}" type="slidenum">
              <a:rPr lang="en-US" smtClean="0"/>
              <a:t>‹#›</a:t>
            </a:fld>
            <a:endParaRPr lang="en-US"/>
          </a:p>
        </p:txBody>
      </p:sp>
    </p:spTree>
    <p:extLst>
      <p:ext uri="{BB962C8B-B14F-4D97-AF65-F5344CB8AC3E}">
        <p14:creationId xmlns:p14="http://schemas.microsoft.com/office/powerpoint/2010/main" val="867261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13966" y="6463454"/>
            <a:ext cx="6606540" cy="199771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613966" y="4263180"/>
            <a:ext cx="6606540" cy="2200274"/>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F212A68-5E2D-3140-8E4F-47994DA118E1}" type="datetimeFigureOut">
              <a:rPr lang="en-US" smtClean="0"/>
              <a:t>5/9/2022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2246FC-767D-2642-8F9E-EB71D9A5668A}" type="slidenum">
              <a:rPr lang="en-US" smtClean="0"/>
              <a:t>‹#›</a:t>
            </a:fld>
            <a:endParaRPr lang="en-US"/>
          </a:p>
        </p:txBody>
      </p:sp>
    </p:spTree>
    <p:extLst>
      <p:ext uri="{BB962C8B-B14F-4D97-AF65-F5344CB8AC3E}">
        <p14:creationId xmlns:p14="http://schemas.microsoft.com/office/powerpoint/2010/main" val="3797328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30597" y="3441277"/>
            <a:ext cx="2907903" cy="973709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368040" y="3441277"/>
            <a:ext cx="2907904" cy="973709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F212A68-5E2D-3140-8E4F-47994DA118E1}" type="datetimeFigureOut">
              <a:rPr lang="en-US" smtClean="0"/>
              <a:t>5/9/2022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2246FC-767D-2642-8F9E-EB71D9A5668A}" type="slidenum">
              <a:rPr lang="en-US" smtClean="0"/>
              <a:t>‹#›</a:t>
            </a:fld>
            <a:endParaRPr lang="en-US"/>
          </a:p>
        </p:txBody>
      </p:sp>
    </p:spTree>
    <p:extLst>
      <p:ext uri="{BB962C8B-B14F-4D97-AF65-F5344CB8AC3E}">
        <p14:creationId xmlns:p14="http://schemas.microsoft.com/office/powerpoint/2010/main" val="4055244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8620" y="402802"/>
            <a:ext cx="6995160" cy="167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88620" y="2251499"/>
            <a:ext cx="3434160" cy="93831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8620" y="3189817"/>
            <a:ext cx="3434160" cy="57952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948272" y="2251499"/>
            <a:ext cx="3435509" cy="93831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948272" y="3189817"/>
            <a:ext cx="3435509" cy="57952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F212A68-5E2D-3140-8E4F-47994DA118E1}" type="datetimeFigureOut">
              <a:rPr lang="en-US" smtClean="0"/>
              <a:t>5/9/2022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2246FC-767D-2642-8F9E-EB71D9A5668A}" type="slidenum">
              <a:rPr lang="en-US" smtClean="0"/>
              <a:t>‹#›</a:t>
            </a:fld>
            <a:endParaRPr lang="en-US"/>
          </a:p>
        </p:txBody>
      </p:sp>
    </p:spTree>
    <p:extLst>
      <p:ext uri="{BB962C8B-B14F-4D97-AF65-F5344CB8AC3E}">
        <p14:creationId xmlns:p14="http://schemas.microsoft.com/office/powerpoint/2010/main" val="1208740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F212A68-5E2D-3140-8E4F-47994DA118E1}" type="datetimeFigureOut">
              <a:rPr lang="en-US" smtClean="0"/>
              <a:t>5/9/2022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2246FC-767D-2642-8F9E-EB71D9A5668A}" type="slidenum">
              <a:rPr lang="en-US" smtClean="0"/>
              <a:t>‹#›</a:t>
            </a:fld>
            <a:endParaRPr lang="en-US"/>
          </a:p>
        </p:txBody>
      </p:sp>
    </p:spTree>
    <p:extLst>
      <p:ext uri="{BB962C8B-B14F-4D97-AF65-F5344CB8AC3E}">
        <p14:creationId xmlns:p14="http://schemas.microsoft.com/office/powerpoint/2010/main" val="1870044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212A68-5E2D-3140-8E4F-47994DA118E1}" type="datetimeFigureOut">
              <a:rPr lang="en-US" smtClean="0"/>
              <a:t>5/9/2022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2246FC-767D-2642-8F9E-EB71D9A5668A}" type="slidenum">
              <a:rPr lang="en-US" smtClean="0"/>
              <a:t>‹#›</a:t>
            </a:fld>
            <a:endParaRPr lang="en-US"/>
          </a:p>
        </p:txBody>
      </p:sp>
    </p:spTree>
    <p:extLst>
      <p:ext uri="{BB962C8B-B14F-4D97-AF65-F5344CB8AC3E}">
        <p14:creationId xmlns:p14="http://schemas.microsoft.com/office/powerpoint/2010/main" val="2872371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8620" y="400473"/>
            <a:ext cx="2557066" cy="170434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038792" y="400474"/>
            <a:ext cx="4344988" cy="858456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88620" y="2104814"/>
            <a:ext cx="2557066" cy="68802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F212A68-5E2D-3140-8E4F-47994DA118E1}" type="datetimeFigureOut">
              <a:rPr lang="en-US" smtClean="0"/>
              <a:t>5/9/2022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2246FC-767D-2642-8F9E-EB71D9A5668A}" type="slidenum">
              <a:rPr lang="en-US" smtClean="0"/>
              <a:t>‹#›</a:t>
            </a:fld>
            <a:endParaRPr lang="en-US"/>
          </a:p>
        </p:txBody>
      </p:sp>
    </p:spTree>
    <p:extLst>
      <p:ext uri="{BB962C8B-B14F-4D97-AF65-F5344CB8AC3E}">
        <p14:creationId xmlns:p14="http://schemas.microsoft.com/office/powerpoint/2010/main" val="4208438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3445" y="7040880"/>
            <a:ext cx="4663440" cy="831216"/>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523445" y="898737"/>
            <a:ext cx="4663440" cy="60350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523445" y="7872096"/>
            <a:ext cx="4663440" cy="11804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F212A68-5E2D-3140-8E4F-47994DA118E1}" type="datetimeFigureOut">
              <a:rPr lang="en-US" smtClean="0"/>
              <a:t>5/9/2022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2246FC-767D-2642-8F9E-EB71D9A5668A}" type="slidenum">
              <a:rPr lang="en-US" smtClean="0"/>
              <a:t>‹#›</a:t>
            </a:fld>
            <a:endParaRPr lang="en-US"/>
          </a:p>
        </p:txBody>
      </p:sp>
    </p:spTree>
    <p:extLst>
      <p:ext uri="{BB962C8B-B14F-4D97-AF65-F5344CB8AC3E}">
        <p14:creationId xmlns:p14="http://schemas.microsoft.com/office/powerpoint/2010/main" val="3336140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8620" y="402802"/>
            <a:ext cx="6995160" cy="16764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88620" y="2346961"/>
            <a:ext cx="6995160" cy="663807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88620" y="9322647"/>
            <a:ext cx="1813560" cy="535517"/>
          </a:xfrm>
          <a:prstGeom prst="rect">
            <a:avLst/>
          </a:prstGeom>
        </p:spPr>
        <p:txBody>
          <a:bodyPr vert="horz" lIns="91440" tIns="45720" rIns="91440" bIns="45720" rtlCol="0" anchor="ctr"/>
          <a:lstStyle>
            <a:lvl1pPr algn="l">
              <a:defRPr sz="1200">
                <a:solidFill>
                  <a:schemeClr val="tx1">
                    <a:tint val="75000"/>
                  </a:schemeClr>
                </a:solidFill>
              </a:defRPr>
            </a:lvl1pPr>
          </a:lstStyle>
          <a:p>
            <a:fld id="{4F212A68-5E2D-3140-8E4F-47994DA118E1}" type="datetimeFigureOut">
              <a:rPr lang="en-US" smtClean="0"/>
              <a:t>5/9/2022</a:t>
            </a:fld>
            <a:endParaRPr lang="en-US"/>
          </a:p>
        </p:txBody>
      </p:sp>
      <p:sp>
        <p:nvSpPr>
          <p:cNvPr id="5" name="Footer Placeholder 4"/>
          <p:cNvSpPr>
            <a:spLocks noGrp="1"/>
          </p:cNvSpPr>
          <p:nvPr>
            <p:ph type="ftr" sz="quarter" idx="3"/>
          </p:nvPr>
        </p:nvSpPr>
        <p:spPr>
          <a:xfrm>
            <a:off x="2655570" y="9322647"/>
            <a:ext cx="2461260" cy="53551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570220" y="9322647"/>
            <a:ext cx="1813560" cy="535517"/>
          </a:xfrm>
          <a:prstGeom prst="rect">
            <a:avLst/>
          </a:prstGeom>
        </p:spPr>
        <p:txBody>
          <a:bodyPr vert="horz" lIns="91440" tIns="45720" rIns="91440" bIns="45720" rtlCol="0" anchor="ctr"/>
          <a:lstStyle>
            <a:lvl1pPr algn="r">
              <a:defRPr sz="1200">
                <a:solidFill>
                  <a:schemeClr val="tx1">
                    <a:tint val="75000"/>
                  </a:schemeClr>
                </a:solidFill>
              </a:defRPr>
            </a:lvl1pPr>
          </a:lstStyle>
          <a:p>
            <a:fld id="{C42246FC-767D-2642-8F9E-EB71D9A5668A}" type="slidenum">
              <a:rPr lang="en-US" smtClean="0"/>
              <a:t>‹#›</a:t>
            </a:fld>
            <a:endParaRPr lang="en-US"/>
          </a:p>
        </p:txBody>
      </p:sp>
    </p:spTree>
    <p:extLst>
      <p:ext uri="{BB962C8B-B14F-4D97-AF65-F5344CB8AC3E}">
        <p14:creationId xmlns:p14="http://schemas.microsoft.com/office/powerpoint/2010/main" val="3589538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1.xm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82188" y="4467515"/>
            <a:ext cx="4921175" cy="658277"/>
          </a:xfrm>
          <a:solidFill>
            <a:srgbClr val="FFFFFF">
              <a:alpha val="63000"/>
            </a:srgbClr>
          </a:solidFill>
        </p:spPr>
        <p:txBody>
          <a:bodyPr>
            <a:normAutofit fontScale="92500" lnSpcReduction="10000"/>
          </a:bodyPr>
          <a:lstStyle/>
          <a:p>
            <a:pPr>
              <a:spcBef>
                <a:spcPts val="0"/>
              </a:spcBef>
            </a:pPr>
            <a:r>
              <a:rPr lang="fr-FR" sz="2000" b="1" dirty="0">
                <a:solidFill>
                  <a:schemeClr val="tx1"/>
                </a:solidFill>
              </a:rPr>
              <a:t>Lauren </a:t>
            </a:r>
            <a:r>
              <a:rPr lang="fr-FR" sz="2000" b="1" dirty="0" err="1">
                <a:solidFill>
                  <a:schemeClr val="tx1"/>
                </a:solidFill>
              </a:rPr>
              <a:t>Mims</a:t>
            </a:r>
            <a:r>
              <a:rPr lang="fr-FR" sz="2000" b="1" dirty="0">
                <a:solidFill>
                  <a:schemeClr val="tx1"/>
                </a:solidFill>
              </a:rPr>
              <a:t>, PhD.</a:t>
            </a:r>
          </a:p>
          <a:p>
            <a:pPr>
              <a:spcBef>
                <a:spcPts val="0"/>
              </a:spcBef>
            </a:pPr>
            <a:r>
              <a:rPr lang="fr-FR" sz="2000" b="1" dirty="0">
                <a:solidFill>
                  <a:schemeClr val="tx1"/>
                </a:solidFill>
              </a:rPr>
              <a:t>Ball State University</a:t>
            </a:r>
          </a:p>
        </p:txBody>
      </p:sp>
      <p:sp>
        <p:nvSpPr>
          <p:cNvPr id="4" name="Freeform 3"/>
          <p:cNvSpPr>
            <a:spLocks/>
          </p:cNvSpPr>
          <p:nvPr/>
        </p:nvSpPr>
        <p:spPr bwMode="auto">
          <a:xfrm>
            <a:off x="457200" y="457200"/>
            <a:ext cx="6858000" cy="9144000"/>
          </a:xfrm>
          <a:custGeom>
            <a:avLst/>
            <a:gdLst>
              <a:gd name="T0" fmla="+- 0 720 720"/>
              <a:gd name="T1" fmla="*/ T0 w 10800"/>
              <a:gd name="T2" fmla="+- 0 15120 720"/>
              <a:gd name="T3" fmla="*/ 15120 h 14400"/>
              <a:gd name="T4" fmla="+- 0 11520 720"/>
              <a:gd name="T5" fmla="*/ T4 w 10800"/>
              <a:gd name="T6" fmla="+- 0 15120 720"/>
              <a:gd name="T7" fmla="*/ 15120 h 14400"/>
              <a:gd name="T8" fmla="+- 0 11520 720"/>
              <a:gd name="T9" fmla="*/ T8 w 10800"/>
              <a:gd name="T10" fmla="+- 0 720 720"/>
              <a:gd name="T11" fmla="*/ 720 h 14400"/>
              <a:gd name="T12" fmla="+- 0 720 720"/>
              <a:gd name="T13" fmla="*/ T12 w 10800"/>
              <a:gd name="T14" fmla="+- 0 720 720"/>
              <a:gd name="T15" fmla="*/ 720 h 14400"/>
              <a:gd name="T16" fmla="+- 0 720 720"/>
              <a:gd name="T17" fmla="*/ T16 w 10800"/>
              <a:gd name="T18" fmla="+- 0 15120 720"/>
              <a:gd name="T19" fmla="*/ 15120 h 14400"/>
            </a:gdLst>
            <a:ahLst/>
            <a:cxnLst>
              <a:cxn ang="0">
                <a:pos x="T1" y="T3"/>
              </a:cxn>
              <a:cxn ang="0">
                <a:pos x="T5" y="T7"/>
              </a:cxn>
              <a:cxn ang="0">
                <a:pos x="T9" y="T11"/>
              </a:cxn>
              <a:cxn ang="0">
                <a:pos x="T13" y="T15"/>
              </a:cxn>
              <a:cxn ang="0">
                <a:pos x="T17" y="T19"/>
              </a:cxn>
            </a:cxnLst>
            <a:rect l="0" t="0" r="r" b="b"/>
            <a:pathLst>
              <a:path w="10800" h="14400">
                <a:moveTo>
                  <a:pt x="0" y="14400"/>
                </a:moveTo>
                <a:lnTo>
                  <a:pt x="10800" y="14400"/>
                </a:lnTo>
                <a:lnTo>
                  <a:pt x="10800" y="0"/>
                </a:lnTo>
                <a:lnTo>
                  <a:pt x="0" y="0"/>
                </a:lnTo>
                <a:lnTo>
                  <a:pt x="0" y="14400"/>
                </a:lnTo>
                <a:close/>
              </a:path>
            </a:pathLst>
          </a:custGeom>
          <a:noFill/>
          <a:ln w="38100">
            <a:solidFill>
              <a:srgbClr val="143852"/>
            </a:solidFill>
            <a:round/>
            <a:headEnd/>
            <a:tailEnd/>
          </a:ln>
          <a:extLst>
            <a:ext uri="{909E8E84-426E-40dd-AFC4-6F175D3DCCD1}">
              <a14:hiddenFill xmlns:a14="http://schemas.microsoft.com/office/drawing/2010/main" xmlns="">
                <a:solidFill>
                  <a:srgbClr val="FFFFFF"/>
                </a:solidFill>
              </a14:hiddenFill>
            </a:ext>
          </a:extLst>
        </p:spPr>
        <p:txBody>
          <a:bodyPr rot="0" vert="horz" wrap="square" lIns="91440" tIns="45720" rIns="91440" bIns="45720" anchor="t" anchorCtr="0" upright="1">
            <a:noAutofit/>
          </a:bodyPr>
          <a:lstStyle/>
          <a:p>
            <a:endParaRPr lang="en-US"/>
          </a:p>
        </p:txBody>
      </p:sp>
      <p:graphicFrame>
        <p:nvGraphicFramePr>
          <p:cNvPr id="10" name="Object 9"/>
          <p:cNvGraphicFramePr>
            <a:graphicFrameLocks noChangeAspect="1"/>
          </p:cNvGraphicFramePr>
          <p:nvPr>
            <p:extLst>
              <p:ext uri="{D42A27DB-BD31-4B8C-83A1-F6EECF244321}">
                <p14:modId xmlns:p14="http://schemas.microsoft.com/office/powerpoint/2010/main" val="1179769905"/>
              </p:ext>
            </p:extLst>
          </p:nvPr>
        </p:nvGraphicFramePr>
        <p:xfrm>
          <a:off x="510424" y="457199"/>
          <a:ext cx="6768886" cy="1828801"/>
        </p:xfrm>
        <a:graphic>
          <a:graphicData uri="http://schemas.openxmlformats.org/presentationml/2006/ole">
            <mc:AlternateContent xmlns:mc="http://schemas.openxmlformats.org/markup-compatibility/2006">
              <mc:Choice xmlns:v="urn:schemas-microsoft-com:vml" Requires="v">
                <p:oleObj name="Document" r:id="rId2" imgW="6879421" imgH="1915809" progId="Word.Document.12">
                  <p:embed/>
                </p:oleObj>
              </mc:Choice>
              <mc:Fallback>
                <p:oleObj name="Document" r:id="rId2" imgW="6879421" imgH="1915809" progId="Word.Document.12">
                  <p:embed/>
                  <p:pic>
                    <p:nvPicPr>
                      <p:cNvPr id="0" name=""/>
                      <p:cNvPicPr/>
                      <p:nvPr/>
                    </p:nvPicPr>
                    <p:blipFill>
                      <a:blip r:embed="rId3"/>
                      <a:stretch>
                        <a:fillRect/>
                      </a:stretch>
                    </p:blipFill>
                    <p:spPr>
                      <a:xfrm>
                        <a:off x="510424" y="457199"/>
                        <a:ext cx="6768886" cy="1828801"/>
                      </a:xfrm>
                      <a:prstGeom prst="rect">
                        <a:avLst/>
                      </a:prstGeom>
                    </p:spPr>
                  </p:pic>
                </p:oleObj>
              </mc:Fallback>
            </mc:AlternateContent>
          </a:graphicData>
        </a:graphic>
      </p:graphicFrame>
      <p:sp>
        <p:nvSpPr>
          <p:cNvPr id="11" name="Rectangle 10"/>
          <p:cNvSpPr/>
          <p:nvPr/>
        </p:nvSpPr>
        <p:spPr>
          <a:xfrm>
            <a:off x="298768" y="1312647"/>
            <a:ext cx="7288017" cy="615553"/>
          </a:xfrm>
          <a:prstGeom prst="rect">
            <a:avLst/>
          </a:prstGeom>
        </p:spPr>
        <p:txBody>
          <a:bodyPr wrap="square">
            <a:spAutoFit/>
          </a:bodyPr>
          <a:lstStyle/>
          <a:p>
            <a:pPr algn="ctr"/>
            <a:r>
              <a:rPr lang="en-US" sz="1400" b="1" dirty="0"/>
              <a:t>presents the</a:t>
            </a:r>
          </a:p>
          <a:p>
            <a:pPr algn="ctr"/>
            <a:r>
              <a:rPr lang="en-US" sz="2000" b="1" i="1" dirty="0"/>
              <a:t>The 2022 Leona Tyler Memorial Visiting Professor in Psychology</a:t>
            </a:r>
          </a:p>
        </p:txBody>
      </p:sp>
      <p:sp>
        <p:nvSpPr>
          <p:cNvPr id="15" name="Rectangle 14"/>
          <p:cNvSpPr/>
          <p:nvPr/>
        </p:nvSpPr>
        <p:spPr>
          <a:xfrm>
            <a:off x="551051" y="5125792"/>
            <a:ext cx="6598518" cy="3816429"/>
          </a:xfrm>
          <a:prstGeom prst="rect">
            <a:avLst/>
          </a:prstGeom>
        </p:spPr>
        <p:txBody>
          <a:bodyPr wrap="square">
            <a:spAutoFit/>
          </a:bodyPr>
          <a:lstStyle/>
          <a:p>
            <a:pPr algn="ctr"/>
            <a:r>
              <a:rPr lang="en-US" b="1" dirty="0"/>
              <a:t>We are the </a:t>
            </a:r>
            <a:r>
              <a:rPr lang="en-US" b="1" dirty="0" err="1"/>
              <a:t>Dreamkeepers</a:t>
            </a:r>
            <a:r>
              <a:rPr lang="en-US" b="1" dirty="0"/>
              <a:t>:  Applying the </a:t>
            </a:r>
            <a:r>
              <a:rPr lang="en-US" b="1" dirty="0" err="1"/>
              <a:t>BlackCreate</a:t>
            </a:r>
            <a:r>
              <a:rPr lang="en-US" b="1" dirty="0"/>
              <a:t> Framework to Support Brilliant Black Girls</a:t>
            </a:r>
          </a:p>
          <a:p>
            <a:pPr algn="ctr"/>
            <a:r>
              <a:rPr lang="en-US" sz="1600" dirty="0">
                <a:solidFill>
                  <a:srgbClr val="000000"/>
                </a:solidFill>
                <a:effectLst/>
                <a:latin typeface="Calibri" panose="020F0502020204030204" pitchFamily="34" charset="0"/>
                <a:ea typeface="Calibri" panose="020F0502020204030204" pitchFamily="34" charset="0"/>
              </a:rPr>
              <a:t>The award-winning author Jacqueline Woodson asked herself “What am I going to do about a time of my life in which the brilliance of Black girls had no mirror?” as she wrote Another Brooklyn, a story about Black girlhood. This question is also relevant for the field: What are we going to do about a time in which the brilliance of Black girls has no mirror in research, policy, and practice? Dr. Mims will present her recent research focused on Black brilliance and creative problem solving in fugitive spaces. She will discuss her research on how African American youth actively construct their identities within socio-cultural contexts, the magic of </a:t>
            </a:r>
            <a:r>
              <a:rPr lang="en-US" sz="1600" dirty="0" err="1">
                <a:solidFill>
                  <a:srgbClr val="000000"/>
                </a:solidFill>
                <a:effectLst/>
                <a:latin typeface="Calibri" panose="020F0502020204030204" pitchFamily="34" charset="0"/>
                <a:ea typeface="Calibri" panose="020F0502020204030204" pitchFamily="34" charset="0"/>
              </a:rPr>
              <a:t>homespaces</a:t>
            </a:r>
            <a:r>
              <a:rPr lang="en-US" sz="1600" dirty="0">
                <a:solidFill>
                  <a:srgbClr val="000000"/>
                </a:solidFill>
                <a:effectLst/>
                <a:latin typeface="Calibri" panose="020F0502020204030204" pitchFamily="34" charset="0"/>
                <a:ea typeface="Calibri" panose="020F0502020204030204" pitchFamily="34" charset="0"/>
              </a:rPr>
              <a:t> in the Black community, and the feasibility and acceptability of a new Black history home learning program. In addition, Dr. Mims will present her vision for how we can all be </a:t>
            </a:r>
            <a:r>
              <a:rPr lang="en-US" sz="1600" dirty="0" err="1">
                <a:solidFill>
                  <a:srgbClr val="000000"/>
                </a:solidFill>
                <a:effectLst/>
                <a:latin typeface="Calibri" panose="020F0502020204030204" pitchFamily="34" charset="0"/>
                <a:ea typeface="Calibri" panose="020F0502020204030204" pitchFamily="34" charset="0"/>
              </a:rPr>
              <a:t>dreamkeepers</a:t>
            </a:r>
            <a:r>
              <a:rPr lang="en-US" sz="1600" dirty="0">
                <a:solidFill>
                  <a:srgbClr val="000000"/>
                </a:solidFill>
                <a:effectLst/>
                <a:latin typeface="Calibri" panose="020F0502020204030204" pitchFamily="34" charset="0"/>
                <a:ea typeface="Calibri" panose="020F0502020204030204" pitchFamily="34" charset="0"/>
              </a:rPr>
              <a:t> (Ladson-Billings, 1994). </a:t>
            </a:r>
            <a:endParaRPr lang="en-US" sz="1600" dirty="0">
              <a:effectLst/>
              <a:latin typeface="Calibri" panose="020F0502020204030204" pitchFamily="34" charset="0"/>
              <a:ea typeface="Calibri" panose="020F0502020204030204" pitchFamily="34" charset="0"/>
            </a:endParaRPr>
          </a:p>
          <a:p>
            <a:pPr algn="ctr"/>
            <a:endParaRPr lang="en-US" sz="1400" b="1" dirty="0"/>
          </a:p>
        </p:txBody>
      </p:sp>
      <p:sp>
        <p:nvSpPr>
          <p:cNvPr id="18" name="Rectangle 17"/>
          <p:cNvSpPr/>
          <p:nvPr/>
        </p:nvSpPr>
        <p:spPr>
          <a:xfrm>
            <a:off x="457200" y="8758296"/>
            <a:ext cx="6786220" cy="523220"/>
          </a:xfrm>
          <a:prstGeom prst="rect">
            <a:avLst/>
          </a:prstGeom>
          <a:solidFill>
            <a:schemeClr val="bg1">
              <a:alpha val="58000"/>
            </a:schemeClr>
          </a:solidFill>
        </p:spPr>
        <p:txBody>
          <a:bodyPr wrap="square">
            <a:spAutoFit/>
          </a:bodyPr>
          <a:lstStyle/>
          <a:p>
            <a:pPr algn="ctr"/>
            <a:r>
              <a:rPr lang="en-US" sz="1400" b="1" dirty="0"/>
              <a:t>Friday May 20th, 2022 </a:t>
            </a:r>
            <a:r>
              <a:rPr lang="en-US" sz="1400" b="1" dirty="0">
                <a:latin typeface="Wingdings"/>
                <a:ea typeface="Wingdings"/>
                <a:cs typeface="Wingdings"/>
                <a:sym typeface="Wingdings"/>
              </a:rPr>
              <a:t></a:t>
            </a:r>
            <a:r>
              <a:rPr lang="en-US" sz="1400" b="1" dirty="0"/>
              <a:t> 3:30-5:00pm</a:t>
            </a:r>
          </a:p>
          <a:p>
            <a:pPr algn="ctr"/>
            <a:r>
              <a:rPr lang="en-US" sz="1400" b="1" dirty="0"/>
              <a:t>Location – Straub Hall</a:t>
            </a:r>
            <a:r>
              <a:rPr lang="en-US" sz="1400" b="1"/>
              <a:t>, Room 145</a:t>
            </a:r>
            <a:endParaRPr lang="en-US" sz="1400" b="1" dirty="0"/>
          </a:p>
        </p:txBody>
      </p:sp>
      <p:sp>
        <p:nvSpPr>
          <p:cNvPr id="20" name="Rectangle 19"/>
          <p:cNvSpPr/>
          <p:nvPr/>
        </p:nvSpPr>
        <p:spPr>
          <a:xfrm>
            <a:off x="457200" y="9231868"/>
            <a:ext cx="6858000" cy="369332"/>
          </a:xfrm>
          <a:prstGeom prst="rect">
            <a:avLst/>
          </a:prstGeom>
          <a:solidFill>
            <a:srgbClr val="1E415C"/>
          </a:solidFill>
        </p:spPr>
        <p:txBody>
          <a:bodyPr wrap="square">
            <a:spAutoFit/>
          </a:bodyPr>
          <a:lstStyle/>
          <a:p>
            <a:pPr algn="ctr"/>
            <a:r>
              <a:rPr lang="en-US" sz="900" dirty="0">
                <a:solidFill>
                  <a:srgbClr val="FFFFFF"/>
                </a:solidFill>
              </a:rPr>
              <a:t>An equal-opportunity, affirmative-action institution committed to cultural diversity and compliance with the Americans with Disabilities Act.</a:t>
            </a:r>
          </a:p>
          <a:p>
            <a:pPr algn="ctr"/>
            <a:r>
              <a:rPr lang="en-US" sz="900" dirty="0">
                <a:solidFill>
                  <a:srgbClr val="FFFFFF"/>
                </a:solidFill>
              </a:rPr>
              <a:t>This publication will be made available in accessible formats upon request.</a:t>
            </a:r>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11137" y="1963105"/>
            <a:ext cx="3750125" cy="2512719"/>
          </a:xfrm>
          <a:prstGeom prst="rect">
            <a:avLst/>
          </a:prstGeom>
        </p:spPr>
      </p:pic>
    </p:spTree>
    <p:extLst>
      <p:ext uri="{BB962C8B-B14F-4D97-AF65-F5344CB8AC3E}">
        <p14:creationId xmlns:p14="http://schemas.microsoft.com/office/powerpoint/2010/main" val="15644641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215</TotalTime>
  <Words>239</Words>
  <Application>Microsoft Office PowerPoint</Application>
  <PresentationFormat>Custom</PresentationFormat>
  <Paragraphs>10</Paragraphs>
  <Slides>1</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6" baseType="lpstr">
      <vt:lpstr>Arial</vt:lpstr>
      <vt:lpstr>Calibri</vt:lpstr>
      <vt:lpstr>Wingdings</vt:lpstr>
      <vt:lpstr>Office Theme</vt:lpstr>
      <vt:lpstr>Document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 K</dc:creator>
  <cp:lastModifiedBy>Sheila Keen</cp:lastModifiedBy>
  <cp:revision>25</cp:revision>
  <dcterms:created xsi:type="dcterms:W3CDTF">2019-05-10T16:24:38Z</dcterms:created>
  <dcterms:modified xsi:type="dcterms:W3CDTF">2022-05-09T19:45:32Z</dcterms:modified>
</cp:coreProperties>
</file>