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0E529-8807-FC4B-A14F-A867126DB2A9}" v="6" dt="2024-02-09T18:55:20.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3"/>
    <p:restoredTop sz="96327"/>
  </p:normalViewPr>
  <p:slideViewPr>
    <p:cSldViewPr snapToGrid="0">
      <p:cViewPr varScale="1">
        <p:scale>
          <a:sx n="119" d="100"/>
          <a:sy n="119" d="100"/>
        </p:scale>
        <p:origin x="10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1441-B169-3688-4132-9DF58274AD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49236F-DBDD-DBE6-12C3-1FD1375F8D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A294EB-F48F-0A98-711D-0A2330496A9F}"/>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5" name="Footer Placeholder 4">
            <a:extLst>
              <a:ext uri="{FF2B5EF4-FFF2-40B4-BE49-F238E27FC236}">
                <a16:creationId xmlns:a16="http://schemas.microsoft.com/office/drawing/2014/main" id="{001A5FF2-57C7-03A8-A962-1E2E023B8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C1EBB-F06D-769D-70D9-4695B2BF3A3B}"/>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42527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B795-B43B-E2C1-C060-65793287AD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71744C-40C0-6C8C-3A06-EF2003F75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380BF-5D69-C132-23E8-9D3FB9AFE11F}"/>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5" name="Footer Placeholder 4">
            <a:extLst>
              <a:ext uri="{FF2B5EF4-FFF2-40B4-BE49-F238E27FC236}">
                <a16:creationId xmlns:a16="http://schemas.microsoft.com/office/drawing/2014/main" id="{D363D535-0685-0E64-1E63-8E82721DF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4BE59-116C-2C17-B43A-865DC3147D2F}"/>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210987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974D4A-721E-9218-70A0-E829FE4E0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F508C1-F0B3-8160-B589-813F213F80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030A1-D3CE-C3EE-2AF2-BD818812302A}"/>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5" name="Footer Placeholder 4">
            <a:extLst>
              <a:ext uri="{FF2B5EF4-FFF2-40B4-BE49-F238E27FC236}">
                <a16:creationId xmlns:a16="http://schemas.microsoft.com/office/drawing/2014/main" id="{611E9972-CF3F-8F8C-C1A3-CA40AEEB7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C4272-F43F-0D83-8B47-A8450CED90DE}"/>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293802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1186-1B74-5E3F-3EEF-DB495EDCD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F697E-A422-0E28-2A00-DEC986181D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382AC-AEA9-C6FA-46F2-7EF3DF02C0B7}"/>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5" name="Footer Placeholder 4">
            <a:extLst>
              <a:ext uri="{FF2B5EF4-FFF2-40B4-BE49-F238E27FC236}">
                <a16:creationId xmlns:a16="http://schemas.microsoft.com/office/drawing/2014/main" id="{D0F0D0E9-C313-04C3-3CB7-953F66C07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5169B-8C7A-B2EF-F2CE-355714428F69}"/>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158884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5CD1-18E4-7F60-E2C8-5BF25149E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DA2D9D-D4C7-7003-5059-894789E8E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ECD0D4-CC21-0BCA-BAA8-710C90F80C69}"/>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5" name="Footer Placeholder 4">
            <a:extLst>
              <a:ext uri="{FF2B5EF4-FFF2-40B4-BE49-F238E27FC236}">
                <a16:creationId xmlns:a16="http://schemas.microsoft.com/office/drawing/2014/main" id="{D56D02F3-81AD-A6D0-5CEF-5613085C8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D0D12-BC5F-44E4-3049-2CDA761FB79F}"/>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98308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A5B6-72B5-18BD-6D8C-A247C26DC4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EFBC1-B7FF-BDCA-A601-7845652952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EB163-0595-4AAE-B5E1-11313AE14E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F17261-948F-3406-BB04-999AD8EFB2E2}"/>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6" name="Footer Placeholder 5">
            <a:extLst>
              <a:ext uri="{FF2B5EF4-FFF2-40B4-BE49-F238E27FC236}">
                <a16:creationId xmlns:a16="http://schemas.microsoft.com/office/drawing/2014/main" id="{01FB808D-C6B1-CBB9-1EC3-6AB176C43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CAA60-9FE0-1A2C-5F2F-D52E4CDC91A2}"/>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261258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2C5F-EFAB-5424-70A0-417B651550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9032F-3FA8-CE4A-191F-D8864B8DD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703EA-9E50-9EC3-8693-C538452AE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1368B7-2146-8041-553F-68B6A3F01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65231-611A-A88C-D484-0AE2BB3064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54199E-CB4E-8485-BE33-BBB097A54246}"/>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8" name="Footer Placeholder 7">
            <a:extLst>
              <a:ext uri="{FF2B5EF4-FFF2-40B4-BE49-F238E27FC236}">
                <a16:creationId xmlns:a16="http://schemas.microsoft.com/office/drawing/2014/main" id="{12A4518E-A40A-93F5-9171-625D3748B4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AD42D4-3A15-C4A6-A9AA-BF3FE16A2CA3}"/>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231485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C9BC-B753-D6A7-9784-E9E75DB993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C84AB8-5C98-FB6F-B896-B796AF6808B9}"/>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4" name="Footer Placeholder 3">
            <a:extLst>
              <a:ext uri="{FF2B5EF4-FFF2-40B4-BE49-F238E27FC236}">
                <a16:creationId xmlns:a16="http://schemas.microsoft.com/office/drawing/2014/main" id="{6C7B6487-B320-FBFD-04C3-B74FF7EBD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C685D3-BD23-726B-5412-0790B2B98934}"/>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408328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8F3038-B43C-50FF-F752-053E4884CCF4}"/>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3" name="Footer Placeholder 2">
            <a:extLst>
              <a:ext uri="{FF2B5EF4-FFF2-40B4-BE49-F238E27FC236}">
                <a16:creationId xmlns:a16="http://schemas.microsoft.com/office/drawing/2014/main" id="{B4C8C778-DF62-3953-C02E-2D70E3480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C4A892-2FE9-8F54-C30C-C48405097B8F}"/>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240203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E001-D2D2-D430-A941-DC6CFB055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CB8C39-6C1F-5550-A2E0-1FCEA8CCC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49050-5A92-71D7-DD29-9A2AEE3F3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057D1-9C1E-7978-F6DD-745EBE6CAD1B}"/>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6" name="Footer Placeholder 5">
            <a:extLst>
              <a:ext uri="{FF2B5EF4-FFF2-40B4-BE49-F238E27FC236}">
                <a16:creationId xmlns:a16="http://schemas.microsoft.com/office/drawing/2014/main" id="{42F60524-B1A5-7E86-BB7C-5CE178982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3B176-1A95-473A-71BF-B151DBADAB13}"/>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202943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EB45-F229-EBB0-39DB-9ACEA5021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41523B-1C65-599D-4BD9-8AD82128AA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54BA4F-CC65-037A-3DBE-2E9D59B2A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CC124-5BEE-5642-84E1-340E4E47D8A4}"/>
              </a:ext>
            </a:extLst>
          </p:cNvPr>
          <p:cNvSpPr>
            <a:spLocks noGrp="1"/>
          </p:cNvSpPr>
          <p:nvPr>
            <p:ph type="dt" sz="half" idx="10"/>
          </p:nvPr>
        </p:nvSpPr>
        <p:spPr/>
        <p:txBody>
          <a:bodyPr/>
          <a:lstStyle/>
          <a:p>
            <a:fld id="{9EADD1A9-D9B5-A747-B2B9-4762BFE014C6}" type="datetimeFigureOut">
              <a:rPr lang="en-US" smtClean="0"/>
              <a:t>2/9/24</a:t>
            </a:fld>
            <a:endParaRPr lang="en-US"/>
          </a:p>
        </p:txBody>
      </p:sp>
      <p:sp>
        <p:nvSpPr>
          <p:cNvPr id="6" name="Footer Placeholder 5">
            <a:extLst>
              <a:ext uri="{FF2B5EF4-FFF2-40B4-BE49-F238E27FC236}">
                <a16:creationId xmlns:a16="http://schemas.microsoft.com/office/drawing/2014/main" id="{D1805AE7-5B14-3454-A060-A42C0117C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64D29-B878-1EF5-BC7B-00887B200BB7}"/>
              </a:ext>
            </a:extLst>
          </p:cNvPr>
          <p:cNvSpPr>
            <a:spLocks noGrp="1"/>
          </p:cNvSpPr>
          <p:nvPr>
            <p:ph type="sldNum" sz="quarter" idx="12"/>
          </p:nvPr>
        </p:nvSpPr>
        <p:spPr/>
        <p:txBody>
          <a:bodyPr/>
          <a:lstStyle/>
          <a:p>
            <a:fld id="{F87A6BE0-71A2-2D4B-8CC3-0172CF68B574}" type="slidenum">
              <a:rPr lang="en-US" smtClean="0"/>
              <a:t>‹#›</a:t>
            </a:fld>
            <a:endParaRPr lang="en-US"/>
          </a:p>
        </p:txBody>
      </p:sp>
    </p:spTree>
    <p:extLst>
      <p:ext uri="{BB962C8B-B14F-4D97-AF65-F5344CB8AC3E}">
        <p14:creationId xmlns:p14="http://schemas.microsoft.com/office/powerpoint/2010/main" val="333083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B1AEE2-B3C5-E99F-7CC8-E2C259754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BBACAB-7A5A-0834-7201-D66198A42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1A6FB-9DC5-0B65-F567-A66C05083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DD1A9-D9B5-A747-B2B9-4762BFE014C6}" type="datetimeFigureOut">
              <a:rPr lang="en-US" smtClean="0"/>
              <a:t>2/9/24</a:t>
            </a:fld>
            <a:endParaRPr lang="en-US"/>
          </a:p>
        </p:txBody>
      </p:sp>
      <p:sp>
        <p:nvSpPr>
          <p:cNvPr id="5" name="Footer Placeholder 4">
            <a:extLst>
              <a:ext uri="{FF2B5EF4-FFF2-40B4-BE49-F238E27FC236}">
                <a16:creationId xmlns:a16="http://schemas.microsoft.com/office/drawing/2014/main" id="{647CF96A-8D37-DC4C-1592-8C4B038B1B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084C7F-B895-7AEC-11AC-BEED8AB24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A6BE0-71A2-2D4B-8CC3-0172CF68B574}" type="slidenum">
              <a:rPr lang="en-US" smtClean="0"/>
              <a:t>‹#›</a:t>
            </a:fld>
            <a:endParaRPr lang="en-US"/>
          </a:p>
        </p:txBody>
      </p:sp>
    </p:spTree>
    <p:extLst>
      <p:ext uri="{BB962C8B-B14F-4D97-AF65-F5344CB8AC3E}">
        <p14:creationId xmlns:p14="http://schemas.microsoft.com/office/powerpoint/2010/main" val="3021822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ordalumnicenter.com/s/1540/fac/index.aspx?sid=1540&amp;gid=3&amp;pgid=633"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uoregon.joinhandshak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uoregon.joinhandshak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ign with green border and text&#10;&#10;Description automatically generated">
            <a:extLst>
              <a:ext uri="{FF2B5EF4-FFF2-40B4-BE49-F238E27FC236}">
                <a16:creationId xmlns:a16="http://schemas.microsoft.com/office/drawing/2014/main" id="{D1F564CA-B0B5-3154-020C-0CBBD829E11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64692" y="3328465"/>
            <a:ext cx="8780389" cy="3529173"/>
          </a:xfrm>
          <a:prstGeom prst="rect">
            <a:avLst/>
          </a:prstGeom>
        </p:spPr>
      </p:pic>
      <p:sp>
        <p:nvSpPr>
          <p:cNvPr id="20" name="TextBox 19">
            <a:extLst>
              <a:ext uri="{FF2B5EF4-FFF2-40B4-BE49-F238E27FC236}">
                <a16:creationId xmlns:a16="http://schemas.microsoft.com/office/drawing/2014/main" id="{C2CC4736-0EA1-6FD4-BADD-11AE1B8D6817}"/>
              </a:ext>
            </a:extLst>
          </p:cNvPr>
          <p:cNvSpPr txBox="1"/>
          <p:nvPr/>
        </p:nvSpPr>
        <p:spPr>
          <a:xfrm>
            <a:off x="327058" y="324047"/>
            <a:ext cx="10019046" cy="769441"/>
          </a:xfrm>
          <a:prstGeom prst="rect">
            <a:avLst/>
          </a:prstGeom>
          <a:noFill/>
        </p:spPr>
        <p:txBody>
          <a:bodyPr wrap="square" rtlCol="0">
            <a:spAutoFit/>
          </a:bodyPr>
          <a:lstStyle/>
          <a:p>
            <a:r>
              <a:rPr lang="en-US" sz="4400" b="1" dirty="0">
                <a:solidFill>
                  <a:schemeClr val="accent6">
                    <a:lumMod val="50000"/>
                  </a:schemeClr>
                </a:solidFill>
              </a:rPr>
              <a:t>Join us for the 2024</a:t>
            </a:r>
          </a:p>
        </p:txBody>
      </p:sp>
      <p:pic>
        <p:nvPicPr>
          <p:cNvPr id="19" name="Picture 18" descr="A person and person shaking hands&#10;&#10;Description automatically generated">
            <a:extLst>
              <a:ext uri="{FF2B5EF4-FFF2-40B4-BE49-F238E27FC236}">
                <a16:creationId xmlns:a16="http://schemas.microsoft.com/office/drawing/2014/main" id="{51D1E18F-0C85-85C8-5E78-17C692A6D57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024118" y="3428999"/>
            <a:ext cx="3596704" cy="2529741"/>
          </a:xfrm>
          <a:prstGeom prst="rect">
            <a:avLst/>
          </a:prstGeom>
        </p:spPr>
      </p:pic>
      <p:pic>
        <p:nvPicPr>
          <p:cNvPr id="24" name="Picture 23" descr="A group of people at a convention&#10;&#10;Description automatically generated">
            <a:extLst>
              <a:ext uri="{FF2B5EF4-FFF2-40B4-BE49-F238E27FC236}">
                <a16:creationId xmlns:a16="http://schemas.microsoft.com/office/drawing/2014/main" id="{4ECBDC9F-1090-5524-EADF-C2FA9B36C76E}"/>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57907" y="1622534"/>
            <a:ext cx="4851116" cy="1481662"/>
          </a:xfrm>
          <a:prstGeom prst="rect">
            <a:avLst/>
          </a:prstGeom>
        </p:spPr>
      </p:pic>
      <p:sp>
        <p:nvSpPr>
          <p:cNvPr id="25" name="TextBox 24">
            <a:extLst>
              <a:ext uri="{FF2B5EF4-FFF2-40B4-BE49-F238E27FC236}">
                <a16:creationId xmlns:a16="http://schemas.microsoft.com/office/drawing/2014/main" id="{099665E2-550B-EBD7-956B-F528ABF1E0C9}"/>
              </a:ext>
            </a:extLst>
          </p:cNvPr>
          <p:cNvSpPr txBox="1"/>
          <p:nvPr/>
        </p:nvSpPr>
        <p:spPr>
          <a:xfrm>
            <a:off x="327058" y="838586"/>
            <a:ext cx="11436699" cy="769441"/>
          </a:xfrm>
          <a:prstGeom prst="rect">
            <a:avLst/>
          </a:prstGeom>
          <a:noFill/>
        </p:spPr>
        <p:txBody>
          <a:bodyPr wrap="square" rtlCol="0">
            <a:spAutoFit/>
          </a:bodyPr>
          <a:lstStyle/>
          <a:p>
            <a:pPr algn="ctr"/>
            <a:r>
              <a:rPr lang="en-US" sz="4400" b="1" dirty="0">
                <a:solidFill>
                  <a:schemeClr val="accent6">
                    <a:lumMod val="50000"/>
                  </a:schemeClr>
                </a:solidFill>
              </a:rPr>
              <a:t>University of Oregon Educator Career Fair</a:t>
            </a:r>
          </a:p>
        </p:txBody>
      </p:sp>
      <p:pic>
        <p:nvPicPr>
          <p:cNvPr id="27" name="Picture 26" descr="A group of people at a convention&#10;&#10;Description automatically generated">
            <a:extLst>
              <a:ext uri="{FF2B5EF4-FFF2-40B4-BE49-F238E27FC236}">
                <a16:creationId xmlns:a16="http://schemas.microsoft.com/office/drawing/2014/main" id="{1B5A4535-0BE8-2A93-F2BF-FE963AFD9F7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709023" y="1608027"/>
            <a:ext cx="4510355" cy="1495807"/>
          </a:xfrm>
          <a:prstGeom prst="rect">
            <a:avLst/>
          </a:prstGeom>
        </p:spPr>
      </p:pic>
      <p:pic>
        <p:nvPicPr>
          <p:cNvPr id="2" name="Picture 1" descr="A qr code with circles and circles&#10;&#10;Description automatically generated">
            <a:extLst>
              <a:ext uri="{FF2B5EF4-FFF2-40B4-BE49-F238E27FC236}">
                <a16:creationId xmlns:a16="http://schemas.microsoft.com/office/drawing/2014/main" id="{1951B590-8BC1-C0CB-AAF9-7B379D490033}"/>
              </a:ext>
            </a:extLst>
          </p:cNvPr>
          <p:cNvPicPr>
            <a:picLocks noChangeAspect="1"/>
          </p:cNvPicPr>
          <p:nvPr/>
        </p:nvPicPr>
        <p:blipFill>
          <a:blip r:embed="rId6">
            <a:duotone>
              <a:schemeClr val="bg2">
                <a:shade val="45000"/>
                <a:satMod val="135000"/>
              </a:schemeClr>
              <a:prstClr val="white"/>
            </a:duotone>
          </a:blip>
          <a:stretch>
            <a:fillRect/>
          </a:stretch>
        </p:blipFill>
        <p:spPr>
          <a:xfrm>
            <a:off x="327058" y="1651643"/>
            <a:ext cx="1452568" cy="1452568"/>
          </a:xfrm>
          <a:prstGeom prst="rect">
            <a:avLst/>
          </a:prstGeom>
        </p:spPr>
      </p:pic>
    </p:spTree>
    <p:extLst>
      <p:ext uri="{BB962C8B-B14F-4D97-AF65-F5344CB8AC3E}">
        <p14:creationId xmlns:p14="http://schemas.microsoft.com/office/powerpoint/2010/main" val="21698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FD1560B-7CE5-54F1-3D46-6502C16BA32E}"/>
              </a:ext>
            </a:extLst>
          </p:cNvPr>
          <p:cNvPicPr>
            <a:picLocks noChangeAspect="1"/>
          </p:cNvPicPr>
          <p:nvPr/>
        </p:nvPicPr>
        <p:blipFill>
          <a:blip r:embed="rId2"/>
          <a:stretch>
            <a:fillRect/>
          </a:stretch>
        </p:blipFill>
        <p:spPr>
          <a:xfrm>
            <a:off x="6389297" y="1313731"/>
            <a:ext cx="5522614" cy="3639566"/>
          </a:xfrm>
          <a:prstGeom prst="rect">
            <a:avLst/>
          </a:prstGeom>
        </p:spPr>
      </p:pic>
      <p:pic>
        <p:nvPicPr>
          <p:cNvPr id="7" name="Graphic 6" descr="Schoolhouse with solid fill">
            <a:extLst>
              <a:ext uri="{FF2B5EF4-FFF2-40B4-BE49-F238E27FC236}">
                <a16:creationId xmlns:a16="http://schemas.microsoft.com/office/drawing/2014/main" id="{A31EF091-411A-33B6-2622-868C9366A4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510" y="981545"/>
            <a:ext cx="413951" cy="413951"/>
          </a:xfrm>
          <a:prstGeom prst="rect">
            <a:avLst/>
          </a:prstGeom>
        </p:spPr>
      </p:pic>
      <p:sp>
        <p:nvSpPr>
          <p:cNvPr id="8" name="TextBox 7">
            <a:extLst>
              <a:ext uri="{FF2B5EF4-FFF2-40B4-BE49-F238E27FC236}">
                <a16:creationId xmlns:a16="http://schemas.microsoft.com/office/drawing/2014/main" id="{AC97EE4E-0A01-4270-AC80-7E9633A099CA}"/>
              </a:ext>
            </a:extLst>
          </p:cNvPr>
          <p:cNvSpPr txBox="1"/>
          <p:nvPr/>
        </p:nvSpPr>
        <p:spPr>
          <a:xfrm>
            <a:off x="1020461" y="1430091"/>
            <a:ext cx="2484733" cy="3416320"/>
          </a:xfrm>
          <a:prstGeom prst="rect">
            <a:avLst/>
          </a:prstGeom>
          <a:noFill/>
        </p:spPr>
        <p:txBody>
          <a:bodyPr wrap="square" rtlCol="0">
            <a:spAutoFit/>
          </a:bodyPr>
          <a:lstStyle/>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Beaverton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Bend-La Pine Schools</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Bethel SD</a:t>
            </a:r>
          </a:p>
          <a:p>
            <a:pPr marR="0" lvl="0">
              <a:spcBef>
                <a:spcPts val="0"/>
              </a:spcBef>
              <a:spcAft>
                <a:spcPts val="0"/>
              </a:spcAft>
              <a:buSzPts val="1000"/>
              <a:tabLst>
                <a:tab pos="457200" algn="l"/>
              </a:tabLst>
            </a:pPr>
            <a:r>
              <a:rPr lang="en-US" sz="1800" dirty="0" err="1">
                <a:solidFill>
                  <a:srgbClr val="000000"/>
                </a:solidFill>
                <a:effectLst/>
                <a:latin typeface="Calibri" panose="020F0502020204030204" pitchFamily="34" charset="0"/>
                <a:ea typeface="Times New Roman" panose="02020603050405020304" pitchFamily="18" charset="0"/>
              </a:rPr>
              <a:t>Blachly</a:t>
            </a:r>
            <a:r>
              <a:rPr lang="en-US" sz="1800" dirty="0">
                <a:solidFill>
                  <a:srgbClr val="000000"/>
                </a:solidFill>
                <a:effectLst/>
                <a:latin typeface="Calibri" panose="020F0502020204030204" pitchFamily="34" charset="0"/>
                <a:ea typeface="Times New Roman" panose="02020603050405020304" pitchFamily="18" charset="0"/>
              </a:rPr>
              <a:t>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Central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Corvallis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Crook County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Eugene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Fern Ridge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Grants Pass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Greater Albany PS</a:t>
            </a:r>
          </a:p>
          <a:p>
            <a:r>
              <a:rPr lang="en-US" sz="1800" dirty="0">
                <a:solidFill>
                  <a:srgbClr val="000000"/>
                </a:solidFill>
                <a:effectLst/>
                <a:latin typeface="Calibri" panose="020F0502020204030204" pitchFamily="34" charset="0"/>
                <a:ea typeface="Times New Roman" panose="02020603050405020304" pitchFamily="18" charset="0"/>
              </a:rPr>
              <a:t>Gresham-Barlow SD</a:t>
            </a:r>
            <a:r>
              <a:rPr lang="en-US" dirty="0">
                <a:effectLst/>
              </a:rPr>
              <a:t> </a:t>
            </a: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98CE01EA-1391-7F4D-7892-011181238E3A}"/>
              </a:ext>
            </a:extLst>
          </p:cNvPr>
          <p:cNvSpPr txBox="1"/>
          <p:nvPr/>
        </p:nvSpPr>
        <p:spPr>
          <a:xfrm>
            <a:off x="1020461" y="957689"/>
            <a:ext cx="4851818" cy="461665"/>
          </a:xfrm>
          <a:prstGeom prst="rect">
            <a:avLst/>
          </a:prstGeom>
          <a:noFill/>
        </p:spPr>
        <p:txBody>
          <a:bodyPr wrap="square" rtlCol="0">
            <a:spAutoFit/>
          </a:bodyPr>
          <a:lstStyle/>
          <a:p>
            <a:r>
              <a:rPr lang="en-US" sz="2400" b="1" dirty="0"/>
              <a:t>Oregon School Districts &amp; ESDs</a:t>
            </a:r>
          </a:p>
        </p:txBody>
      </p:sp>
      <p:sp>
        <p:nvSpPr>
          <p:cNvPr id="16" name="TextBox 15">
            <a:extLst>
              <a:ext uri="{FF2B5EF4-FFF2-40B4-BE49-F238E27FC236}">
                <a16:creationId xmlns:a16="http://schemas.microsoft.com/office/drawing/2014/main" id="{D2B418C7-791B-18F5-3355-007438BB4BEA}"/>
              </a:ext>
            </a:extLst>
          </p:cNvPr>
          <p:cNvSpPr txBox="1"/>
          <p:nvPr/>
        </p:nvSpPr>
        <p:spPr>
          <a:xfrm>
            <a:off x="3505194" y="1450122"/>
            <a:ext cx="2884103" cy="3139321"/>
          </a:xfrm>
          <a:prstGeom prst="rect">
            <a:avLst/>
          </a:prstGeom>
          <a:noFill/>
        </p:spPr>
        <p:txBody>
          <a:bodyPr wrap="square" rtlCol="0">
            <a:spAutoFit/>
          </a:bodyPr>
          <a:lstStyle/>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Hillsboro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Jefferson County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Lane ESD </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Medford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Redmond SD</a:t>
            </a:r>
            <a:endParaRPr lang="en-US" sz="1800" dirty="0">
              <a:effectLst/>
              <a:latin typeface="Calibri" panose="020F0502020204030204" pitchFamily="34" charset="0"/>
              <a:ea typeface="Times New Roman" panose="02020603050405020304" pitchFamily="18" charset="0"/>
            </a:endParaRPr>
          </a:p>
          <a:p>
            <a:pPr marR="0" lvl="0">
              <a:spcBef>
                <a:spcPts val="0"/>
              </a:spcBef>
              <a:spcAft>
                <a:spcPts val="0"/>
              </a:spcAft>
              <a:buSzPts val="1000"/>
              <a:tabLst>
                <a:tab pos="457200" algn="l"/>
              </a:tabLst>
            </a:pPr>
            <a:r>
              <a:rPr lang="en-US" sz="1800" dirty="0">
                <a:effectLst/>
                <a:latin typeface="Calibri" panose="020F0502020204030204" pitchFamily="34" charset="0"/>
                <a:ea typeface="Times New Roman" panose="02020603050405020304" pitchFamily="18" charset="0"/>
              </a:rPr>
              <a:t>Roseburg PS</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Salem-Keizer PS</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South Lane SD</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Springfield PS</a:t>
            </a:r>
          </a:p>
          <a:p>
            <a:pPr marR="0" lvl="0">
              <a:spcBef>
                <a:spcPts val="0"/>
              </a:spcBef>
              <a:spcAft>
                <a:spcPts val="0"/>
              </a:spcAft>
              <a:buSzPts val="1000"/>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Sweet Home SD</a:t>
            </a:r>
          </a:p>
          <a:p>
            <a:r>
              <a:rPr lang="en-US" sz="1800" dirty="0">
                <a:solidFill>
                  <a:srgbClr val="000000"/>
                </a:solidFill>
                <a:effectLst/>
                <a:latin typeface="Calibri" panose="020F0502020204030204" pitchFamily="34" charset="0"/>
                <a:ea typeface="Times New Roman" panose="02020603050405020304" pitchFamily="18" charset="0"/>
              </a:rPr>
              <a:t>UO’s Early Childhood CARES</a:t>
            </a:r>
            <a:r>
              <a:rPr lang="en-US" dirty="0">
                <a:effectLst/>
              </a:rPr>
              <a:t> </a:t>
            </a:r>
            <a:endParaRPr lang="en-US" sz="1800" dirty="0">
              <a:effectLst/>
              <a:latin typeface="Calibri" panose="020F0502020204030204" pitchFamily="34" charset="0"/>
              <a:ea typeface="Times New Roman" panose="02020603050405020304" pitchFamily="18" charset="0"/>
            </a:endParaRPr>
          </a:p>
        </p:txBody>
      </p:sp>
      <p:pic>
        <p:nvPicPr>
          <p:cNvPr id="17" name="Graphic 16" descr="Schoolhouse with solid fill">
            <a:extLst>
              <a:ext uri="{FF2B5EF4-FFF2-40B4-BE49-F238E27FC236}">
                <a16:creationId xmlns:a16="http://schemas.microsoft.com/office/drawing/2014/main" id="{2B409B93-B677-8105-F476-42E18FAE2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510" y="4901231"/>
            <a:ext cx="413951" cy="413951"/>
          </a:xfrm>
          <a:prstGeom prst="rect">
            <a:avLst/>
          </a:prstGeom>
        </p:spPr>
      </p:pic>
      <p:sp>
        <p:nvSpPr>
          <p:cNvPr id="18" name="TextBox 17">
            <a:extLst>
              <a:ext uri="{FF2B5EF4-FFF2-40B4-BE49-F238E27FC236}">
                <a16:creationId xmlns:a16="http://schemas.microsoft.com/office/drawing/2014/main" id="{89A1C2B1-E4D0-9F8C-B76F-4F68E5C69E43}"/>
              </a:ext>
            </a:extLst>
          </p:cNvPr>
          <p:cNvSpPr txBox="1"/>
          <p:nvPr/>
        </p:nvSpPr>
        <p:spPr>
          <a:xfrm>
            <a:off x="1020461" y="4901231"/>
            <a:ext cx="3472248" cy="461665"/>
          </a:xfrm>
          <a:prstGeom prst="rect">
            <a:avLst/>
          </a:prstGeom>
          <a:noFill/>
        </p:spPr>
        <p:txBody>
          <a:bodyPr wrap="square" rtlCol="0">
            <a:spAutoFit/>
          </a:bodyPr>
          <a:lstStyle/>
          <a:p>
            <a:r>
              <a:rPr lang="en-US" sz="2400" b="1" dirty="0"/>
              <a:t>Out-of-State</a:t>
            </a:r>
          </a:p>
        </p:txBody>
      </p:sp>
      <p:sp>
        <p:nvSpPr>
          <p:cNvPr id="20" name="TextBox 19">
            <a:extLst>
              <a:ext uri="{FF2B5EF4-FFF2-40B4-BE49-F238E27FC236}">
                <a16:creationId xmlns:a16="http://schemas.microsoft.com/office/drawing/2014/main" id="{D6C20B9D-CCEF-382B-733C-31294DF740E6}"/>
              </a:ext>
            </a:extLst>
          </p:cNvPr>
          <p:cNvSpPr txBox="1"/>
          <p:nvPr/>
        </p:nvSpPr>
        <p:spPr>
          <a:xfrm>
            <a:off x="1020461" y="5310830"/>
            <a:ext cx="6097656" cy="1477328"/>
          </a:xfrm>
          <a:prstGeom prst="rect">
            <a:avLst/>
          </a:prstGeom>
          <a:noFill/>
        </p:spPr>
        <p:txBody>
          <a:bodyPr wrap="square">
            <a:spAutoFit/>
          </a:bodyPr>
          <a:lstStyle/>
          <a:p>
            <a:pPr marR="0" lvl="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Boulder Valley SD, CO</a:t>
            </a:r>
          </a:p>
          <a:p>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Liberty Union High SD, CA</a:t>
            </a:r>
            <a:b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Mystic Valley Regional Charter School, MA</a:t>
            </a:r>
            <a:endParaRPr lang="en-US" sz="1800" dirty="0">
              <a:solidFill>
                <a:srgbClr val="000000"/>
              </a:solidFill>
              <a:effectLst/>
              <a:latin typeface="Calibri" panose="020F0502020204030204" pitchFamily="34" charset="0"/>
              <a:ea typeface="Times New Roman" panose="02020603050405020304" pitchFamily="18" charset="0"/>
            </a:endParaRPr>
          </a:p>
          <a:p>
            <a:pPr marR="0" lvl="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 </a:t>
            </a:r>
            <a:endParaRPr lang="en-US" dirty="0"/>
          </a:p>
        </p:txBody>
      </p:sp>
      <p:sp>
        <p:nvSpPr>
          <p:cNvPr id="22" name="TextBox 21">
            <a:extLst>
              <a:ext uri="{FF2B5EF4-FFF2-40B4-BE49-F238E27FC236}">
                <a16:creationId xmlns:a16="http://schemas.microsoft.com/office/drawing/2014/main" id="{5271100F-9ADE-E217-179A-E64294C359A4}"/>
              </a:ext>
            </a:extLst>
          </p:cNvPr>
          <p:cNvSpPr txBox="1"/>
          <p:nvPr/>
        </p:nvSpPr>
        <p:spPr>
          <a:xfrm>
            <a:off x="606510" y="212271"/>
            <a:ext cx="11211116" cy="584775"/>
          </a:xfrm>
          <a:prstGeom prst="rect">
            <a:avLst/>
          </a:prstGeom>
          <a:solidFill>
            <a:schemeClr val="accent6">
              <a:lumMod val="75000"/>
            </a:schemeClr>
          </a:solidFill>
        </p:spPr>
        <p:txBody>
          <a:bodyPr wrap="square">
            <a:spAutoFit/>
          </a:bodyPr>
          <a:lstStyle/>
          <a:p>
            <a:pPr algn="ctr"/>
            <a:r>
              <a:rPr lang="en-US" sz="3200" b="1" dirty="0">
                <a:solidFill>
                  <a:schemeClr val="bg1"/>
                </a:solidFill>
                <a:effectLst/>
                <a:latin typeface="Calibri" panose="020F0502020204030204" pitchFamily="34" charset="0"/>
                <a:ea typeface="Calibri" panose="020F0502020204030204" pitchFamily="34" charset="0"/>
              </a:rPr>
              <a:t>Districts </a:t>
            </a:r>
            <a:r>
              <a:rPr lang="en-US" sz="3200" b="1" dirty="0">
                <a:solidFill>
                  <a:schemeClr val="bg1"/>
                </a:solidFill>
                <a:latin typeface="Calibri" panose="020F0502020204030204" pitchFamily="34" charset="0"/>
                <a:ea typeface="Calibri" panose="020F0502020204030204" pitchFamily="34" charset="0"/>
              </a:rPr>
              <a:t>Attending the </a:t>
            </a:r>
            <a:r>
              <a:rPr lang="en-US" sz="3200" b="1" dirty="0">
                <a:solidFill>
                  <a:schemeClr val="bg1"/>
                </a:solidFill>
                <a:effectLst/>
                <a:latin typeface="Calibri" panose="020F0502020204030204" pitchFamily="34" charset="0"/>
                <a:ea typeface="Calibri" panose="020F0502020204030204" pitchFamily="34" charset="0"/>
              </a:rPr>
              <a:t>UO Educator Career Fair on March 14 </a:t>
            </a:r>
            <a:endParaRPr lang="en-US" sz="3200" b="1" dirty="0">
              <a:solidFill>
                <a:schemeClr val="bg1"/>
              </a:solidFill>
            </a:endParaRPr>
          </a:p>
        </p:txBody>
      </p:sp>
      <p:pic>
        <p:nvPicPr>
          <p:cNvPr id="2" name="Picture 1">
            <a:extLst>
              <a:ext uri="{FF2B5EF4-FFF2-40B4-BE49-F238E27FC236}">
                <a16:creationId xmlns:a16="http://schemas.microsoft.com/office/drawing/2014/main" id="{D23EA2EF-B5AB-80DE-EE9C-660E238C6AA8}"/>
              </a:ext>
            </a:extLst>
          </p:cNvPr>
          <p:cNvPicPr>
            <a:picLocks noChangeAspect="1"/>
          </p:cNvPicPr>
          <p:nvPr/>
        </p:nvPicPr>
        <p:blipFill rotWithShape="1">
          <a:blip r:embed="rId5">
            <a:extLst>
              <a:ext uri="{28A0092B-C50C-407E-A947-70E740481C1C}">
                <a14:useLocalDpi xmlns:a14="http://schemas.microsoft.com/office/drawing/2010/main" val="0"/>
              </a:ext>
            </a:extLst>
          </a:blip>
          <a:srcRect t="9843"/>
          <a:stretch/>
        </p:blipFill>
        <p:spPr>
          <a:xfrm>
            <a:off x="0" y="6336581"/>
            <a:ext cx="12192000" cy="618295"/>
          </a:xfrm>
          <a:prstGeom prst="rect">
            <a:avLst/>
          </a:prstGeom>
        </p:spPr>
      </p:pic>
    </p:spTree>
    <p:extLst>
      <p:ext uri="{BB962C8B-B14F-4D97-AF65-F5344CB8AC3E}">
        <p14:creationId xmlns:p14="http://schemas.microsoft.com/office/powerpoint/2010/main" val="11740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FD93-5A8D-A7E0-65D9-9B498EDDC605}"/>
              </a:ext>
            </a:extLst>
          </p:cNvPr>
          <p:cNvSpPr>
            <a:spLocks noGrp="1"/>
          </p:cNvSpPr>
          <p:nvPr>
            <p:ph type="title"/>
          </p:nvPr>
        </p:nvSpPr>
        <p:spPr>
          <a:xfrm>
            <a:off x="0" y="5735"/>
            <a:ext cx="12192000" cy="767399"/>
          </a:xfrm>
          <a:solidFill>
            <a:schemeClr val="accent6">
              <a:lumMod val="75000"/>
            </a:schemeClr>
          </a:solidFill>
        </p:spPr>
        <p:txBody>
          <a:bodyPr/>
          <a:lstStyle/>
          <a:p>
            <a:pPr algn="ctr"/>
            <a:r>
              <a:rPr lang="en-US" b="1" dirty="0">
                <a:solidFill>
                  <a:schemeClr val="bg1"/>
                </a:solidFill>
              </a:rPr>
              <a:t>Register via Handshake</a:t>
            </a:r>
          </a:p>
        </p:txBody>
      </p:sp>
      <p:sp>
        <p:nvSpPr>
          <p:cNvPr id="7" name="TextBox 6">
            <a:extLst>
              <a:ext uri="{FF2B5EF4-FFF2-40B4-BE49-F238E27FC236}">
                <a16:creationId xmlns:a16="http://schemas.microsoft.com/office/drawing/2014/main" id="{77172504-07D3-79BB-3181-DC9C4960E2C8}"/>
              </a:ext>
            </a:extLst>
          </p:cNvPr>
          <p:cNvSpPr txBox="1"/>
          <p:nvPr/>
        </p:nvSpPr>
        <p:spPr>
          <a:xfrm>
            <a:off x="164851" y="784457"/>
            <a:ext cx="11791181" cy="2985433"/>
          </a:xfrm>
          <a:prstGeom prst="rect">
            <a:avLst/>
          </a:prstGeom>
          <a:noFill/>
        </p:spPr>
        <p:txBody>
          <a:bodyPr wrap="square">
            <a:spAutoFit/>
          </a:bodyPr>
          <a:lstStyle/>
          <a:p>
            <a:r>
              <a:rPr lang="en-US" sz="2100" dirty="0"/>
              <a:t>This Career Fair is open to all UO students and alumni interested in pursuing careers in education. Our goal is to support you as you transition into or are looking for new opportunities in the educator workforce. You will meet with hiring representatives, practice marketing yourself, and hopefully get some valuable interviews!</a:t>
            </a:r>
          </a:p>
          <a:p>
            <a:pPr marL="0" marR="0">
              <a:spcBef>
                <a:spcPts val="0"/>
              </a:spcBef>
              <a:spcAft>
                <a:spcPts val="600"/>
              </a:spcAft>
            </a:pPr>
            <a:r>
              <a:rPr lang="en-US" sz="500" b="1" dirty="0">
                <a:effectLst/>
                <a:ea typeface="Calibri" panose="020F0502020204030204" pitchFamily="34" charset="0"/>
                <a:cs typeface="Calibri" panose="020F0502020204030204" pitchFamily="34" charset="0"/>
              </a:rPr>
              <a:t> </a:t>
            </a:r>
            <a:endParaRPr lang="en-US" sz="500" dirty="0">
              <a:effectLst/>
              <a:ea typeface="SimSun" panose="02010600030101010101" pitchFamily="2" charset="-122"/>
              <a:cs typeface="Times New Roman" panose="02020603050405020304" pitchFamily="18" charset="0"/>
            </a:endParaRPr>
          </a:p>
          <a:p>
            <a:pPr marL="0" marR="0">
              <a:spcBef>
                <a:spcPts val="0"/>
              </a:spcBef>
              <a:spcAft>
                <a:spcPts val="600"/>
              </a:spcAft>
            </a:pPr>
            <a:r>
              <a:rPr lang="en-US" sz="2100" b="1" dirty="0">
                <a:solidFill>
                  <a:srgbClr val="385723"/>
                </a:solidFill>
                <a:effectLst/>
                <a:ea typeface="Calibri" panose="020F0502020204030204" pitchFamily="34" charset="0"/>
                <a:cs typeface="Calibri" panose="020F0502020204030204" pitchFamily="34" charset="0"/>
              </a:rPr>
              <a:t>202</a:t>
            </a:r>
            <a:r>
              <a:rPr lang="en-US" sz="2100" b="1" dirty="0">
                <a:effectLst/>
                <a:ea typeface="Calibri" panose="020F0502020204030204" pitchFamily="34" charset="0"/>
                <a:cs typeface="Calibri" panose="020F0502020204030204" pitchFamily="34" charset="0"/>
              </a:rPr>
              <a:t>4</a:t>
            </a:r>
            <a:r>
              <a:rPr lang="en-US" sz="2100" b="1" dirty="0">
                <a:solidFill>
                  <a:srgbClr val="385723"/>
                </a:solidFill>
                <a:effectLst/>
                <a:ea typeface="Calibri" panose="020F0502020204030204" pitchFamily="34" charset="0"/>
                <a:cs typeface="Calibri" panose="020F0502020204030204" pitchFamily="34" charset="0"/>
              </a:rPr>
              <a:t> Educator Career Fair</a:t>
            </a:r>
            <a:endParaRPr lang="en-US" sz="2100" dirty="0">
              <a:effectLst/>
              <a:ea typeface="SimSun" panose="02010600030101010101" pitchFamily="2" charset="-122"/>
              <a:cs typeface="Times New Roman" panose="02020603050405020304" pitchFamily="18" charset="0"/>
            </a:endParaRPr>
          </a:p>
          <a:p>
            <a:pPr marL="285750" marR="0" indent="-285750">
              <a:spcBef>
                <a:spcPts val="0"/>
              </a:spcBef>
              <a:spcAft>
                <a:spcPts val="300"/>
              </a:spcAft>
              <a:buFont typeface="Arial" panose="020B0604020202020204" pitchFamily="34" charset="0"/>
              <a:buChar char="•"/>
            </a:pPr>
            <a:r>
              <a:rPr lang="en-US" sz="2100" dirty="0">
                <a:effectLst/>
                <a:ea typeface="Calibri" panose="020F0502020204030204" pitchFamily="34" charset="0"/>
                <a:cs typeface="Calibri" panose="020F0502020204030204" pitchFamily="34" charset="0"/>
              </a:rPr>
              <a:t>When: March 14 (Thurs) 2:00 - 5:00 pm </a:t>
            </a:r>
          </a:p>
          <a:p>
            <a:pPr marL="285750" marR="0" indent="-285750">
              <a:spcBef>
                <a:spcPts val="0"/>
              </a:spcBef>
              <a:spcAft>
                <a:spcPts val="300"/>
              </a:spcAft>
              <a:buFont typeface="Arial" panose="020B0604020202020204" pitchFamily="34" charset="0"/>
              <a:buChar char="•"/>
            </a:pPr>
            <a:r>
              <a:rPr lang="en-US" sz="2100" dirty="0"/>
              <a:t>Where: </a:t>
            </a:r>
            <a:r>
              <a:rPr lang="en-US" sz="2100" b="1" dirty="0">
                <a:solidFill>
                  <a:srgbClr val="385723"/>
                </a:solidFill>
                <a:effectLst/>
                <a:ea typeface="Calibri" panose="020F0502020204030204" pitchFamily="34" charset="0"/>
                <a:cs typeface="Calibri" panose="020F0502020204030204" pitchFamily="34" charset="0"/>
              </a:rPr>
              <a:t>UO Ford Alumni Center ballroom</a:t>
            </a:r>
            <a:r>
              <a:rPr lang="en-US" sz="2100" dirty="0">
                <a:solidFill>
                  <a:srgbClr val="385723"/>
                </a:solidFill>
                <a:effectLst/>
                <a:ea typeface="Calibri" panose="020F0502020204030204" pitchFamily="34" charset="0"/>
                <a:cs typeface="Calibri" panose="020F0502020204030204" pitchFamily="34" charset="0"/>
              </a:rPr>
              <a:t> </a:t>
            </a:r>
            <a:r>
              <a:rPr lang="en-US" sz="2100" dirty="0">
                <a:effectLst/>
                <a:ea typeface="Calibri" panose="020F0502020204030204" pitchFamily="34" charset="0"/>
                <a:cs typeface="Calibri" panose="020F0502020204030204" pitchFamily="34" charset="0"/>
              </a:rPr>
              <a:t>(directions </a:t>
            </a:r>
            <a:r>
              <a:rPr lang="en-US" sz="2100" u="sng" dirty="0">
                <a:solidFill>
                  <a:srgbClr val="0563C1"/>
                </a:solidFill>
                <a:effectLst/>
                <a:ea typeface="Calibri" panose="020F0502020204030204" pitchFamily="34" charset="0"/>
                <a:cs typeface="Calibri" panose="020F0502020204030204" pitchFamily="34" charset="0"/>
                <a:hlinkClick r:id="rId2"/>
              </a:rPr>
              <a:t>link</a:t>
            </a:r>
            <a:r>
              <a:rPr lang="en-US" sz="2100" dirty="0">
                <a:effectLst/>
                <a:ea typeface="Calibri" panose="020F0502020204030204" pitchFamily="34" charset="0"/>
                <a:cs typeface="Calibri" panose="020F0502020204030204" pitchFamily="34" charset="0"/>
              </a:rPr>
              <a:t>) </a:t>
            </a:r>
          </a:p>
          <a:p>
            <a:pPr marL="285750" marR="0" indent="-285750">
              <a:spcBef>
                <a:spcPts val="0"/>
              </a:spcBef>
              <a:spcAft>
                <a:spcPts val="300"/>
              </a:spcAft>
              <a:buFont typeface="Arial" panose="020B0604020202020204" pitchFamily="34" charset="0"/>
              <a:buChar char="•"/>
            </a:pPr>
            <a:r>
              <a:rPr lang="en-US" sz="2100" dirty="0"/>
              <a:t>Who: Interested undergrads, grads, &amp; alumni</a:t>
            </a:r>
          </a:p>
        </p:txBody>
      </p:sp>
      <p:pic>
        <p:nvPicPr>
          <p:cNvPr id="13" name="Picture 12" descr="A qr code with circles and circles&#10;&#10;Description automatically generated">
            <a:extLst>
              <a:ext uri="{FF2B5EF4-FFF2-40B4-BE49-F238E27FC236}">
                <a16:creationId xmlns:a16="http://schemas.microsoft.com/office/drawing/2014/main" id="{273D158B-9FC5-B2A1-4AAC-12C7760A6A8D}"/>
              </a:ext>
            </a:extLst>
          </p:cNvPr>
          <p:cNvPicPr>
            <a:picLocks noChangeAspect="1"/>
          </p:cNvPicPr>
          <p:nvPr/>
        </p:nvPicPr>
        <p:blipFill>
          <a:blip r:embed="rId3"/>
          <a:stretch>
            <a:fillRect/>
          </a:stretch>
        </p:blipFill>
        <p:spPr>
          <a:xfrm>
            <a:off x="164851" y="4262332"/>
            <a:ext cx="1427442" cy="1427442"/>
          </a:xfrm>
          <a:prstGeom prst="rect">
            <a:avLst/>
          </a:prstGeom>
        </p:spPr>
      </p:pic>
      <p:sp>
        <p:nvSpPr>
          <p:cNvPr id="14" name="TextBox 13">
            <a:extLst>
              <a:ext uri="{FF2B5EF4-FFF2-40B4-BE49-F238E27FC236}">
                <a16:creationId xmlns:a16="http://schemas.microsoft.com/office/drawing/2014/main" id="{9B80DC62-31A5-AA49-5526-394B72921C37}"/>
              </a:ext>
            </a:extLst>
          </p:cNvPr>
          <p:cNvSpPr txBox="1"/>
          <p:nvPr/>
        </p:nvSpPr>
        <p:spPr>
          <a:xfrm>
            <a:off x="1628696" y="4262332"/>
            <a:ext cx="10563304" cy="1862048"/>
          </a:xfrm>
          <a:prstGeom prst="rect">
            <a:avLst/>
          </a:prstGeom>
          <a:noFill/>
        </p:spPr>
        <p:txBody>
          <a:bodyPr wrap="square">
            <a:spAutoFit/>
          </a:bodyPr>
          <a:lstStyle/>
          <a:p>
            <a:pPr marL="342900" marR="0" lvl="0" indent="-342900">
              <a:spcBef>
                <a:spcPts val="0"/>
              </a:spcBef>
              <a:spcAft>
                <a:spcPts val="600"/>
              </a:spcAft>
              <a:buFont typeface="+mj-lt"/>
              <a:buAutoNum type="alphaUcPeriod"/>
            </a:pPr>
            <a:r>
              <a:rPr lang="en-US" sz="2100" dirty="0">
                <a:effectLst/>
                <a:ea typeface="Calibri" panose="020F0502020204030204" pitchFamily="34" charset="0"/>
                <a:cs typeface="Calibri" panose="020F0502020204030204" pitchFamily="34" charset="0"/>
              </a:rPr>
              <a:t>Login to </a:t>
            </a:r>
            <a:r>
              <a:rPr lang="en-US" sz="2100" b="1" dirty="0">
                <a:effectLst/>
                <a:ea typeface="Calibri" panose="020F0502020204030204" pitchFamily="34" charset="0"/>
                <a:cs typeface="Calibri" panose="020F0502020204030204" pitchFamily="34" charset="0"/>
              </a:rPr>
              <a:t>Handshake</a:t>
            </a:r>
            <a:r>
              <a:rPr lang="en-US" sz="2100" dirty="0">
                <a:effectLst/>
                <a:ea typeface="Calibri" panose="020F0502020204030204" pitchFamily="34" charset="0"/>
                <a:cs typeface="Calibri" panose="020F0502020204030204" pitchFamily="34" charset="0"/>
              </a:rPr>
              <a:t> (</a:t>
            </a:r>
            <a:r>
              <a:rPr lang="en-US" sz="2100" u="sng" dirty="0">
                <a:solidFill>
                  <a:srgbClr val="0563C1"/>
                </a:solidFill>
                <a:effectLst/>
                <a:ea typeface="Calibri" panose="020F0502020204030204" pitchFamily="34" charset="0"/>
                <a:cs typeface="Calibri" panose="020F0502020204030204" pitchFamily="34" charset="0"/>
                <a:hlinkClick r:id="rId4"/>
              </a:rPr>
              <a:t>https://uoregon.joinhandshake.com</a:t>
            </a:r>
            <a:r>
              <a:rPr lang="en-US" sz="2100" dirty="0">
                <a:effectLst/>
                <a:ea typeface="Calibri" panose="020F0502020204030204" pitchFamily="34" charset="0"/>
                <a:cs typeface="Calibri" panose="020F0502020204030204" pitchFamily="34" charset="0"/>
              </a:rPr>
              <a:t>) with your UO Student ID#</a:t>
            </a:r>
          </a:p>
          <a:p>
            <a:pPr marL="342900" marR="0" lvl="0" indent="-342900">
              <a:spcBef>
                <a:spcPts val="0"/>
              </a:spcBef>
              <a:spcAft>
                <a:spcPts val="600"/>
              </a:spcAft>
              <a:buFont typeface="+mj-lt"/>
              <a:buAutoNum type="alphaUcPeriod"/>
            </a:pPr>
            <a:r>
              <a:rPr lang="en-US" sz="2100" dirty="0">
                <a:effectLst/>
                <a:ea typeface="Calibri" panose="020F0502020204030204" pitchFamily="34" charset="0"/>
                <a:cs typeface="Calibri" panose="020F0502020204030204" pitchFamily="34" charset="0"/>
              </a:rPr>
              <a:t>Search “Events” for the “</a:t>
            </a:r>
            <a:r>
              <a:rPr lang="en-US" sz="2100" b="1" dirty="0">
                <a:effectLst/>
                <a:ea typeface="Calibri" panose="020F0502020204030204" pitchFamily="34" charset="0"/>
                <a:cs typeface="Calibri" panose="020F0502020204030204" pitchFamily="34" charset="0"/>
              </a:rPr>
              <a:t>UO Educator Career Fair 2024</a:t>
            </a:r>
            <a:r>
              <a:rPr lang="en-US" sz="2100" dirty="0">
                <a:effectLst/>
                <a:ea typeface="Calibri" panose="020F0502020204030204" pitchFamily="34" charset="0"/>
                <a:cs typeface="Calibri" panose="020F0502020204030204" pitchFamily="34" charset="0"/>
              </a:rPr>
              <a:t>,” there you will need to “+Join Event” </a:t>
            </a:r>
            <a:endParaRPr lang="en-US" sz="2100" dirty="0">
              <a:ea typeface="SimSun" panose="02010600030101010101" pitchFamily="2" charset="-122"/>
              <a:cs typeface="Times New Roman" panose="02020603050405020304" pitchFamily="18" charset="0"/>
            </a:endParaRPr>
          </a:p>
          <a:p>
            <a:pPr marL="342900" marR="0" lvl="0" indent="-342900">
              <a:spcBef>
                <a:spcPts val="0"/>
              </a:spcBef>
              <a:spcAft>
                <a:spcPts val="600"/>
              </a:spcAft>
              <a:buFont typeface="+mj-lt"/>
              <a:buAutoNum type="alphaUcPeriod"/>
            </a:pPr>
            <a:r>
              <a:rPr lang="en-US" sz="2100" dirty="0">
                <a:effectLst/>
                <a:ea typeface="Calibri" panose="020F0502020204030204" pitchFamily="34" charset="0"/>
                <a:cs typeface="Calibri" panose="020F0502020204030204" pitchFamily="34" charset="0"/>
              </a:rPr>
              <a:t>As you register, be sure to create and publish your </a:t>
            </a:r>
            <a:r>
              <a:rPr lang="en-US" sz="2100" b="1" dirty="0">
                <a:effectLst/>
                <a:ea typeface="Calibri" panose="020F0502020204030204" pitchFamily="34" charset="0"/>
                <a:cs typeface="Calibri" panose="020F0502020204030204" pitchFamily="34" charset="0"/>
              </a:rPr>
              <a:t>Handshake</a:t>
            </a:r>
            <a:r>
              <a:rPr lang="en-US" sz="2100" dirty="0">
                <a:effectLst/>
                <a:ea typeface="Calibri" panose="020F0502020204030204" pitchFamily="34" charset="0"/>
                <a:cs typeface="Calibri" panose="020F0502020204030204" pitchFamily="34" charset="0"/>
              </a:rPr>
              <a:t> portfolio; this allows districts to review your “resume” before and after the fair.</a:t>
            </a:r>
            <a:endParaRPr lang="en-US" sz="2100" dirty="0">
              <a:effectLst/>
              <a:ea typeface="SimSun" panose="02010600030101010101" pitchFamily="2" charset="-122"/>
              <a:cs typeface="Times New Roman" panose="02020603050405020304" pitchFamily="18" charset="0"/>
            </a:endParaRPr>
          </a:p>
        </p:txBody>
      </p:sp>
      <p:sp>
        <p:nvSpPr>
          <p:cNvPr id="16" name="TextBox 15">
            <a:extLst>
              <a:ext uri="{FF2B5EF4-FFF2-40B4-BE49-F238E27FC236}">
                <a16:creationId xmlns:a16="http://schemas.microsoft.com/office/drawing/2014/main" id="{AB759762-AEBA-B393-319B-74D6A9544FA5}"/>
              </a:ext>
            </a:extLst>
          </p:cNvPr>
          <p:cNvSpPr txBox="1"/>
          <p:nvPr/>
        </p:nvSpPr>
        <p:spPr>
          <a:xfrm>
            <a:off x="85261" y="3904323"/>
            <a:ext cx="8980690" cy="415498"/>
          </a:xfrm>
          <a:prstGeom prst="rect">
            <a:avLst/>
          </a:prstGeom>
          <a:noFill/>
        </p:spPr>
        <p:txBody>
          <a:bodyPr wrap="square">
            <a:spAutoFit/>
          </a:bodyPr>
          <a:lstStyle/>
          <a:p>
            <a:pPr marL="0" marR="0">
              <a:spcBef>
                <a:spcPts val="0"/>
              </a:spcBef>
              <a:spcAft>
                <a:spcPts val="600"/>
              </a:spcAft>
            </a:pPr>
            <a:r>
              <a:rPr lang="en-US" sz="2100" b="1" dirty="0">
                <a:solidFill>
                  <a:schemeClr val="accent6">
                    <a:lumMod val="50000"/>
                  </a:schemeClr>
                </a:solidFill>
                <a:effectLst/>
                <a:ea typeface="Calibri" panose="020F0502020204030204" pitchFamily="34" charset="0"/>
                <a:cs typeface="Calibri" panose="020F0502020204030204" pitchFamily="34" charset="0"/>
              </a:rPr>
              <a:t>Student Registration Instructions:</a:t>
            </a:r>
            <a:endParaRPr lang="en-US" sz="2100" dirty="0">
              <a:effectLst/>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0FCC4651-9D51-F4C5-3232-19A000845080}"/>
              </a:ext>
            </a:extLst>
          </p:cNvPr>
          <p:cNvPicPr>
            <a:picLocks noChangeAspect="1"/>
          </p:cNvPicPr>
          <p:nvPr/>
        </p:nvPicPr>
        <p:blipFill rotWithShape="1">
          <a:blip r:embed="rId5">
            <a:extLst>
              <a:ext uri="{28A0092B-C50C-407E-A947-70E740481C1C}">
                <a14:useLocalDpi xmlns:a14="http://schemas.microsoft.com/office/drawing/2010/main" val="0"/>
              </a:ext>
            </a:extLst>
          </a:blip>
          <a:srcRect t="9843"/>
          <a:stretch/>
        </p:blipFill>
        <p:spPr>
          <a:xfrm>
            <a:off x="0" y="6239705"/>
            <a:ext cx="12192000" cy="618295"/>
          </a:xfrm>
          <a:prstGeom prst="rect">
            <a:avLst/>
          </a:prstGeom>
        </p:spPr>
      </p:pic>
    </p:spTree>
    <p:extLst>
      <p:ext uri="{BB962C8B-B14F-4D97-AF65-F5344CB8AC3E}">
        <p14:creationId xmlns:p14="http://schemas.microsoft.com/office/powerpoint/2010/main" val="114947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0951-4BA2-DF20-458C-BFC49CEB08B9}"/>
              </a:ext>
            </a:extLst>
          </p:cNvPr>
          <p:cNvSpPr>
            <a:spLocks noGrp="1"/>
          </p:cNvSpPr>
          <p:nvPr>
            <p:ph type="title"/>
          </p:nvPr>
        </p:nvSpPr>
        <p:spPr>
          <a:xfrm>
            <a:off x="0" y="169917"/>
            <a:ext cx="12192000" cy="765034"/>
          </a:xfrm>
          <a:solidFill>
            <a:schemeClr val="accent6">
              <a:lumMod val="75000"/>
            </a:schemeClr>
          </a:solidFill>
        </p:spPr>
        <p:txBody>
          <a:bodyPr>
            <a:normAutofit/>
          </a:bodyPr>
          <a:lstStyle/>
          <a:p>
            <a:r>
              <a:rPr lang="en-US" sz="4800" b="1" dirty="0">
                <a:solidFill>
                  <a:schemeClr val="bg1"/>
                </a:solidFill>
                <a:latin typeface="+mn-lt"/>
              </a:rPr>
              <a:t> Prepare to Shine!</a:t>
            </a:r>
          </a:p>
        </p:txBody>
      </p:sp>
      <p:sp>
        <p:nvSpPr>
          <p:cNvPr id="3" name="Content Placeholder 2">
            <a:extLst>
              <a:ext uri="{FF2B5EF4-FFF2-40B4-BE49-F238E27FC236}">
                <a16:creationId xmlns:a16="http://schemas.microsoft.com/office/drawing/2014/main" id="{F1BB4DC3-E010-5E81-E86E-4F3C5605D7A2}"/>
              </a:ext>
            </a:extLst>
          </p:cNvPr>
          <p:cNvSpPr>
            <a:spLocks noGrp="1"/>
          </p:cNvSpPr>
          <p:nvPr>
            <p:ph idx="1"/>
          </p:nvPr>
        </p:nvSpPr>
        <p:spPr>
          <a:xfrm>
            <a:off x="341982" y="985759"/>
            <a:ext cx="10953547" cy="2390321"/>
          </a:xfrm>
          <a:noFill/>
        </p:spPr>
        <p:txBody>
          <a:bodyPr>
            <a:noAutofit/>
          </a:bodyPr>
          <a:lstStyle/>
          <a:p>
            <a:pPr marL="0" indent="0">
              <a:lnSpc>
                <a:spcPct val="100000"/>
              </a:lnSpc>
              <a:spcBef>
                <a:spcPts val="0"/>
              </a:spcBef>
              <a:buNone/>
            </a:pPr>
            <a:r>
              <a:rPr lang="en-US" sz="2400" b="1" dirty="0"/>
              <a:t>Prior Preparation: </a:t>
            </a:r>
          </a:p>
          <a:p>
            <a:pPr marL="0" indent="0">
              <a:lnSpc>
                <a:spcPct val="100000"/>
              </a:lnSpc>
              <a:spcBef>
                <a:spcPts val="0"/>
              </a:spcBef>
              <a:buNone/>
            </a:pPr>
            <a:endParaRPr lang="en-US" sz="600" dirty="0"/>
          </a:p>
          <a:p>
            <a:pPr marL="635000" indent="-400050">
              <a:lnSpc>
                <a:spcPct val="100000"/>
              </a:lnSpc>
              <a:spcBef>
                <a:spcPts val="0"/>
              </a:spcBef>
              <a:spcAft>
                <a:spcPts val="500"/>
              </a:spcAft>
              <a:buFont typeface="+mj-lt"/>
              <a:buAutoNum type="arabicPeriod"/>
            </a:pPr>
            <a:r>
              <a:rPr lang="en-US" sz="2400" dirty="0"/>
              <a:t>Register on Handshake</a:t>
            </a:r>
          </a:p>
          <a:p>
            <a:pPr marL="635000" indent="-400050">
              <a:lnSpc>
                <a:spcPct val="100000"/>
              </a:lnSpc>
              <a:spcBef>
                <a:spcPts val="0"/>
              </a:spcBef>
              <a:spcAft>
                <a:spcPts val="500"/>
              </a:spcAft>
              <a:buFont typeface="+mj-lt"/>
              <a:buAutoNum type="arabicPeriod"/>
            </a:pPr>
            <a:r>
              <a:rPr lang="en-US" sz="2400" dirty="0"/>
              <a:t>Update your resume and publish it in your Handshake account</a:t>
            </a:r>
          </a:p>
          <a:p>
            <a:pPr marL="635000" indent="-400050">
              <a:lnSpc>
                <a:spcPct val="100000"/>
              </a:lnSpc>
              <a:spcBef>
                <a:spcPts val="0"/>
              </a:spcBef>
              <a:spcAft>
                <a:spcPts val="500"/>
              </a:spcAft>
              <a:buFont typeface="+mj-lt"/>
              <a:buAutoNum type="arabicPeriod"/>
            </a:pPr>
            <a:r>
              <a:rPr lang="en-US" sz="2400" dirty="0"/>
              <a:t>Review the event schedule </a:t>
            </a:r>
          </a:p>
          <a:p>
            <a:pPr marL="635000" indent="-400050">
              <a:lnSpc>
                <a:spcPct val="100000"/>
              </a:lnSpc>
              <a:spcBef>
                <a:spcPts val="0"/>
              </a:spcBef>
              <a:spcAft>
                <a:spcPts val="500"/>
              </a:spcAft>
              <a:buFont typeface="+mj-lt"/>
              <a:buAutoNum type="arabicPeriod"/>
            </a:pPr>
            <a:r>
              <a:rPr lang="en-US" sz="2400" dirty="0"/>
              <a:t>Use Handshake to research participating districts profiles </a:t>
            </a:r>
          </a:p>
        </p:txBody>
      </p:sp>
      <p:sp>
        <p:nvSpPr>
          <p:cNvPr id="4" name="Content Placeholder 2">
            <a:extLst>
              <a:ext uri="{FF2B5EF4-FFF2-40B4-BE49-F238E27FC236}">
                <a16:creationId xmlns:a16="http://schemas.microsoft.com/office/drawing/2014/main" id="{53D43CAF-9C4F-D749-02E8-AB387535F3BE}"/>
              </a:ext>
            </a:extLst>
          </p:cNvPr>
          <p:cNvSpPr txBox="1">
            <a:spLocks/>
          </p:cNvSpPr>
          <p:nvPr/>
        </p:nvSpPr>
        <p:spPr>
          <a:xfrm>
            <a:off x="491033" y="3376081"/>
            <a:ext cx="8652967" cy="2715962"/>
          </a:xfrm>
          <a:prstGeom prst="rect">
            <a:avLst/>
          </a:prstGeom>
          <a:solidFill>
            <a:schemeClr val="bg1">
              <a:lumMod val="85000"/>
            </a:schemeClr>
          </a:solidFill>
          <a:ln>
            <a:no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 b="1" dirty="0"/>
          </a:p>
          <a:p>
            <a:pPr marL="0" indent="0">
              <a:buNone/>
            </a:pPr>
            <a:r>
              <a:rPr lang="en-US" sz="9600" b="1" dirty="0"/>
              <a:t>What to Bring: </a:t>
            </a:r>
          </a:p>
          <a:p>
            <a:pPr>
              <a:lnSpc>
                <a:spcPct val="120000"/>
              </a:lnSpc>
              <a:spcBef>
                <a:spcPts val="0"/>
              </a:spcBef>
            </a:pPr>
            <a:r>
              <a:rPr lang="en-US" sz="7200" dirty="0"/>
              <a:t>30+ copies of your printed Résumé &amp; 60 second Introduction</a:t>
            </a:r>
            <a:br>
              <a:rPr lang="en-US" sz="7200" dirty="0"/>
            </a:br>
            <a:br>
              <a:rPr lang="en-US" sz="1200" dirty="0"/>
            </a:br>
            <a:r>
              <a:rPr lang="en-US" sz="7200" dirty="0"/>
              <a:t>Summarize background, skills, and aspirations: E.g. Hello, my name is_______. I am a student in the “_____“ program. This term I am doing a field study at ”_________.” I am interested in what type of __________jobs your district offers ….”)</a:t>
            </a:r>
            <a:br>
              <a:rPr lang="en-US" sz="7200" dirty="0"/>
            </a:br>
            <a:endParaRPr lang="en-US" sz="1600" dirty="0"/>
          </a:p>
          <a:p>
            <a:pPr>
              <a:lnSpc>
                <a:spcPct val="120000"/>
              </a:lnSpc>
              <a:spcBef>
                <a:spcPts val="0"/>
              </a:spcBef>
            </a:pPr>
            <a:r>
              <a:rPr lang="en-US" sz="7200" dirty="0"/>
              <a:t>Good Questions, e.g. </a:t>
            </a:r>
          </a:p>
          <a:p>
            <a:pPr lvl="1">
              <a:lnSpc>
                <a:spcPct val="120000"/>
              </a:lnSpc>
              <a:spcBef>
                <a:spcPts val="0"/>
              </a:spcBef>
            </a:pPr>
            <a:r>
              <a:rPr lang="en-US" sz="7200" dirty="0"/>
              <a:t>What types of jobs do you have for students or recent college graduates?</a:t>
            </a:r>
          </a:p>
          <a:p>
            <a:pPr lvl="1">
              <a:lnSpc>
                <a:spcPct val="120000"/>
              </a:lnSpc>
              <a:spcBef>
                <a:spcPts val="0"/>
              </a:spcBef>
            </a:pPr>
            <a:r>
              <a:rPr lang="en-US" sz="7200" dirty="0"/>
              <a:t>How do you create a sense of belonging among staff and students?</a:t>
            </a:r>
          </a:p>
        </p:txBody>
      </p:sp>
      <p:pic>
        <p:nvPicPr>
          <p:cNvPr id="6" name="Picture 5">
            <a:extLst>
              <a:ext uri="{FF2B5EF4-FFF2-40B4-BE49-F238E27FC236}">
                <a16:creationId xmlns:a16="http://schemas.microsoft.com/office/drawing/2014/main" id="{C5A0D802-CDD1-BB69-AF25-CF11B6B526A6}"/>
              </a:ext>
            </a:extLst>
          </p:cNvPr>
          <p:cNvPicPr>
            <a:picLocks noChangeAspect="1"/>
          </p:cNvPicPr>
          <p:nvPr/>
        </p:nvPicPr>
        <p:blipFill rotWithShape="1">
          <a:blip r:embed="rId2">
            <a:extLst>
              <a:ext uri="{28A0092B-C50C-407E-A947-70E740481C1C}">
                <a14:useLocalDpi xmlns:a14="http://schemas.microsoft.com/office/drawing/2010/main" val="0"/>
              </a:ext>
            </a:extLst>
          </a:blip>
          <a:srcRect t="9843"/>
          <a:stretch/>
        </p:blipFill>
        <p:spPr>
          <a:xfrm>
            <a:off x="0" y="6239705"/>
            <a:ext cx="12192000" cy="618295"/>
          </a:xfrm>
          <a:prstGeom prst="rect">
            <a:avLst/>
          </a:prstGeom>
        </p:spPr>
      </p:pic>
      <p:pic>
        <p:nvPicPr>
          <p:cNvPr id="7" name="Picture 6" descr="A person in a garment&#10;&#10;Description automatically generated">
            <a:extLst>
              <a:ext uri="{FF2B5EF4-FFF2-40B4-BE49-F238E27FC236}">
                <a16:creationId xmlns:a16="http://schemas.microsoft.com/office/drawing/2014/main" id="{33CC6358-8C8C-6344-3C02-E7221569C57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280787" y="934951"/>
            <a:ext cx="2889697" cy="3981433"/>
          </a:xfrm>
          <a:prstGeom prst="rect">
            <a:avLst/>
          </a:prstGeom>
        </p:spPr>
      </p:pic>
    </p:spTree>
    <p:extLst>
      <p:ext uri="{BB962C8B-B14F-4D97-AF65-F5344CB8AC3E}">
        <p14:creationId xmlns:p14="http://schemas.microsoft.com/office/powerpoint/2010/main" val="171275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AAD6-459C-F6D7-C9F4-1C9222DE18E5}"/>
              </a:ext>
            </a:extLst>
          </p:cNvPr>
          <p:cNvSpPr>
            <a:spLocks noGrp="1"/>
          </p:cNvSpPr>
          <p:nvPr>
            <p:ph type="title"/>
          </p:nvPr>
        </p:nvSpPr>
        <p:spPr>
          <a:xfrm>
            <a:off x="246579" y="365125"/>
            <a:ext cx="5949826" cy="1325563"/>
          </a:xfrm>
          <a:solidFill>
            <a:schemeClr val="accent6">
              <a:lumMod val="75000"/>
            </a:schemeClr>
          </a:solidFill>
        </p:spPr>
        <p:txBody>
          <a:bodyPr/>
          <a:lstStyle/>
          <a:p>
            <a:pPr algn="ctr"/>
            <a:r>
              <a:rPr lang="en-US" b="1" dirty="0">
                <a:solidFill>
                  <a:schemeClr val="bg1"/>
                </a:solidFill>
                <a:latin typeface="+mn-lt"/>
              </a:rPr>
              <a:t>UO Career Center</a:t>
            </a:r>
            <a:br>
              <a:rPr lang="en-US" b="1" dirty="0">
                <a:solidFill>
                  <a:schemeClr val="bg1"/>
                </a:solidFill>
                <a:latin typeface="+mn-lt"/>
              </a:rPr>
            </a:br>
            <a:r>
              <a:rPr lang="en-US" sz="2400" dirty="0">
                <a:solidFill>
                  <a:schemeClr val="bg1"/>
                </a:solidFill>
                <a:latin typeface="+mn-lt"/>
              </a:rPr>
              <a:t>https://</a:t>
            </a:r>
            <a:r>
              <a:rPr lang="en-US" sz="2400" dirty="0" err="1">
                <a:solidFill>
                  <a:schemeClr val="bg1"/>
                </a:solidFill>
                <a:latin typeface="+mn-lt"/>
              </a:rPr>
              <a:t>career.uoregon.edu</a:t>
            </a:r>
            <a:r>
              <a:rPr lang="en-US" sz="2400" dirty="0">
                <a:solidFill>
                  <a:schemeClr val="bg1"/>
                </a:solidFill>
                <a:latin typeface="+mn-lt"/>
              </a:rPr>
              <a:t>/</a:t>
            </a:r>
            <a:endParaRPr lang="en-US" dirty="0">
              <a:solidFill>
                <a:schemeClr val="bg1"/>
              </a:solidFill>
              <a:latin typeface="+mn-lt"/>
            </a:endParaRPr>
          </a:p>
        </p:txBody>
      </p:sp>
      <p:sp>
        <p:nvSpPr>
          <p:cNvPr id="3" name="Content Placeholder 2">
            <a:extLst>
              <a:ext uri="{FF2B5EF4-FFF2-40B4-BE49-F238E27FC236}">
                <a16:creationId xmlns:a16="http://schemas.microsoft.com/office/drawing/2014/main" id="{BDF37172-7D5C-C0DD-5B0C-D1E62E969CDA}"/>
              </a:ext>
            </a:extLst>
          </p:cNvPr>
          <p:cNvSpPr>
            <a:spLocks noGrp="1"/>
          </p:cNvSpPr>
          <p:nvPr>
            <p:ph idx="1"/>
          </p:nvPr>
        </p:nvSpPr>
        <p:spPr>
          <a:xfrm>
            <a:off x="507524" y="1833904"/>
            <a:ext cx="5129484" cy="3897441"/>
          </a:xfrm>
        </p:spPr>
        <p:txBody>
          <a:bodyPr>
            <a:normAutofit lnSpcReduction="10000"/>
          </a:bodyPr>
          <a:lstStyle/>
          <a:p>
            <a:pPr marL="0" indent="0">
              <a:buNone/>
            </a:pPr>
            <a:r>
              <a:rPr lang="en-US" sz="2400" dirty="0">
                <a:solidFill>
                  <a:schemeClr val="tx1">
                    <a:lumMod val="65000"/>
                    <a:lumOff val="35000"/>
                  </a:schemeClr>
                </a:solidFill>
              </a:rPr>
              <a:t>The </a:t>
            </a:r>
            <a:r>
              <a:rPr lang="en-US" sz="2400" b="1" dirty="0">
                <a:solidFill>
                  <a:schemeClr val="tx1">
                    <a:lumMod val="65000"/>
                    <a:lumOff val="35000"/>
                  </a:schemeClr>
                </a:solidFill>
              </a:rPr>
              <a:t>Career Center </a:t>
            </a:r>
            <a:r>
              <a:rPr lang="en-US" sz="2400" dirty="0">
                <a:solidFill>
                  <a:schemeClr val="tx1">
                    <a:lumMod val="65000"/>
                    <a:lumOff val="35000"/>
                  </a:schemeClr>
                </a:solidFill>
              </a:rPr>
              <a:t>is here to serve you with job search resources, workshops, and coaching appointments:</a:t>
            </a:r>
            <a:br>
              <a:rPr lang="en-US" dirty="0">
                <a:solidFill>
                  <a:schemeClr val="tx1">
                    <a:lumMod val="65000"/>
                    <a:lumOff val="35000"/>
                  </a:schemeClr>
                </a:solidFill>
              </a:rPr>
            </a:br>
            <a:endParaRPr lang="en-US" sz="1200" dirty="0">
              <a:solidFill>
                <a:schemeClr val="tx1">
                  <a:lumMod val="65000"/>
                  <a:lumOff val="35000"/>
                </a:schemeClr>
              </a:solidFill>
            </a:endParaRPr>
          </a:p>
          <a:p>
            <a:pPr marL="460375" indent="-287338"/>
            <a:r>
              <a:rPr lang="en-US" sz="2100" dirty="0">
                <a:solidFill>
                  <a:schemeClr val="tx1">
                    <a:lumMod val="65000"/>
                    <a:lumOff val="35000"/>
                  </a:schemeClr>
                </a:solidFill>
              </a:rPr>
              <a:t>Resume Extravaganza drop in </a:t>
            </a:r>
          </a:p>
          <a:p>
            <a:pPr marL="460375" indent="-287338"/>
            <a:r>
              <a:rPr lang="en-US" sz="2100" dirty="0">
                <a:solidFill>
                  <a:schemeClr val="tx1">
                    <a:lumMod val="65000"/>
                    <a:lumOff val="35000"/>
                  </a:schemeClr>
                </a:solidFill>
              </a:rPr>
              <a:t>How to interview </a:t>
            </a:r>
          </a:p>
          <a:p>
            <a:pPr marL="460375" indent="-287338"/>
            <a:r>
              <a:rPr lang="en-US" sz="2100" dirty="0">
                <a:solidFill>
                  <a:schemeClr val="tx1">
                    <a:lumMod val="65000"/>
                    <a:lumOff val="35000"/>
                  </a:schemeClr>
                </a:solidFill>
              </a:rPr>
              <a:t>How to Write a Cover Letter </a:t>
            </a:r>
          </a:p>
          <a:p>
            <a:pPr marL="460375" indent="-287338"/>
            <a:r>
              <a:rPr lang="en-US" sz="2100" dirty="0">
                <a:solidFill>
                  <a:schemeClr val="tx1">
                    <a:lumMod val="65000"/>
                    <a:lumOff val="35000"/>
                  </a:schemeClr>
                </a:solidFill>
              </a:rPr>
              <a:t>Resume &amp; Cover Letters</a:t>
            </a:r>
          </a:p>
          <a:p>
            <a:pPr marL="460375" indent="-287338"/>
            <a:r>
              <a:rPr lang="en-US" sz="2100" dirty="0">
                <a:solidFill>
                  <a:schemeClr val="tx1">
                    <a:lumMod val="65000"/>
                    <a:lumOff val="35000"/>
                  </a:schemeClr>
                </a:solidFill>
              </a:rPr>
              <a:t>Search jobs on Handshake</a:t>
            </a:r>
          </a:p>
          <a:p>
            <a:pPr marL="460375" indent="-287338"/>
            <a:r>
              <a:rPr lang="en-US" sz="2100" dirty="0">
                <a:solidFill>
                  <a:schemeClr val="tx1">
                    <a:lumMod val="65000"/>
                    <a:lumOff val="35000"/>
                  </a:schemeClr>
                </a:solidFill>
              </a:rPr>
              <a:t>Interviewing Tips &amp; Resources</a:t>
            </a:r>
          </a:p>
          <a:p>
            <a:pPr marL="460375" indent="-287338"/>
            <a:r>
              <a:rPr lang="en-US" sz="2100" dirty="0">
                <a:solidFill>
                  <a:schemeClr val="tx1">
                    <a:lumMod val="65000"/>
                    <a:lumOff val="35000"/>
                  </a:schemeClr>
                </a:solidFill>
              </a:rPr>
              <a:t>Practice Interviews</a:t>
            </a:r>
          </a:p>
          <a:p>
            <a:endParaRPr lang="en-US" dirty="0">
              <a:solidFill>
                <a:schemeClr val="tx1">
                  <a:lumMod val="65000"/>
                  <a:lumOff val="35000"/>
                </a:schemeClr>
              </a:solidFill>
            </a:endParaRPr>
          </a:p>
        </p:txBody>
      </p:sp>
      <p:pic>
        <p:nvPicPr>
          <p:cNvPr id="5" name="Graphic 4">
            <a:extLst>
              <a:ext uri="{FF2B5EF4-FFF2-40B4-BE49-F238E27FC236}">
                <a16:creationId xmlns:a16="http://schemas.microsoft.com/office/drawing/2014/main" id="{5D34068D-9438-E938-BDC0-D99BFBA1D0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8250" y="3008706"/>
            <a:ext cx="1905732" cy="1905732"/>
          </a:xfrm>
          <a:prstGeom prst="rect">
            <a:avLst/>
          </a:prstGeom>
        </p:spPr>
      </p:pic>
      <p:sp>
        <p:nvSpPr>
          <p:cNvPr id="4" name="TextBox 3">
            <a:extLst>
              <a:ext uri="{FF2B5EF4-FFF2-40B4-BE49-F238E27FC236}">
                <a16:creationId xmlns:a16="http://schemas.microsoft.com/office/drawing/2014/main" id="{4911E6E1-B390-9574-5BC7-F5BE85921882}"/>
              </a:ext>
            </a:extLst>
          </p:cNvPr>
          <p:cNvSpPr txBox="1"/>
          <p:nvPr/>
        </p:nvSpPr>
        <p:spPr>
          <a:xfrm>
            <a:off x="6465345" y="1884080"/>
            <a:ext cx="5378823" cy="3995966"/>
          </a:xfrm>
          <a:prstGeom prst="rect">
            <a:avLst/>
          </a:prstGeom>
          <a:solidFill>
            <a:schemeClr val="bg1"/>
          </a:solidFill>
        </p:spPr>
        <p:txBody>
          <a:bodyPr wrap="square">
            <a:spAutoFit/>
          </a:bodyPr>
          <a:lstStyle/>
          <a:p>
            <a:pPr>
              <a:spcAft>
                <a:spcPts val="600"/>
              </a:spcAft>
            </a:pPr>
            <a:r>
              <a:rPr lang="en-US" sz="2100" b="1" dirty="0">
                <a:solidFill>
                  <a:schemeClr val="tx1">
                    <a:lumMod val="65000"/>
                    <a:lumOff val="35000"/>
                  </a:schemeClr>
                </a:solidFill>
                <a:effectLst/>
                <a:ea typeface="Calibri" panose="020F0502020204030204" pitchFamily="34" charset="0"/>
                <a:cs typeface="Calibri" panose="020F0502020204030204" pitchFamily="34" charset="0"/>
              </a:rPr>
              <a:t>UO Handshake </a:t>
            </a:r>
            <a:r>
              <a:rPr lang="en-US" sz="2100" dirty="0">
                <a:solidFill>
                  <a:schemeClr val="tx1">
                    <a:lumMod val="65000"/>
                    <a:lumOff val="35000"/>
                  </a:schemeClr>
                </a:solidFill>
                <a:ea typeface="Calibri" panose="020F0502020204030204" pitchFamily="34" charset="0"/>
                <a:cs typeface="Calibri" panose="020F0502020204030204" pitchFamily="34" charset="0"/>
              </a:rPr>
              <a:t>is a powerful tool for your </a:t>
            </a:r>
            <a:r>
              <a:rPr lang="en-US" sz="2100" dirty="0">
                <a:solidFill>
                  <a:schemeClr val="tx1">
                    <a:lumMod val="65000"/>
                    <a:lumOff val="35000"/>
                  </a:schemeClr>
                </a:solidFill>
                <a:effectLst/>
                <a:ea typeface="Calibri" panose="020F0502020204030204" pitchFamily="34" charset="0"/>
                <a:cs typeface="Calibri" panose="020F0502020204030204" pitchFamily="34" charset="0"/>
              </a:rPr>
              <a:t>K-12 Education job search in Oregon and beyond.</a:t>
            </a:r>
          </a:p>
          <a:p>
            <a:pPr>
              <a:spcAft>
                <a:spcPts val="600"/>
              </a:spcAft>
            </a:pPr>
            <a:r>
              <a:rPr lang="en-US" sz="2100" dirty="0">
                <a:solidFill>
                  <a:schemeClr val="tx1">
                    <a:lumMod val="65000"/>
                    <a:lumOff val="35000"/>
                  </a:schemeClr>
                </a:solidFill>
                <a:effectLst/>
                <a:ea typeface="Calibri" panose="020F0502020204030204" pitchFamily="34" charset="0"/>
                <a:cs typeface="Calibri" panose="020F0502020204030204" pitchFamily="34" charset="0"/>
              </a:rPr>
              <a:t>Handshake is the UO Career Center’s networking site, you can learn more about districts joining </a:t>
            </a:r>
            <a:r>
              <a:rPr lang="en-US" sz="2100" dirty="0">
                <a:solidFill>
                  <a:schemeClr val="tx1">
                    <a:lumMod val="65000"/>
                    <a:lumOff val="35000"/>
                  </a:schemeClr>
                </a:solidFill>
                <a:ea typeface="Calibri" panose="020F0502020204030204" pitchFamily="34" charset="0"/>
                <a:cs typeface="Calibri" panose="020F0502020204030204" pitchFamily="34" charset="0"/>
              </a:rPr>
              <a:t>the fair and e</a:t>
            </a:r>
            <a:r>
              <a:rPr lang="en-US" sz="2100" dirty="0">
                <a:solidFill>
                  <a:schemeClr val="tx1">
                    <a:lumMod val="65000"/>
                    <a:lumOff val="35000"/>
                  </a:schemeClr>
                </a:solidFill>
                <a:effectLst/>
                <a:ea typeface="Calibri" panose="020F0502020204030204" pitchFamily="34" charset="0"/>
                <a:cs typeface="Calibri" panose="020F0502020204030204" pitchFamily="34" charset="0"/>
              </a:rPr>
              <a:t>xpand your search, filtering for the jobs and locations that interest you. </a:t>
            </a:r>
          </a:p>
          <a:p>
            <a:pPr>
              <a:spcAft>
                <a:spcPts val="200"/>
              </a:spcAft>
            </a:pPr>
            <a:endParaRPr lang="en-US" sz="600" dirty="0">
              <a:solidFill>
                <a:schemeClr val="tx1">
                  <a:lumMod val="65000"/>
                  <a:lumOff val="35000"/>
                </a:schemeClr>
              </a:solidFill>
              <a:effectLst/>
              <a:ea typeface="Calibri" panose="020F0502020204030204" pitchFamily="34" charset="0"/>
              <a:cs typeface="Calibri" panose="020F0502020204030204" pitchFamily="34" charset="0"/>
            </a:endParaRPr>
          </a:p>
          <a:p>
            <a:pPr>
              <a:spcAft>
                <a:spcPts val="600"/>
              </a:spcAft>
            </a:pPr>
            <a:r>
              <a:rPr lang="en-US" sz="2100" dirty="0">
                <a:solidFill>
                  <a:schemeClr val="tx1">
                    <a:lumMod val="65000"/>
                    <a:lumOff val="35000"/>
                  </a:schemeClr>
                </a:solidFill>
                <a:effectLst/>
                <a:ea typeface="Calibri" panose="020F0502020204030204" pitchFamily="34" charset="0"/>
                <a:cs typeface="Calibri" panose="020F0502020204030204" pitchFamily="34" charset="0"/>
              </a:rPr>
              <a:t>Bookmark your searches and get job posting notifications sent to your email using the </a:t>
            </a:r>
            <a:br>
              <a:rPr lang="en-US" sz="2100" dirty="0">
                <a:solidFill>
                  <a:schemeClr val="tx1">
                    <a:lumMod val="65000"/>
                    <a:lumOff val="35000"/>
                  </a:schemeClr>
                </a:solidFill>
                <a:effectLst/>
                <a:ea typeface="Calibri" panose="020F0502020204030204" pitchFamily="34" charset="0"/>
                <a:cs typeface="Calibri" panose="020F0502020204030204" pitchFamily="34" charset="0"/>
              </a:rPr>
            </a:br>
            <a:r>
              <a:rPr lang="en-US" sz="2100" dirty="0">
                <a:solidFill>
                  <a:schemeClr val="tx1">
                    <a:lumMod val="65000"/>
                    <a:lumOff val="35000"/>
                  </a:schemeClr>
                </a:solidFill>
                <a:effectLst/>
                <a:ea typeface="Calibri" panose="020F0502020204030204" pitchFamily="34" charset="0"/>
                <a:cs typeface="Calibri" panose="020F0502020204030204" pitchFamily="34" charset="0"/>
              </a:rPr>
              <a:t>“</a:t>
            </a:r>
            <a:r>
              <a:rPr lang="en-US" sz="2100" b="1" dirty="0">
                <a:solidFill>
                  <a:srgbClr val="C00000"/>
                </a:solidFill>
                <a:effectLst/>
                <a:ea typeface="Segoe UI Symbol" panose="020B0502040204020203" pitchFamily="34" charset="0"/>
                <a:cs typeface="Segoe UI Symbol" panose="020B0502040204020203" pitchFamily="34" charset="0"/>
              </a:rPr>
              <a:t>★</a:t>
            </a:r>
            <a:r>
              <a:rPr lang="en-US" sz="2100" b="1" dirty="0">
                <a:solidFill>
                  <a:srgbClr val="C00000"/>
                </a:solidFill>
                <a:effectLst/>
                <a:ea typeface="Calibri" panose="020F0502020204030204" pitchFamily="34" charset="0"/>
                <a:cs typeface="Calibri" panose="020F0502020204030204" pitchFamily="34" charset="0"/>
              </a:rPr>
              <a:t> Follow</a:t>
            </a:r>
            <a:r>
              <a:rPr lang="en-US" sz="2100" dirty="0">
                <a:solidFill>
                  <a:schemeClr val="tx1">
                    <a:lumMod val="65000"/>
                    <a:lumOff val="35000"/>
                  </a:schemeClr>
                </a:solidFill>
                <a:effectLst/>
                <a:ea typeface="Calibri" panose="020F0502020204030204" pitchFamily="34" charset="0"/>
                <a:cs typeface="Calibri" panose="020F0502020204030204" pitchFamily="34" charset="0"/>
              </a:rPr>
              <a:t>” feature. </a:t>
            </a:r>
          </a:p>
          <a:p>
            <a:pPr>
              <a:spcAft>
                <a:spcPts val="600"/>
              </a:spcAft>
            </a:pPr>
            <a:r>
              <a:rPr lang="en-US" sz="2100" dirty="0">
                <a:solidFill>
                  <a:schemeClr val="tx1">
                    <a:lumMod val="65000"/>
                    <a:lumOff val="35000"/>
                  </a:schemeClr>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https://uoregon.joinhandshake.com</a:t>
            </a:r>
            <a:endParaRPr lang="en-US" sz="2100" dirty="0">
              <a:solidFill>
                <a:schemeClr val="tx1">
                  <a:lumMod val="65000"/>
                  <a:lumOff val="35000"/>
                </a:schemeClr>
              </a:solidFill>
              <a:effectLst/>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9C59238-39D5-FA78-C689-72010B6A9D05}"/>
              </a:ext>
            </a:extLst>
          </p:cNvPr>
          <p:cNvPicPr>
            <a:picLocks noChangeAspect="1"/>
          </p:cNvPicPr>
          <p:nvPr/>
        </p:nvPicPr>
        <p:blipFill rotWithShape="1">
          <a:blip r:embed="rId5">
            <a:extLst>
              <a:ext uri="{28A0092B-C50C-407E-A947-70E740481C1C}">
                <a14:useLocalDpi xmlns:a14="http://schemas.microsoft.com/office/drawing/2010/main" val="0"/>
              </a:ext>
            </a:extLst>
          </a:blip>
          <a:srcRect t="9843"/>
          <a:stretch/>
        </p:blipFill>
        <p:spPr>
          <a:xfrm>
            <a:off x="0" y="6239705"/>
            <a:ext cx="12192000" cy="618295"/>
          </a:xfrm>
          <a:prstGeom prst="rect">
            <a:avLst/>
          </a:prstGeom>
        </p:spPr>
      </p:pic>
      <p:sp>
        <p:nvSpPr>
          <p:cNvPr id="7" name="Title 1">
            <a:extLst>
              <a:ext uri="{FF2B5EF4-FFF2-40B4-BE49-F238E27FC236}">
                <a16:creationId xmlns:a16="http://schemas.microsoft.com/office/drawing/2014/main" id="{20BACEB3-8270-E496-B3C5-986BA5F7EAD5}"/>
              </a:ext>
            </a:extLst>
          </p:cNvPr>
          <p:cNvSpPr txBox="1">
            <a:spLocks/>
          </p:cNvSpPr>
          <p:nvPr/>
        </p:nvSpPr>
        <p:spPr>
          <a:xfrm>
            <a:off x="6185648" y="361501"/>
            <a:ext cx="5749016" cy="1325563"/>
          </a:xfrm>
          <a:prstGeom prst="rect">
            <a:avLst/>
          </a:prstGeom>
          <a:solidFill>
            <a:schemeClr val="accent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UO Handshake</a:t>
            </a:r>
            <a:br>
              <a:rPr lang="en-US" b="1" dirty="0">
                <a:latin typeface="+mn-lt"/>
              </a:rPr>
            </a:br>
            <a:r>
              <a:rPr lang="en-US" sz="2400" dirty="0">
                <a:latin typeface="+mn-lt"/>
              </a:rPr>
              <a:t>https://</a:t>
            </a:r>
            <a:r>
              <a:rPr lang="en-US" sz="2400" dirty="0" err="1">
                <a:latin typeface="+mn-lt"/>
              </a:rPr>
              <a:t>career.uoregon.edu</a:t>
            </a:r>
            <a:r>
              <a:rPr lang="en-US" sz="2400" dirty="0">
                <a:latin typeface="+mn-lt"/>
              </a:rPr>
              <a:t>/</a:t>
            </a:r>
            <a:endParaRPr lang="en-US" dirty="0">
              <a:latin typeface="+mn-lt"/>
            </a:endParaRPr>
          </a:p>
        </p:txBody>
      </p:sp>
    </p:spTree>
    <p:extLst>
      <p:ext uri="{BB962C8B-B14F-4D97-AF65-F5344CB8AC3E}">
        <p14:creationId xmlns:p14="http://schemas.microsoft.com/office/powerpoint/2010/main" val="3340190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3fb490-6d6e-4aa9-9a6d-81d2827948b6">
      <Terms xmlns="http://schemas.microsoft.com/office/infopath/2007/PartnerControls"/>
    </lcf76f155ced4ddcb4097134ff3c332f>
    <TaxCatchAll xmlns="f555415c-ce1e-4355-99fd-f32661145b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78CAEE873309449497C4F1B5C91DBE" ma:contentTypeVersion="18" ma:contentTypeDescription="Create a new document." ma:contentTypeScope="" ma:versionID="ffe2755fa27569e4a387c6a78d624580">
  <xsd:schema xmlns:xsd="http://www.w3.org/2001/XMLSchema" xmlns:xs="http://www.w3.org/2001/XMLSchema" xmlns:p="http://schemas.microsoft.com/office/2006/metadata/properties" xmlns:ns2="183fb490-6d6e-4aa9-9a6d-81d2827948b6" xmlns:ns3="f555415c-ce1e-4355-99fd-f32661145bbb" targetNamespace="http://schemas.microsoft.com/office/2006/metadata/properties" ma:root="true" ma:fieldsID="3359b4178d7fe46866710dbf1a80573d" ns2:_="" ns3:_="">
    <xsd:import namespace="183fb490-6d6e-4aa9-9a6d-81d2827948b6"/>
    <xsd:import namespace="f555415c-ce1e-4355-99fd-f32661145b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fb490-6d6e-4aa9-9a6d-81d2827948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5415c-ce1e-4355-99fd-f32661145b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caa7d55-ed31-4152-a9c8-26da6b656ca3}" ma:internalName="TaxCatchAll" ma:showField="CatchAllData" ma:web="f555415c-ce1e-4355-99fd-f32661145b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878F6-1CA5-4017-BEC6-2E9031FF6A5A}">
  <ds:schemaRefs>
    <ds:schemaRef ds:uri="http://schemas.microsoft.com/sharepoint/v3/contenttype/forms"/>
  </ds:schemaRefs>
</ds:datastoreItem>
</file>

<file path=customXml/itemProps2.xml><?xml version="1.0" encoding="utf-8"?>
<ds:datastoreItem xmlns:ds="http://schemas.openxmlformats.org/officeDocument/2006/customXml" ds:itemID="{5C9E32FF-F8EA-45A9-B264-63A0BAA7D3F2}">
  <ds:schemaRefs>
    <ds:schemaRef ds:uri="http://schemas.microsoft.com/office/2006/documentManagement/types"/>
    <ds:schemaRef ds:uri="f555415c-ce1e-4355-99fd-f32661145bbb"/>
    <ds:schemaRef ds:uri="http://purl.org/dc/elements/1.1/"/>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183fb490-6d6e-4aa9-9a6d-81d2827948b6"/>
  </ds:schemaRefs>
</ds:datastoreItem>
</file>

<file path=customXml/itemProps3.xml><?xml version="1.0" encoding="utf-8"?>
<ds:datastoreItem xmlns:ds="http://schemas.openxmlformats.org/officeDocument/2006/customXml" ds:itemID="{C6C74E5F-A5FB-4019-8478-F4988A6A33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3fb490-6d6e-4aa9-9a6d-81d2827948b6"/>
    <ds:schemaRef ds:uri="f555415c-ce1e-4355-99fd-f32661145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362</TotalTime>
  <Words>554</Words>
  <Application>Microsoft Macintosh PowerPoint</Application>
  <PresentationFormat>Widescreen</PresentationFormat>
  <Paragraphs>71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SimSun</vt:lpstr>
      <vt:lpstr>Arial</vt:lpstr>
      <vt:lpstr>Calibri</vt:lpstr>
      <vt:lpstr>Calibri Light</vt:lpstr>
      <vt:lpstr>Segoe UI Symbol</vt:lpstr>
      <vt:lpstr>Office Theme</vt:lpstr>
      <vt:lpstr>PowerPoint Presentation</vt:lpstr>
      <vt:lpstr>PowerPoint Presentation</vt:lpstr>
      <vt:lpstr>Register via Handshake</vt:lpstr>
      <vt:lpstr> Prepare to Shine!</vt:lpstr>
      <vt:lpstr>UO Career Center https://career.uoregon.edu/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UO College of Education Placement</dc:creator>
  <cp:lastModifiedBy>Amy Harter</cp:lastModifiedBy>
  <cp:revision>8</cp:revision>
  <dcterms:created xsi:type="dcterms:W3CDTF">2023-02-17T20:35:53Z</dcterms:created>
  <dcterms:modified xsi:type="dcterms:W3CDTF">2024-02-09T19:01:11Z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0x0101001B78CAEE873309449497C4F1B5C91DBE</vt:lpwstr>
  </property>
  <property fmtid="{D5CDD505-2E9C-101B-9397-08002B2CF9AE}" pid="3" name="MediaServiceImageTags">
    <vt:lpwstr/>
  </property>
</Properties>
</file>