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59" r:id="rId5"/>
    <p:sldId id="260" r:id="rId6"/>
    <p:sldId id="257" r:id="rId7"/>
    <p:sldId id="269" r:id="rId8"/>
    <p:sldId id="271" r:id="rId9"/>
    <p:sldId id="272" r:id="rId10"/>
    <p:sldId id="270" r:id="rId11"/>
    <p:sldId id="258" r:id="rId12"/>
    <p:sldId id="273" r:id="rId13"/>
    <p:sldId id="267" r:id="rId14"/>
    <p:sldId id="261" r:id="rId15"/>
    <p:sldId id="262" r:id="rId16"/>
    <p:sldId id="263" r:id="rId17"/>
    <p:sldId id="265" r:id="rId18"/>
    <p:sldId id="276" r:id="rId19"/>
    <p:sldId id="264" r:id="rId20"/>
    <p:sldId id="26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7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196F-66FB-4DF6-8FDA-91B201A9C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315F4E-466B-4C11-84D5-4364E593DD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BA5FFF-AFDE-4ED9-B09B-E840136DA507}"/>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5" name="Footer Placeholder 4">
            <a:extLst>
              <a:ext uri="{FF2B5EF4-FFF2-40B4-BE49-F238E27FC236}">
                <a16:creationId xmlns:a16="http://schemas.microsoft.com/office/drawing/2014/main" id="{A6974AD5-8BE7-494F-82EC-D4A0408725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3EAB38-245E-40EB-9C23-137E72BCA416}"/>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93412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62AA8-37BD-4AF0-8DED-6EDD1F2F14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D4BC3E-5C1E-404E-B816-BF46A627D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A11C3-6AB5-40CD-ABF7-3774E1454959}"/>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5" name="Footer Placeholder 4">
            <a:extLst>
              <a:ext uri="{FF2B5EF4-FFF2-40B4-BE49-F238E27FC236}">
                <a16:creationId xmlns:a16="http://schemas.microsoft.com/office/drawing/2014/main" id="{70BED1E6-FFC1-4015-91BE-E87C33972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42F75-F826-4479-BBF5-45225DDEFE0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7382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D4650-7F5C-40BC-A4CA-DCFA3B73B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6C5F2E-3C4C-4F19-8699-6C46FFD3A2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F8B2A-2CCF-4A92-A3FD-A079AA84CC26}"/>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5" name="Footer Placeholder 4">
            <a:extLst>
              <a:ext uri="{FF2B5EF4-FFF2-40B4-BE49-F238E27FC236}">
                <a16:creationId xmlns:a16="http://schemas.microsoft.com/office/drawing/2014/main" id="{70626F7A-FBA4-47C8-8CC2-01B9957B3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2CA31-6C17-4294-87A0-FDA31E82B940}"/>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427744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530BF-D4B3-4F30-A088-2FA1136A66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5B6D07-130E-4F82-B5DC-FE25EFD2759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F61719-795F-4D15-B01E-11E8E7FD701D}"/>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5" name="Footer Placeholder 4">
            <a:extLst>
              <a:ext uri="{FF2B5EF4-FFF2-40B4-BE49-F238E27FC236}">
                <a16:creationId xmlns:a16="http://schemas.microsoft.com/office/drawing/2014/main" id="{4DE0853C-FD68-4B07-B788-6099C773B8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D99C1-2058-4B34-BDBE-A544783C5E5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340621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33FA-D47C-4BB1-86A3-EA526D5EC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50C6F9-31D6-4BC1-997D-09E6A07986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65E7BB-7AE0-4619-AA5B-991C0A5AA7E0}"/>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5" name="Footer Placeholder 4">
            <a:extLst>
              <a:ext uri="{FF2B5EF4-FFF2-40B4-BE49-F238E27FC236}">
                <a16:creationId xmlns:a16="http://schemas.microsoft.com/office/drawing/2014/main" id="{0374A8B8-31AE-4429-80E8-F7CD856F9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E5C0CB-D91A-480D-A8AD-86A2E347A24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246305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AC17-0E00-4D05-885D-D674CF4D2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A4D94B-27A1-4CE7-AE98-984A254397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99CBD0-1DC4-402E-A59B-8DBB6D3A72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9D6333-6CCD-4BF3-A724-20AD3BD4670D}"/>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6" name="Footer Placeholder 5">
            <a:extLst>
              <a:ext uri="{FF2B5EF4-FFF2-40B4-BE49-F238E27FC236}">
                <a16:creationId xmlns:a16="http://schemas.microsoft.com/office/drawing/2014/main" id="{E5E188B7-893E-41F3-AEDB-A77758544D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071BA-870C-4472-9285-2D4907960071}"/>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89429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FFC6-DFE6-4CD0-8336-4F918F8462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FF2E91-B8D7-4BD9-8D17-9B3B94D6E0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F33C66-EEF5-4E3F-83A5-AB068300FE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74299A-9DF0-422E-B8D0-4169C0A968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EB8496-E14D-4CD1-81C2-57D5DF406A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A7491A-9989-4438-AA0D-AF870C8CB375}"/>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8" name="Footer Placeholder 7">
            <a:extLst>
              <a:ext uri="{FF2B5EF4-FFF2-40B4-BE49-F238E27FC236}">
                <a16:creationId xmlns:a16="http://schemas.microsoft.com/office/drawing/2014/main" id="{1D69D10A-0311-4C80-A1DC-0B5FB227A5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EB89F0-715F-49DD-904E-F2331F2E734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344568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BE0C-6A1B-4663-8514-A703BD3848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90EE6A-DAD1-40BC-BD89-1F96C67CCD06}"/>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4" name="Footer Placeholder 3">
            <a:extLst>
              <a:ext uri="{FF2B5EF4-FFF2-40B4-BE49-F238E27FC236}">
                <a16:creationId xmlns:a16="http://schemas.microsoft.com/office/drawing/2014/main" id="{8C2D64E8-E42E-409F-954B-64B2DD44DC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BC61D0-0EF8-45F5-AFFD-F06F67B4A924}"/>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49891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5F5952-BEF0-466C-B38E-9A03292C2686}"/>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3" name="Footer Placeholder 2">
            <a:extLst>
              <a:ext uri="{FF2B5EF4-FFF2-40B4-BE49-F238E27FC236}">
                <a16:creationId xmlns:a16="http://schemas.microsoft.com/office/drawing/2014/main" id="{A03E0383-5500-4170-8EBD-E6AE3D154D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904085-C8B5-49FB-9B6C-78FEE6B1AFF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96685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DA6A-578C-4B43-9C08-AEB4BF4DA3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6C0483-AC2A-4050-917E-ABDF117B7E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FEC7E7-9F17-4C94-B509-C9287F57E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AB12C1-B339-4C68-9B15-EB9B6230E622}"/>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6" name="Footer Placeholder 5">
            <a:extLst>
              <a:ext uri="{FF2B5EF4-FFF2-40B4-BE49-F238E27FC236}">
                <a16:creationId xmlns:a16="http://schemas.microsoft.com/office/drawing/2014/main" id="{540F1DEB-3E2C-4890-BA82-F10BABA91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70CA06-9C13-4514-91E7-FAD9241D3C5C}"/>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45721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F462-F3DF-4C04-8764-5C1B14DE9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31A4E6-E08C-4C3E-B6AE-141744E366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478FF9-822A-4249-B06B-8E41FC4FE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2E543-496C-45B6-8B7E-0DDA05AB4FF0}"/>
              </a:ext>
            </a:extLst>
          </p:cNvPr>
          <p:cNvSpPr>
            <a:spLocks noGrp="1"/>
          </p:cNvSpPr>
          <p:nvPr>
            <p:ph type="dt" sz="half" idx="10"/>
          </p:nvPr>
        </p:nvSpPr>
        <p:spPr/>
        <p:txBody>
          <a:bodyPr/>
          <a:lstStyle/>
          <a:p>
            <a:fld id="{CB65AC51-5A70-4E5C-843A-CEB7D747F18E}" type="datetimeFigureOut">
              <a:rPr lang="en-US" smtClean="0"/>
              <a:t>12/3/2021</a:t>
            </a:fld>
            <a:endParaRPr lang="en-US"/>
          </a:p>
        </p:txBody>
      </p:sp>
      <p:sp>
        <p:nvSpPr>
          <p:cNvPr id="6" name="Footer Placeholder 5">
            <a:extLst>
              <a:ext uri="{FF2B5EF4-FFF2-40B4-BE49-F238E27FC236}">
                <a16:creationId xmlns:a16="http://schemas.microsoft.com/office/drawing/2014/main" id="{29C99170-EB1D-463A-A950-BD05B7550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E7FD1B-C7F0-4BBD-8AC3-35C6FD10781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85592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E3E80B-47D1-453A-B47B-BCB6DB3BC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4AFBF2-4F98-416B-95F8-F8162C715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9ACE50-2E87-406F-A28D-24AA3F3C45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5AC51-5A70-4E5C-843A-CEB7D747F18E}" type="datetimeFigureOut">
              <a:rPr lang="en-US" smtClean="0"/>
              <a:t>12/3/2021</a:t>
            </a:fld>
            <a:endParaRPr lang="en-US"/>
          </a:p>
        </p:txBody>
      </p:sp>
      <p:sp>
        <p:nvSpPr>
          <p:cNvPr id="5" name="Footer Placeholder 4">
            <a:extLst>
              <a:ext uri="{FF2B5EF4-FFF2-40B4-BE49-F238E27FC236}">
                <a16:creationId xmlns:a16="http://schemas.microsoft.com/office/drawing/2014/main" id="{61C8DD67-ABB8-43E5-A3D2-B5D3903B6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0CAA80-8D45-47DB-9C0F-4D69B9F66C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F59EC-E4AC-4122-AF25-B91400772272}" type="slidenum">
              <a:rPr lang="en-US" smtClean="0"/>
              <a:t>‹#›</a:t>
            </a:fld>
            <a:endParaRPr lang="en-US"/>
          </a:p>
        </p:txBody>
      </p:sp>
    </p:spTree>
    <p:extLst>
      <p:ext uri="{BB962C8B-B14F-4D97-AF65-F5344CB8AC3E}">
        <p14:creationId xmlns:p14="http://schemas.microsoft.com/office/powerpoint/2010/main" val="1726111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uoduckstore.com/" TargetMode="External"/><Relationship Id="rId2" Type="http://schemas.openxmlformats.org/officeDocument/2006/relationships/hyperlink" Target="https://urldefense.com/v3/__https:/t.e2ma.net/click/gayxdf/kdvweh/cje9iz__;!!C5qS4YX3!VWUCG4LD7EcZwMuEpHNmeSD3DzXb9BXEoH75FA_zFeJRK_ojzB-Pl8H4kFZkRu4$" TargetMode="Externa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s://provost.uoregon.edu/course-materials-adoptions" TargetMode="Externa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library.uoregon.edu/honoring-native-peoples-and-lands&#16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nclusion.uoregon.edu/speaker-video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8314-BF75-463C-9845-4D8F6A65606C}"/>
              </a:ext>
            </a:extLst>
          </p:cNvPr>
          <p:cNvSpPr>
            <a:spLocks noGrp="1"/>
          </p:cNvSpPr>
          <p:nvPr>
            <p:ph type="ctrTitle"/>
          </p:nvPr>
        </p:nvSpPr>
        <p:spPr/>
        <p:txBody>
          <a:bodyPr/>
          <a:lstStyle/>
          <a:p>
            <a:r>
              <a:rPr lang="en-US" dirty="0"/>
              <a:t>College of Education</a:t>
            </a:r>
            <a:br>
              <a:rPr lang="en-US" dirty="0"/>
            </a:br>
            <a:r>
              <a:rPr lang="en-US" dirty="0"/>
              <a:t>Faculty and Staff Meeting</a:t>
            </a:r>
          </a:p>
        </p:txBody>
      </p:sp>
      <p:sp>
        <p:nvSpPr>
          <p:cNvPr id="3" name="Subtitle 2">
            <a:extLst>
              <a:ext uri="{FF2B5EF4-FFF2-40B4-BE49-F238E27FC236}">
                <a16:creationId xmlns:a16="http://schemas.microsoft.com/office/drawing/2014/main" id="{4C1F74A1-6C92-443A-9A65-CF283E27D2F9}"/>
              </a:ext>
            </a:extLst>
          </p:cNvPr>
          <p:cNvSpPr>
            <a:spLocks noGrp="1"/>
          </p:cNvSpPr>
          <p:nvPr>
            <p:ph type="subTitle" idx="1"/>
          </p:nvPr>
        </p:nvSpPr>
        <p:spPr/>
        <p:txBody>
          <a:bodyPr/>
          <a:lstStyle/>
          <a:p>
            <a:r>
              <a:rPr lang="en-US" dirty="0"/>
              <a:t>Friday December 3</a:t>
            </a:r>
            <a:r>
              <a:rPr lang="en-US" baseline="30000" dirty="0"/>
              <a:t>rd</a:t>
            </a:r>
            <a:r>
              <a:rPr lang="en-US" dirty="0"/>
              <a:t>, 2021, 1:30 – 3:00</a:t>
            </a:r>
          </a:p>
        </p:txBody>
      </p:sp>
      <p:pic>
        <p:nvPicPr>
          <p:cNvPr id="4" name="Picture 3">
            <a:extLst>
              <a:ext uri="{FF2B5EF4-FFF2-40B4-BE49-F238E27FC236}">
                <a16:creationId xmlns:a16="http://schemas.microsoft.com/office/drawing/2014/main" id="{6634EA5E-41B6-4D9D-B529-86BC26E010B6}"/>
              </a:ext>
            </a:extLst>
          </p:cNvPr>
          <p:cNvPicPr>
            <a:picLocks noChangeAspect="1"/>
          </p:cNvPicPr>
          <p:nvPr/>
        </p:nvPicPr>
        <p:blipFill>
          <a:blip r:embed="rId2"/>
          <a:stretch>
            <a:fillRect/>
          </a:stretch>
        </p:blipFill>
        <p:spPr>
          <a:xfrm>
            <a:off x="7104790" y="5530564"/>
            <a:ext cx="4445410" cy="493392"/>
          </a:xfrm>
          <a:prstGeom prst="rect">
            <a:avLst/>
          </a:prstGeom>
        </p:spPr>
      </p:pic>
    </p:spTree>
    <p:extLst>
      <p:ext uri="{BB962C8B-B14F-4D97-AF65-F5344CB8AC3E}">
        <p14:creationId xmlns:p14="http://schemas.microsoft.com/office/powerpoint/2010/main" val="370336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DD23-967B-4324-BB70-3CCE603AFC6C}"/>
              </a:ext>
            </a:extLst>
          </p:cNvPr>
          <p:cNvSpPr>
            <a:spLocks noGrp="1"/>
          </p:cNvSpPr>
          <p:nvPr>
            <p:ph type="title"/>
          </p:nvPr>
        </p:nvSpPr>
        <p:spPr/>
        <p:txBody>
          <a:bodyPr>
            <a:normAutofit fontScale="90000"/>
          </a:bodyPr>
          <a:lstStyle/>
          <a:p>
            <a:pPr algn="ctr"/>
            <a:r>
              <a:rPr lang="en-US" dirty="0"/>
              <a:t>Welcome!</a:t>
            </a:r>
            <a:br>
              <a:rPr lang="en-US" dirty="0"/>
            </a:br>
            <a:br>
              <a:rPr lang="en-US" dirty="0"/>
            </a:br>
            <a:endParaRPr lang="en-US" sz="2700" dirty="0"/>
          </a:p>
        </p:txBody>
      </p:sp>
      <p:graphicFrame>
        <p:nvGraphicFramePr>
          <p:cNvPr id="12" name="Content Placeholder 11">
            <a:extLst>
              <a:ext uri="{FF2B5EF4-FFF2-40B4-BE49-F238E27FC236}">
                <a16:creationId xmlns:a16="http://schemas.microsoft.com/office/drawing/2014/main" id="{76E28EFF-B682-43FE-A2DF-5E9B1DA81502}"/>
              </a:ext>
            </a:extLst>
          </p:cNvPr>
          <p:cNvGraphicFramePr>
            <a:graphicFrameLocks noGrp="1"/>
          </p:cNvGraphicFramePr>
          <p:nvPr>
            <p:ph sz="half" idx="1"/>
            <p:extLst>
              <p:ext uri="{D42A27DB-BD31-4B8C-83A1-F6EECF244321}">
                <p14:modId xmlns:p14="http://schemas.microsoft.com/office/powerpoint/2010/main" val="3412301954"/>
              </p:ext>
            </p:extLst>
          </p:nvPr>
        </p:nvGraphicFramePr>
        <p:xfrm>
          <a:off x="668079" y="1244009"/>
          <a:ext cx="5181600" cy="5346944"/>
        </p:xfrm>
        <a:graphic>
          <a:graphicData uri="http://schemas.openxmlformats.org/drawingml/2006/table">
            <a:tbl>
              <a:tblPr firstRow="1" bandRow="1">
                <a:tableStyleId>{5C22544A-7EE6-4342-B048-85BDC9FD1C3A}</a:tableStyleId>
              </a:tblPr>
              <a:tblGrid>
                <a:gridCol w="5181600">
                  <a:extLst>
                    <a:ext uri="{9D8B030D-6E8A-4147-A177-3AD203B41FA5}">
                      <a16:colId xmlns:a16="http://schemas.microsoft.com/office/drawing/2014/main" val="3810138559"/>
                    </a:ext>
                  </a:extLst>
                </a:gridCol>
              </a:tblGrid>
              <a:tr h="581402">
                <a:tc>
                  <a:txBody>
                    <a:bodyPr/>
                    <a:lstStyle/>
                    <a:p>
                      <a:r>
                        <a:rPr lang="en-US" sz="2800" dirty="0"/>
                        <a:t>Early Childhood CARES</a:t>
                      </a:r>
                    </a:p>
                  </a:txBody>
                  <a:tcPr/>
                </a:tc>
                <a:extLst>
                  <a:ext uri="{0D108BD9-81ED-4DB2-BD59-A6C34878D82A}">
                    <a16:rowId xmlns:a16="http://schemas.microsoft.com/office/drawing/2014/main" val="860042525"/>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Julie Quelch</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276182"/>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Karen E. Strain</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2696087"/>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McKenzie R. Gibson</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7288055"/>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Jessica A. </a:t>
                      </a:r>
                      <a:r>
                        <a:rPr lang="en-US" sz="2400" dirty="0" err="1">
                          <a:solidFill>
                            <a:srgbClr val="222222"/>
                          </a:solidFill>
                          <a:effectLst/>
                          <a:latin typeface="+mn-lt"/>
                          <a:ea typeface="Times New Roman" panose="02020603050405020304" pitchFamily="18" charset="0"/>
                          <a:cs typeface="Times New Roman" panose="02020603050405020304" pitchFamily="18" charset="0"/>
                        </a:rPr>
                        <a:t>LaFarga</a:t>
                      </a:r>
                      <a:r>
                        <a:rPr lang="en-US" sz="2400" dirty="0">
                          <a:solidFill>
                            <a:srgbClr val="222222"/>
                          </a:solidFill>
                          <a:effectLst/>
                          <a:latin typeface="+mn-lt"/>
                          <a:ea typeface="Times New Roman" panose="02020603050405020304" pitchFamily="18" charset="0"/>
                          <a:cs typeface="Times New Roman" panose="02020603050405020304" pitchFamily="18" charset="0"/>
                        </a:rPr>
                        <a:t>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720243"/>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John A. Wagner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682838"/>
                  </a:ext>
                </a:extLst>
              </a:tr>
              <a:tr h="48696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Ellie S. Weinman</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8309092"/>
                  </a:ext>
                </a:extLst>
              </a:tr>
              <a:tr h="475398">
                <a:tc>
                  <a:txBody>
                    <a:bodyPr/>
                    <a:lstStyle/>
                    <a:p>
                      <a:pPr marL="0" marR="0">
                        <a:lnSpc>
                          <a:spcPct val="107000"/>
                        </a:lnSpc>
                        <a:spcBef>
                          <a:spcPts val="0"/>
                        </a:spcBef>
                        <a:spcAft>
                          <a:spcPts val="0"/>
                        </a:spcAft>
                      </a:pPr>
                      <a:r>
                        <a:rPr lang="en-US" sz="2400" dirty="0" err="1">
                          <a:solidFill>
                            <a:srgbClr val="222222"/>
                          </a:solidFill>
                          <a:effectLst/>
                          <a:latin typeface="+mn-lt"/>
                          <a:ea typeface="Times New Roman" panose="02020603050405020304" pitchFamily="18" charset="0"/>
                          <a:cs typeface="Times New Roman" panose="02020603050405020304" pitchFamily="18" charset="0"/>
                        </a:rPr>
                        <a:t>Marra</a:t>
                      </a:r>
                      <a:r>
                        <a:rPr lang="en-US" sz="2400" dirty="0">
                          <a:solidFill>
                            <a:srgbClr val="222222"/>
                          </a:solidFill>
                          <a:effectLst/>
                          <a:latin typeface="+mn-lt"/>
                          <a:ea typeface="Times New Roman" panose="02020603050405020304" pitchFamily="18" charset="0"/>
                          <a:cs typeface="Times New Roman" panose="02020603050405020304" pitchFamily="18" charset="0"/>
                        </a:rPr>
                        <a:t> M. Biggerstaff</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97934"/>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Michelle L. Surette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094983"/>
                  </a:ext>
                </a:extLst>
              </a:tr>
              <a:tr h="475398">
                <a:tc>
                  <a:txBody>
                    <a:bodyPr/>
                    <a:lstStyle/>
                    <a:p>
                      <a:pPr marL="0" marR="0">
                        <a:lnSpc>
                          <a:spcPct val="107000"/>
                        </a:lnSpc>
                        <a:spcBef>
                          <a:spcPts val="0"/>
                        </a:spcBef>
                        <a:spcAft>
                          <a:spcPts val="0"/>
                        </a:spcAft>
                      </a:pPr>
                      <a:r>
                        <a:rPr lang="en-US" sz="2400" dirty="0" err="1">
                          <a:solidFill>
                            <a:srgbClr val="222222"/>
                          </a:solidFill>
                          <a:effectLst/>
                          <a:latin typeface="+mn-lt"/>
                          <a:ea typeface="Times New Roman" panose="02020603050405020304" pitchFamily="18" charset="0"/>
                          <a:cs typeface="Times New Roman" panose="02020603050405020304" pitchFamily="18" charset="0"/>
                        </a:rPr>
                        <a:t>Brannica</a:t>
                      </a:r>
                      <a:r>
                        <a:rPr lang="en-US" sz="2400" dirty="0">
                          <a:solidFill>
                            <a:srgbClr val="222222"/>
                          </a:solidFill>
                          <a:effectLst/>
                          <a:latin typeface="+mn-lt"/>
                          <a:ea typeface="Times New Roman" panose="02020603050405020304" pitchFamily="18" charset="0"/>
                          <a:cs typeface="Times New Roman" panose="02020603050405020304" pitchFamily="18" charset="0"/>
                        </a:rPr>
                        <a:t> S. </a:t>
                      </a:r>
                      <a:r>
                        <a:rPr lang="en-US" sz="2400" dirty="0" err="1">
                          <a:solidFill>
                            <a:srgbClr val="222222"/>
                          </a:solidFill>
                          <a:effectLst/>
                          <a:latin typeface="+mn-lt"/>
                          <a:ea typeface="Times New Roman" panose="02020603050405020304" pitchFamily="18" charset="0"/>
                          <a:cs typeface="Times New Roman" panose="02020603050405020304" pitchFamily="18" charset="0"/>
                        </a:rPr>
                        <a:t>Casabar</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3497834"/>
                  </a:ext>
                </a:extLst>
              </a:tr>
              <a:tr h="475398">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Brooke K. Murray</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3039448"/>
                  </a:ext>
                </a:extLst>
              </a:tr>
            </a:tbl>
          </a:graphicData>
        </a:graphic>
      </p:graphicFrame>
      <p:graphicFrame>
        <p:nvGraphicFramePr>
          <p:cNvPr id="13" name="Content Placeholder 12">
            <a:extLst>
              <a:ext uri="{FF2B5EF4-FFF2-40B4-BE49-F238E27FC236}">
                <a16:creationId xmlns:a16="http://schemas.microsoft.com/office/drawing/2014/main" id="{61217F0A-831A-4CFC-A5CD-70296E268615}"/>
              </a:ext>
            </a:extLst>
          </p:cNvPr>
          <p:cNvGraphicFramePr>
            <a:graphicFrameLocks noGrp="1"/>
          </p:cNvGraphicFramePr>
          <p:nvPr>
            <p:ph sz="half" idx="2"/>
            <p:extLst>
              <p:ext uri="{D42A27DB-BD31-4B8C-83A1-F6EECF244321}">
                <p14:modId xmlns:p14="http://schemas.microsoft.com/office/powerpoint/2010/main" val="2494927464"/>
              </p:ext>
            </p:extLst>
          </p:nvPr>
        </p:nvGraphicFramePr>
        <p:xfrm>
          <a:off x="6172200" y="1244009"/>
          <a:ext cx="5181600" cy="5498630"/>
        </p:xfrm>
        <a:graphic>
          <a:graphicData uri="http://schemas.openxmlformats.org/drawingml/2006/table">
            <a:tbl>
              <a:tblPr firstRow="1" bandRow="1">
                <a:tableStyleId>{5C22544A-7EE6-4342-B048-85BDC9FD1C3A}</a:tableStyleId>
              </a:tblPr>
              <a:tblGrid>
                <a:gridCol w="5181600">
                  <a:extLst>
                    <a:ext uri="{9D8B030D-6E8A-4147-A177-3AD203B41FA5}">
                      <a16:colId xmlns:a16="http://schemas.microsoft.com/office/drawing/2014/main" val="375552379"/>
                    </a:ext>
                  </a:extLst>
                </a:gridCol>
              </a:tblGrid>
              <a:tr h="4527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mn-lt"/>
                        </a:rPr>
                        <a:t>Early Childhood CARES</a:t>
                      </a:r>
                    </a:p>
                  </a:txBody>
                  <a:tcPr/>
                </a:tc>
                <a:extLst>
                  <a:ext uri="{0D108BD9-81ED-4DB2-BD59-A6C34878D82A}">
                    <a16:rowId xmlns:a16="http://schemas.microsoft.com/office/drawing/2014/main" val="3192173974"/>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Ursula M. Crawford,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2503197"/>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Frances A. Downing,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3300814"/>
                  </a:ext>
                </a:extLst>
              </a:tr>
              <a:tr h="452770">
                <a:tc>
                  <a:txBody>
                    <a:bodyPr/>
                    <a:lstStyle/>
                    <a:p>
                      <a:pPr marL="0" marR="0">
                        <a:lnSpc>
                          <a:spcPct val="107000"/>
                        </a:lnSpc>
                        <a:spcBef>
                          <a:spcPts val="0"/>
                        </a:spcBef>
                        <a:spcAft>
                          <a:spcPts val="0"/>
                        </a:spcAft>
                      </a:pPr>
                      <a:r>
                        <a:rPr lang="en-US" sz="2400" dirty="0" err="1">
                          <a:solidFill>
                            <a:srgbClr val="222222"/>
                          </a:solidFill>
                          <a:effectLst/>
                          <a:latin typeface="+mn-lt"/>
                          <a:ea typeface="Times New Roman" panose="02020603050405020304" pitchFamily="18" charset="0"/>
                          <a:cs typeface="Times New Roman" panose="02020603050405020304" pitchFamily="18" charset="0"/>
                        </a:rPr>
                        <a:t>Torae</a:t>
                      </a:r>
                      <a:r>
                        <a:rPr lang="en-US" sz="2400" dirty="0">
                          <a:solidFill>
                            <a:srgbClr val="222222"/>
                          </a:solidFill>
                          <a:effectLst/>
                          <a:latin typeface="+mn-lt"/>
                          <a:ea typeface="Times New Roman" panose="02020603050405020304" pitchFamily="18" charset="0"/>
                          <a:cs typeface="Times New Roman" panose="02020603050405020304" pitchFamily="18" charset="0"/>
                        </a:rPr>
                        <a:t> R. Lewis,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4415210"/>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Kaitlyn E. </a:t>
                      </a:r>
                      <a:r>
                        <a:rPr lang="en-US" sz="2400" dirty="0" err="1">
                          <a:solidFill>
                            <a:srgbClr val="222222"/>
                          </a:solidFill>
                          <a:effectLst/>
                          <a:latin typeface="+mn-lt"/>
                          <a:ea typeface="Times New Roman" panose="02020603050405020304" pitchFamily="18" charset="0"/>
                          <a:cs typeface="Times New Roman" panose="02020603050405020304" pitchFamily="18" charset="0"/>
                        </a:rPr>
                        <a:t>Mierzwa</a:t>
                      </a:r>
                      <a:r>
                        <a:rPr lang="en-US" sz="2400" dirty="0">
                          <a:solidFill>
                            <a:srgbClr val="222222"/>
                          </a:solidFill>
                          <a:effectLst/>
                          <a:latin typeface="+mn-lt"/>
                          <a:ea typeface="Times New Roman" panose="02020603050405020304" pitchFamily="18" charset="0"/>
                          <a:cs typeface="Times New Roman" panose="02020603050405020304" pitchFamily="18" charset="0"/>
                        </a:rPr>
                        <a:t>,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1935547"/>
                  </a:ext>
                </a:extLst>
              </a:tr>
              <a:tr h="452770">
                <a:tc>
                  <a:txBody>
                    <a:bodyPr/>
                    <a:lstStyle/>
                    <a:p>
                      <a:pPr marL="0" marR="0">
                        <a:lnSpc>
                          <a:spcPct val="107000"/>
                        </a:lnSpc>
                        <a:spcBef>
                          <a:spcPts val="0"/>
                        </a:spcBef>
                        <a:spcAft>
                          <a:spcPts val="0"/>
                        </a:spcAft>
                      </a:pPr>
                      <a:r>
                        <a:rPr lang="en-US" sz="2400" dirty="0" err="1">
                          <a:solidFill>
                            <a:srgbClr val="222222"/>
                          </a:solidFill>
                          <a:effectLst/>
                          <a:latin typeface="+mn-lt"/>
                          <a:ea typeface="Times New Roman" panose="02020603050405020304" pitchFamily="18" charset="0"/>
                          <a:cs typeface="Times New Roman" panose="02020603050405020304" pitchFamily="18" charset="0"/>
                        </a:rPr>
                        <a:t>Allise</a:t>
                      </a:r>
                      <a:r>
                        <a:rPr lang="en-US" sz="2400" dirty="0">
                          <a:solidFill>
                            <a:srgbClr val="222222"/>
                          </a:solidFill>
                          <a:effectLst/>
                          <a:latin typeface="+mn-lt"/>
                          <a:ea typeface="Times New Roman" panose="02020603050405020304" pitchFamily="18" charset="0"/>
                          <a:cs typeface="Times New Roman" panose="02020603050405020304" pitchFamily="18" charset="0"/>
                        </a:rPr>
                        <a:t> M. Penning,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5976646"/>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Celina M. Ziolkowski,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2604487"/>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Marin E. Crist</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426395"/>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Peter A. Helms</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4962502"/>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Emma R. Sexton</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9425321"/>
                  </a:ext>
                </a:extLst>
              </a:tr>
              <a:tr h="452770">
                <a:tc>
                  <a:txBody>
                    <a:bodyPr/>
                    <a:lstStyle/>
                    <a:p>
                      <a:pPr marL="0" marR="0">
                        <a:lnSpc>
                          <a:spcPct val="107000"/>
                        </a:lnSpc>
                        <a:spcBef>
                          <a:spcPts val="0"/>
                        </a:spcBef>
                        <a:spcAft>
                          <a:spcPts val="0"/>
                        </a:spcAft>
                      </a:pPr>
                      <a:r>
                        <a:rPr lang="en-US" sz="2400" dirty="0" err="1">
                          <a:solidFill>
                            <a:srgbClr val="222222"/>
                          </a:solidFill>
                          <a:effectLst/>
                          <a:latin typeface="+mn-lt"/>
                          <a:ea typeface="Times New Roman" panose="02020603050405020304" pitchFamily="18" charset="0"/>
                          <a:cs typeface="Times New Roman" panose="02020603050405020304" pitchFamily="18" charset="0"/>
                        </a:rPr>
                        <a:t>Aaronya</a:t>
                      </a:r>
                      <a:r>
                        <a:rPr lang="en-US" sz="2400" dirty="0">
                          <a:solidFill>
                            <a:srgbClr val="222222"/>
                          </a:solidFill>
                          <a:effectLst/>
                          <a:latin typeface="+mn-lt"/>
                          <a:ea typeface="Times New Roman" panose="02020603050405020304" pitchFamily="18" charset="0"/>
                          <a:cs typeface="Times New Roman" panose="02020603050405020304" pitchFamily="18" charset="0"/>
                        </a:rPr>
                        <a:t> C. </a:t>
                      </a:r>
                      <a:r>
                        <a:rPr lang="en-US" sz="2400" dirty="0" err="1">
                          <a:solidFill>
                            <a:srgbClr val="222222"/>
                          </a:solidFill>
                          <a:effectLst/>
                          <a:latin typeface="+mn-lt"/>
                          <a:ea typeface="Times New Roman" panose="02020603050405020304" pitchFamily="18" charset="0"/>
                          <a:cs typeface="Times New Roman" panose="02020603050405020304" pitchFamily="18" charset="0"/>
                        </a:rPr>
                        <a:t>Crosswhite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6406086"/>
                  </a:ext>
                </a:extLst>
              </a:tr>
              <a:tr h="452770">
                <a:tc>
                  <a:txBody>
                    <a:bodyPr/>
                    <a:lstStyle/>
                    <a:p>
                      <a:pPr marL="0" marR="0">
                        <a:lnSpc>
                          <a:spcPct val="107000"/>
                        </a:lnSpc>
                        <a:spcBef>
                          <a:spcPts val="0"/>
                        </a:spcBef>
                        <a:spcAft>
                          <a:spcPts val="0"/>
                        </a:spcAft>
                      </a:pPr>
                      <a:r>
                        <a:rPr lang="en-US" sz="2400" dirty="0">
                          <a:solidFill>
                            <a:srgbClr val="222222"/>
                          </a:solidFill>
                          <a:effectLst/>
                          <a:latin typeface="+mn-lt"/>
                          <a:ea typeface="Times New Roman" panose="02020603050405020304" pitchFamily="18" charset="0"/>
                          <a:cs typeface="Times New Roman" panose="02020603050405020304" pitchFamily="18" charset="0"/>
                        </a:rPr>
                        <a:t>Heather K. Rodrigues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0908573"/>
                  </a:ext>
                </a:extLst>
              </a:tr>
            </a:tbl>
          </a:graphicData>
        </a:graphic>
      </p:graphicFrame>
    </p:spTree>
    <p:extLst>
      <p:ext uri="{BB962C8B-B14F-4D97-AF65-F5344CB8AC3E}">
        <p14:creationId xmlns:p14="http://schemas.microsoft.com/office/powerpoint/2010/main" val="3690082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B10684-B656-4130-BCF4-24FF95599856}"/>
              </a:ext>
            </a:extLst>
          </p:cNvPr>
          <p:cNvSpPr>
            <a:spLocks noGrp="1"/>
          </p:cNvSpPr>
          <p:nvPr>
            <p:ph type="title"/>
          </p:nvPr>
        </p:nvSpPr>
        <p:spPr/>
        <p:txBody>
          <a:bodyPr/>
          <a:lstStyle/>
          <a:p>
            <a:pPr algn="ctr"/>
            <a:r>
              <a:rPr lang="en-US" dirty="0"/>
              <a:t>HB 2919: Course Materials Cost Transparency</a:t>
            </a:r>
          </a:p>
        </p:txBody>
      </p:sp>
      <p:sp>
        <p:nvSpPr>
          <p:cNvPr id="6" name="Content Placeholder 5">
            <a:extLst>
              <a:ext uri="{FF2B5EF4-FFF2-40B4-BE49-F238E27FC236}">
                <a16:creationId xmlns:a16="http://schemas.microsoft.com/office/drawing/2014/main" id="{436B92EF-5252-4397-A975-54CF6232BC51}"/>
              </a:ext>
            </a:extLst>
          </p:cNvPr>
          <p:cNvSpPr>
            <a:spLocks noGrp="1"/>
          </p:cNvSpPr>
          <p:nvPr>
            <p:ph sz="half" idx="1"/>
          </p:nvPr>
        </p:nvSpPr>
        <p:spPr>
          <a:xfrm>
            <a:off x="838200" y="1573619"/>
            <a:ext cx="5181600" cy="4603344"/>
          </a:xfrm>
        </p:spPr>
        <p:txBody>
          <a:bodyPr>
            <a:normAutofit fontScale="62500" lnSpcReduction="20000"/>
          </a:bodyPr>
          <a:lstStyle/>
          <a:p>
            <a:r>
              <a:rPr lang="en-US" dirty="0"/>
              <a:t>Effective Fall 2022 Higher Education Coordinating Commission (under </a:t>
            </a:r>
            <a:r>
              <a:rPr lang="en-US" u="sng" dirty="0">
                <a:hlinkClick r:id="rId2"/>
              </a:rPr>
              <a:t>HB 2919</a:t>
            </a:r>
            <a:r>
              <a:rPr lang="en-US" dirty="0"/>
              <a:t>) now requires all Oregon colleges and universities to Prominently display or provide a link to titles, ISBNs and estimated costs of all required course materials and directly related course fees no later than the start of course registration. These must appear in the published course schedule or on the Duck Store book list.</a:t>
            </a:r>
          </a:p>
          <a:p>
            <a:pPr marL="0" indent="0">
              <a:buNone/>
            </a:pPr>
            <a:r>
              <a:rPr lang="en-US" dirty="0">
                <a:highlight>
                  <a:srgbClr val="FFFF00"/>
                </a:highlight>
              </a:rPr>
              <a:t>Action: </a:t>
            </a:r>
          </a:p>
          <a:p>
            <a:r>
              <a:rPr lang="en-US" dirty="0"/>
              <a:t>If you don’t currently report course materials to the Duck Store: Begin reporting through the Duck Store </a:t>
            </a:r>
            <a:r>
              <a:rPr lang="en-US" dirty="0" err="1"/>
              <a:t>VerbaCollect</a:t>
            </a:r>
            <a:r>
              <a:rPr lang="en-US" dirty="0"/>
              <a:t> system https://</a:t>
            </a:r>
            <a:r>
              <a:rPr lang="en-US" dirty="0">
                <a:hlinkClick r:id="rId3"/>
              </a:rPr>
              <a:t>www.uoduckstore.com/</a:t>
            </a:r>
          </a:p>
          <a:p>
            <a:r>
              <a:rPr lang="en-US" dirty="0"/>
              <a:t>If you already report course materials to the Duck Store: Report course materials by April 4, 2022 to allow time for sourcing materials and posting estimated costs to Class Schedule.</a:t>
            </a:r>
          </a:p>
          <a:p>
            <a:endParaRPr lang="en-US" dirty="0"/>
          </a:p>
        </p:txBody>
      </p:sp>
      <p:sp>
        <p:nvSpPr>
          <p:cNvPr id="9" name="Content Placeholder 8">
            <a:extLst>
              <a:ext uri="{FF2B5EF4-FFF2-40B4-BE49-F238E27FC236}">
                <a16:creationId xmlns:a16="http://schemas.microsoft.com/office/drawing/2014/main" id="{19EE326C-9A36-46E8-B68A-4E68C0AC417D}"/>
              </a:ext>
            </a:extLst>
          </p:cNvPr>
          <p:cNvSpPr>
            <a:spLocks noGrp="1"/>
          </p:cNvSpPr>
          <p:nvPr>
            <p:ph sz="half" idx="2"/>
          </p:nvPr>
        </p:nvSpPr>
        <p:spPr>
          <a:xfrm>
            <a:off x="6172200" y="1825625"/>
            <a:ext cx="5181600" cy="3167806"/>
          </a:xfrm>
        </p:spPr>
        <p:txBody>
          <a:bodyPr>
            <a:normAutofit fontScale="62500" lnSpcReduction="20000"/>
          </a:bodyPr>
          <a:lstStyle/>
          <a:p>
            <a:endParaRPr lang="en-US" dirty="0"/>
          </a:p>
        </p:txBody>
      </p:sp>
      <p:sp>
        <p:nvSpPr>
          <p:cNvPr id="7" name="TextBox 6">
            <a:extLst>
              <a:ext uri="{FF2B5EF4-FFF2-40B4-BE49-F238E27FC236}">
                <a16:creationId xmlns:a16="http://schemas.microsoft.com/office/drawing/2014/main" id="{6BC197EE-0B0B-49CB-A564-959BB281ABDD}"/>
              </a:ext>
            </a:extLst>
          </p:cNvPr>
          <p:cNvSpPr txBox="1"/>
          <p:nvPr/>
        </p:nvSpPr>
        <p:spPr>
          <a:xfrm>
            <a:off x="7150608" y="45522"/>
            <a:ext cx="4946904" cy="369332"/>
          </a:xfrm>
          <a:prstGeom prst="rect">
            <a:avLst/>
          </a:prstGeom>
          <a:noFill/>
        </p:spPr>
        <p:txBody>
          <a:bodyPr wrap="square" rtlCol="0">
            <a:spAutoFit/>
          </a:bodyPr>
          <a:lstStyle/>
          <a:p>
            <a:r>
              <a:rPr lang="en-US" dirty="0">
                <a:solidFill>
                  <a:srgbClr val="FF0000"/>
                </a:solidFill>
              </a:rPr>
              <a:t>Audience: Instructional Faculty and Program Staff</a:t>
            </a:r>
          </a:p>
        </p:txBody>
      </p:sp>
      <p:pic>
        <p:nvPicPr>
          <p:cNvPr id="8" name="Picture 7">
            <a:extLst>
              <a:ext uri="{FF2B5EF4-FFF2-40B4-BE49-F238E27FC236}">
                <a16:creationId xmlns:a16="http://schemas.microsoft.com/office/drawing/2014/main" id="{E522A754-DBEF-4C23-B166-046539F14E6A}"/>
              </a:ext>
            </a:extLst>
          </p:cNvPr>
          <p:cNvPicPr>
            <a:picLocks noChangeAspect="1"/>
          </p:cNvPicPr>
          <p:nvPr/>
        </p:nvPicPr>
        <p:blipFill>
          <a:blip r:embed="rId4"/>
          <a:stretch>
            <a:fillRect/>
          </a:stretch>
        </p:blipFill>
        <p:spPr>
          <a:xfrm>
            <a:off x="6692311" y="2486025"/>
            <a:ext cx="4141378" cy="2507406"/>
          </a:xfrm>
          <a:prstGeom prst="rect">
            <a:avLst/>
          </a:prstGeom>
        </p:spPr>
      </p:pic>
      <p:sp>
        <p:nvSpPr>
          <p:cNvPr id="10" name="Rectangle 9">
            <a:extLst>
              <a:ext uri="{FF2B5EF4-FFF2-40B4-BE49-F238E27FC236}">
                <a16:creationId xmlns:a16="http://schemas.microsoft.com/office/drawing/2014/main" id="{F1B2D877-55FB-4A7A-A420-39F820FAB70C}"/>
              </a:ext>
            </a:extLst>
          </p:cNvPr>
          <p:cNvSpPr/>
          <p:nvPr/>
        </p:nvSpPr>
        <p:spPr>
          <a:xfrm>
            <a:off x="1014984" y="5653831"/>
            <a:ext cx="5543712" cy="646331"/>
          </a:xfrm>
          <a:prstGeom prst="rect">
            <a:avLst/>
          </a:prstGeom>
        </p:spPr>
        <p:txBody>
          <a:bodyPr wrap="square">
            <a:spAutoFit/>
          </a:bodyPr>
          <a:lstStyle/>
          <a:p>
            <a:r>
              <a:rPr lang="en-US" dirty="0">
                <a:hlinkClick r:id="rId5"/>
              </a:rPr>
              <a:t>https://provost.uoregon.edu/course-materials-adoptions</a:t>
            </a:r>
            <a:endParaRPr lang="en-US" dirty="0"/>
          </a:p>
          <a:p>
            <a:endParaRPr lang="en-US" dirty="0"/>
          </a:p>
        </p:txBody>
      </p:sp>
      <p:pic>
        <p:nvPicPr>
          <p:cNvPr id="11" name="Picture 10">
            <a:extLst>
              <a:ext uri="{FF2B5EF4-FFF2-40B4-BE49-F238E27FC236}">
                <a16:creationId xmlns:a16="http://schemas.microsoft.com/office/drawing/2014/main" id="{5CBB0540-89D8-425D-9BF8-91B2D941A4BC}"/>
              </a:ext>
            </a:extLst>
          </p:cNvPr>
          <p:cNvPicPr>
            <a:picLocks noChangeAspect="1"/>
          </p:cNvPicPr>
          <p:nvPr/>
        </p:nvPicPr>
        <p:blipFill>
          <a:blip r:embed="rId6"/>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65055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CDE3A-D0C4-4CB9-85C3-580DBD713461}"/>
              </a:ext>
            </a:extLst>
          </p:cNvPr>
          <p:cNvSpPr>
            <a:spLocks noGrp="1"/>
          </p:cNvSpPr>
          <p:nvPr>
            <p:ph type="title"/>
          </p:nvPr>
        </p:nvSpPr>
        <p:spPr/>
        <p:txBody>
          <a:bodyPr/>
          <a:lstStyle/>
          <a:p>
            <a:pPr algn="ctr"/>
            <a:r>
              <a:rPr lang="en-US" dirty="0"/>
              <a:t>United Academics Update summary </a:t>
            </a:r>
            <a:br>
              <a:rPr lang="en-US" dirty="0"/>
            </a:br>
            <a:r>
              <a:rPr lang="en-US" dirty="0"/>
              <a:t>(materials sent separately)</a:t>
            </a:r>
          </a:p>
        </p:txBody>
      </p:sp>
      <p:sp>
        <p:nvSpPr>
          <p:cNvPr id="3" name="Content Placeholder 2">
            <a:extLst>
              <a:ext uri="{FF2B5EF4-FFF2-40B4-BE49-F238E27FC236}">
                <a16:creationId xmlns:a16="http://schemas.microsoft.com/office/drawing/2014/main" id="{77431851-FC5F-4105-B2F0-0BBD88B1F082}"/>
              </a:ext>
            </a:extLst>
          </p:cNvPr>
          <p:cNvSpPr>
            <a:spLocks noGrp="1"/>
          </p:cNvSpPr>
          <p:nvPr>
            <p:ph sz="half" idx="1"/>
          </p:nvPr>
        </p:nvSpPr>
        <p:spPr/>
        <p:txBody>
          <a:bodyPr/>
          <a:lstStyle/>
          <a:p>
            <a:endParaRPr lang="en-US" dirty="0"/>
          </a:p>
        </p:txBody>
      </p:sp>
      <p:sp>
        <p:nvSpPr>
          <p:cNvPr id="4" name="Content Placeholder 3">
            <a:extLst>
              <a:ext uri="{FF2B5EF4-FFF2-40B4-BE49-F238E27FC236}">
                <a16:creationId xmlns:a16="http://schemas.microsoft.com/office/drawing/2014/main" id="{F1B6AA60-0986-4C9C-B5BD-05596CBA8031}"/>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3010698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250F-02FE-45F2-8B5D-89CAD74D91F0}"/>
              </a:ext>
            </a:extLst>
          </p:cNvPr>
          <p:cNvSpPr>
            <a:spLocks noGrp="1"/>
          </p:cNvSpPr>
          <p:nvPr>
            <p:ph type="title"/>
          </p:nvPr>
        </p:nvSpPr>
        <p:spPr/>
        <p:txBody>
          <a:bodyPr/>
          <a:lstStyle/>
          <a:p>
            <a:pPr algn="ctr"/>
            <a:r>
              <a:rPr lang="en-US" dirty="0"/>
              <a:t>COE Professional Development</a:t>
            </a:r>
          </a:p>
        </p:txBody>
      </p:sp>
      <p:sp>
        <p:nvSpPr>
          <p:cNvPr id="3" name="Content Placeholder 2">
            <a:extLst>
              <a:ext uri="{FF2B5EF4-FFF2-40B4-BE49-F238E27FC236}">
                <a16:creationId xmlns:a16="http://schemas.microsoft.com/office/drawing/2014/main" id="{B9F653EC-8D1B-40EC-828A-CC514CA58ABB}"/>
              </a:ext>
            </a:extLst>
          </p:cNvPr>
          <p:cNvSpPr>
            <a:spLocks noGrp="1"/>
          </p:cNvSpPr>
          <p:nvPr>
            <p:ph idx="1"/>
          </p:nvPr>
        </p:nvSpPr>
        <p:spPr/>
        <p:txBody>
          <a:bodyPr/>
          <a:lstStyle/>
          <a:p>
            <a:r>
              <a:rPr lang="en-US" dirty="0"/>
              <a:t>Hope to have our first wave of PD options available by early February</a:t>
            </a:r>
          </a:p>
          <a:p>
            <a:r>
              <a:rPr lang="en-US" dirty="0"/>
              <a:t>Soft launch with early adopters /focus group of volunteers to gather data on participation issues</a:t>
            </a:r>
          </a:p>
          <a:p>
            <a:r>
              <a:rPr lang="en-US" dirty="0"/>
              <a:t>More information on how to participate will be forthcoming</a:t>
            </a:r>
          </a:p>
        </p:txBody>
      </p:sp>
      <p:sp>
        <p:nvSpPr>
          <p:cNvPr id="5" name="TextBox 4">
            <a:extLst>
              <a:ext uri="{FF2B5EF4-FFF2-40B4-BE49-F238E27FC236}">
                <a16:creationId xmlns:a16="http://schemas.microsoft.com/office/drawing/2014/main" id="{71339B7A-B926-4ECE-946E-0E4C671B1640}"/>
              </a:ext>
            </a:extLst>
          </p:cNvPr>
          <p:cNvSpPr txBox="1"/>
          <p:nvPr/>
        </p:nvSpPr>
        <p:spPr>
          <a:xfrm>
            <a:off x="10431733" y="36095"/>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FED27306-5579-4FBE-8EE4-6B8D50E9ADA0}"/>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64814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58A9-1CC3-4740-8F1C-D36E10188C90}"/>
              </a:ext>
            </a:extLst>
          </p:cNvPr>
          <p:cNvSpPr>
            <a:spLocks noGrp="1"/>
          </p:cNvSpPr>
          <p:nvPr>
            <p:ph type="title"/>
          </p:nvPr>
        </p:nvSpPr>
        <p:spPr/>
        <p:txBody>
          <a:bodyPr/>
          <a:lstStyle/>
          <a:p>
            <a:pPr algn="ctr"/>
            <a:r>
              <a:rPr lang="en-US" dirty="0"/>
              <a:t>Winter Quarter</a:t>
            </a:r>
          </a:p>
        </p:txBody>
      </p:sp>
      <p:sp>
        <p:nvSpPr>
          <p:cNvPr id="3" name="Content Placeholder 2">
            <a:extLst>
              <a:ext uri="{FF2B5EF4-FFF2-40B4-BE49-F238E27FC236}">
                <a16:creationId xmlns:a16="http://schemas.microsoft.com/office/drawing/2014/main" id="{3FEFCA8D-1279-4CA7-9572-8B3B4E157E3C}"/>
              </a:ext>
            </a:extLst>
          </p:cNvPr>
          <p:cNvSpPr>
            <a:spLocks noGrp="1"/>
          </p:cNvSpPr>
          <p:nvPr>
            <p:ph idx="1"/>
          </p:nvPr>
        </p:nvSpPr>
        <p:spPr/>
        <p:txBody>
          <a:bodyPr/>
          <a:lstStyle/>
          <a:p>
            <a:r>
              <a:rPr lang="en-US" dirty="0"/>
              <a:t>As of November 22</a:t>
            </a:r>
            <a:r>
              <a:rPr lang="en-US" baseline="30000" dirty="0"/>
              <a:t>nd</a:t>
            </a:r>
            <a:r>
              <a:rPr lang="en-US" dirty="0"/>
              <a:t>, no official announcement is anticipated</a:t>
            </a:r>
          </a:p>
          <a:p>
            <a:r>
              <a:rPr lang="en-US" dirty="0"/>
              <a:t>Continue what is working from Fall (*working = operational needs are being met, students are being served in a caring and timely manner)</a:t>
            </a:r>
          </a:p>
          <a:p>
            <a:r>
              <a:rPr lang="en-US" dirty="0"/>
              <a:t>Work with supervisors, Directors, and / or department heads to determine any necessary changes</a:t>
            </a:r>
          </a:p>
          <a:p>
            <a:r>
              <a:rPr lang="en-US" dirty="0"/>
              <a:t>COE complex buildings will be locked (key-card accessible only) between December 16</a:t>
            </a:r>
            <a:r>
              <a:rPr lang="en-US" baseline="30000" dirty="0"/>
              <a:t>th</a:t>
            </a:r>
            <a:r>
              <a:rPr lang="en-US" dirty="0"/>
              <a:t> 2021 and January 2</a:t>
            </a:r>
            <a:r>
              <a:rPr lang="en-US" baseline="30000" dirty="0"/>
              <a:t>nd</a:t>
            </a:r>
            <a:r>
              <a:rPr lang="en-US" dirty="0"/>
              <a:t> 2022.</a:t>
            </a:r>
          </a:p>
        </p:txBody>
      </p:sp>
      <p:sp>
        <p:nvSpPr>
          <p:cNvPr id="5" name="TextBox 4">
            <a:extLst>
              <a:ext uri="{FF2B5EF4-FFF2-40B4-BE49-F238E27FC236}">
                <a16:creationId xmlns:a16="http://schemas.microsoft.com/office/drawing/2014/main" id="{3ECE0CFD-6450-4E8F-9F25-4FC74096A504}"/>
              </a:ext>
            </a:extLst>
          </p:cNvPr>
          <p:cNvSpPr txBox="1"/>
          <p:nvPr/>
        </p:nvSpPr>
        <p:spPr>
          <a:xfrm>
            <a:off x="10582656" y="112991"/>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825E7F83-E639-4AAC-8FA1-2B415FFE74A8}"/>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374376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C10E6BD-3D7D-46A7-BF6D-AFFB91BAFCBF}"/>
              </a:ext>
            </a:extLst>
          </p:cNvPr>
          <p:cNvSpPr>
            <a:spLocks noGrp="1"/>
          </p:cNvSpPr>
          <p:nvPr>
            <p:ph type="title"/>
          </p:nvPr>
        </p:nvSpPr>
        <p:spPr/>
        <p:txBody>
          <a:bodyPr/>
          <a:lstStyle/>
          <a:p>
            <a:pPr algn="ctr"/>
            <a:r>
              <a:rPr lang="en-US" dirty="0"/>
              <a:t>Program Spotlight</a:t>
            </a:r>
          </a:p>
        </p:txBody>
      </p:sp>
      <p:sp>
        <p:nvSpPr>
          <p:cNvPr id="5" name="Text Placeholder 4">
            <a:extLst>
              <a:ext uri="{FF2B5EF4-FFF2-40B4-BE49-F238E27FC236}">
                <a16:creationId xmlns:a16="http://schemas.microsoft.com/office/drawing/2014/main" id="{05E905A5-326B-413E-A9B8-C1629896D903}"/>
              </a:ext>
            </a:extLst>
          </p:cNvPr>
          <p:cNvSpPr>
            <a:spLocks noGrp="1"/>
          </p:cNvSpPr>
          <p:nvPr>
            <p:ph type="body" idx="1"/>
          </p:nvPr>
        </p:nvSpPr>
        <p:spPr/>
        <p:txBody>
          <a:bodyPr>
            <a:normAutofit/>
          </a:bodyPr>
          <a:lstStyle/>
          <a:p>
            <a:pPr algn="r"/>
            <a:r>
              <a:rPr lang="en-US" dirty="0"/>
              <a:t>Transdisciplinary innovation and scholarship in the COE, Sarah Stapleton PhD</a:t>
            </a:r>
          </a:p>
          <a:p>
            <a:pPr algn="r"/>
            <a:endParaRPr lang="en-US" dirty="0"/>
          </a:p>
        </p:txBody>
      </p:sp>
      <p:pic>
        <p:nvPicPr>
          <p:cNvPr id="6" name="Picture 5">
            <a:extLst>
              <a:ext uri="{FF2B5EF4-FFF2-40B4-BE49-F238E27FC236}">
                <a16:creationId xmlns:a16="http://schemas.microsoft.com/office/drawing/2014/main" id="{7AA9832D-8C66-4698-AA16-269ED51EC044}"/>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3594713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7622F5-6146-4DD9-82A1-34DF1F65F16D}"/>
              </a:ext>
            </a:extLst>
          </p:cNvPr>
          <p:cNvSpPr>
            <a:spLocks noGrp="1"/>
          </p:cNvSpPr>
          <p:nvPr>
            <p:ph type="title"/>
          </p:nvPr>
        </p:nvSpPr>
        <p:spPr/>
        <p:txBody>
          <a:bodyPr>
            <a:normAutofit/>
          </a:bodyPr>
          <a:lstStyle/>
          <a:p>
            <a:pPr algn="ctr"/>
            <a:r>
              <a:rPr lang="en-US" dirty="0"/>
              <a:t>Toward education for climate change action and environmental justice </a:t>
            </a:r>
            <a:r>
              <a:rPr lang="en-US" sz="1600" dirty="0"/>
              <a:t>(1:45 – 2:00)</a:t>
            </a:r>
          </a:p>
        </p:txBody>
      </p:sp>
      <p:sp>
        <p:nvSpPr>
          <p:cNvPr id="6" name="Text Placeholder 5">
            <a:extLst>
              <a:ext uri="{FF2B5EF4-FFF2-40B4-BE49-F238E27FC236}">
                <a16:creationId xmlns:a16="http://schemas.microsoft.com/office/drawing/2014/main" id="{BEB85B1D-3D4C-4145-AE00-E6C3A2194F6D}"/>
              </a:ext>
            </a:extLst>
          </p:cNvPr>
          <p:cNvSpPr>
            <a:spLocks noGrp="1"/>
          </p:cNvSpPr>
          <p:nvPr>
            <p:ph type="body" idx="1"/>
          </p:nvPr>
        </p:nvSpPr>
        <p:spPr/>
        <p:txBody>
          <a:bodyPr/>
          <a:lstStyle/>
          <a:p>
            <a:pPr algn="ctr"/>
            <a:r>
              <a:rPr lang="en-US" dirty="0"/>
              <a:t>Sarah Stapleton, PhD, Assistant Professor, Education Studies</a:t>
            </a:r>
          </a:p>
        </p:txBody>
      </p:sp>
      <p:pic>
        <p:nvPicPr>
          <p:cNvPr id="4" name="Picture 3">
            <a:extLst>
              <a:ext uri="{FF2B5EF4-FFF2-40B4-BE49-F238E27FC236}">
                <a16:creationId xmlns:a16="http://schemas.microsoft.com/office/drawing/2014/main" id="{4F012AD4-FAE8-4029-9C49-38A5495D856F}"/>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946734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A45BF-DAD4-4487-AA70-DE5E62F1DCCB}"/>
              </a:ext>
            </a:extLst>
          </p:cNvPr>
          <p:cNvSpPr>
            <a:spLocks noGrp="1"/>
          </p:cNvSpPr>
          <p:nvPr>
            <p:ph type="title"/>
          </p:nvPr>
        </p:nvSpPr>
        <p:spPr/>
        <p:txBody>
          <a:bodyPr/>
          <a:lstStyle/>
          <a:p>
            <a:pPr algn="ctr"/>
            <a:r>
              <a:rPr lang="en-US" dirty="0"/>
              <a:t>Climate Change Workshop for Education </a:t>
            </a:r>
            <a:r>
              <a:rPr lang="en-US" sz="1600" dirty="0"/>
              <a:t>(2:00 – 2:15)</a:t>
            </a:r>
          </a:p>
        </p:txBody>
      </p:sp>
      <p:sp>
        <p:nvSpPr>
          <p:cNvPr id="3" name="Text Placeholder 2">
            <a:extLst>
              <a:ext uri="{FF2B5EF4-FFF2-40B4-BE49-F238E27FC236}">
                <a16:creationId xmlns:a16="http://schemas.microsoft.com/office/drawing/2014/main" id="{13011545-28C6-4C78-B94E-DF8CF9213D50}"/>
              </a:ext>
            </a:extLst>
          </p:cNvPr>
          <p:cNvSpPr>
            <a:spLocks noGrp="1"/>
          </p:cNvSpPr>
          <p:nvPr>
            <p:ph type="body" idx="1"/>
          </p:nvPr>
        </p:nvSpPr>
        <p:spPr/>
        <p:txBody>
          <a:bodyPr/>
          <a:lstStyle/>
          <a:p>
            <a:pPr algn="r"/>
            <a:r>
              <a:rPr lang="en-US" dirty="0"/>
              <a:t>Kelley Reade: Teaching for Climate Activism EDST 551 </a:t>
            </a:r>
          </a:p>
        </p:txBody>
      </p:sp>
      <p:pic>
        <p:nvPicPr>
          <p:cNvPr id="4" name="Picture 3">
            <a:extLst>
              <a:ext uri="{FF2B5EF4-FFF2-40B4-BE49-F238E27FC236}">
                <a16:creationId xmlns:a16="http://schemas.microsoft.com/office/drawing/2014/main" id="{C78C1A7E-7F84-4BF1-B12F-5A64786A8756}"/>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4038674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C10E6BD-3D7D-46A7-BF6D-AFFB91BAFCBF}"/>
              </a:ext>
            </a:extLst>
          </p:cNvPr>
          <p:cNvSpPr>
            <a:spLocks noGrp="1"/>
          </p:cNvSpPr>
          <p:nvPr>
            <p:ph type="title"/>
          </p:nvPr>
        </p:nvSpPr>
        <p:spPr/>
        <p:txBody>
          <a:bodyPr/>
          <a:lstStyle/>
          <a:p>
            <a:pPr algn="ctr"/>
            <a:r>
              <a:rPr lang="en-US" dirty="0"/>
              <a:t>Program Spotlight</a:t>
            </a:r>
          </a:p>
        </p:txBody>
      </p:sp>
      <p:sp>
        <p:nvSpPr>
          <p:cNvPr id="5" name="Text Placeholder 4">
            <a:extLst>
              <a:ext uri="{FF2B5EF4-FFF2-40B4-BE49-F238E27FC236}">
                <a16:creationId xmlns:a16="http://schemas.microsoft.com/office/drawing/2014/main" id="{05E905A5-326B-413E-A9B8-C1629896D903}"/>
              </a:ext>
            </a:extLst>
          </p:cNvPr>
          <p:cNvSpPr>
            <a:spLocks noGrp="1"/>
          </p:cNvSpPr>
          <p:nvPr>
            <p:ph type="body" idx="1"/>
          </p:nvPr>
        </p:nvSpPr>
        <p:spPr/>
        <p:txBody>
          <a:bodyPr>
            <a:normAutofit/>
          </a:bodyPr>
          <a:lstStyle/>
          <a:p>
            <a:pPr algn="r"/>
            <a:r>
              <a:rPr lang="en-US" dirty="0"/>
              <a:t>Equity and Inclusion, Julie Heffernan, PhD</a:t>
            </a:r>
          </a:p>
          <a:p>
            <a:pPr algn="r"/>
            <a:endParaRPr lang="en-US" dirty="0"/>
          </a:p>
        </p:txBody>
      </p:sp>
      <p:pic>
        <p:nvPicPr>
          <p:cNvPr id="6" name="Picture 5">
            <a:extLst>
              <a:ext uri="{FF2B5EF4-FFF2-40B4-BE49-F238E27FC236}">
                <a16:creationId xmlns:a16="http://schemas.microsoft.com/office/drawing/2014/main" id="{7AA9832D-8C66-4698-AA16-269ED51EC044}"/>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428277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87AE1-1B10-4981-AAB5-7AFCB06A1D86}"/>
              </a:ext>
            </a:extLst>
          </p:cNvPr>
          <p:cNvSpPr>
            <a:spLocks noGrp="1"/>
          </p:cNvSpPr>
          <p:nvPr>
            <p:ph type="title"/>
          </p:nvPr>
        </p:nvSpPr>
        <p:spPr/>
        <p:txBody>
          <a:bodyPr/>
          <a:lstStyle/>
          <a:p>
            <a:pPr algn="ctr"/>
            <a:r>
              <a:rPr lang="en-US" dirty="0"/>
              <a:t>Implementing Equity Affinity Groups in </a:t>
            </a:r>
            <a:r>
              <a:rPr lang="en-US" dirty="0" err="1"/>
              <a:t>UOTeach</a:t>
            </a:r>
            <a:r>
              <a:rPr lang="en-US" dirty="0"/>
              <a:t> </a:t>
            </a:r>
            <a:r>
              <a:rPr lang="en-US" sz="1600" dirty="0"/>
              <a:t>(2:15 – 2:30)</a:t>
            </a:r>
          </a:p>
        </p:txBody>
      </p:sp>
      <p:sp>
        <p:nvSpPr>
          <p:cNvPr id="3" name="Text Placeholder 2">
            <a:extLst>
              <a:ext uri="{FF2B5EF4-FFF2-40B4-BE49-F238E27FC236}">
                <a16:creationId xmlns:a16="http://schemas.microsoft.com/office/drawing/2014/main" id="{E6294ED4-660A-4BD6-9E7B-E702F7FAC798}"/>
              </a:ext>
            </a:extLst>
          </p:cNvPr>
          <p:cNvSpPr>
            <a:spLocks noGrp="1"/>
          </p:cNvSpPr>
          <p:nvPr>
            <p:ph type="body" idx="1"/>
          </p:nvPr>
        </p:nvSpPr>
        <p:spPr/>
        <p:txBody>
          <a:bodyPr/>
          <a:lstStyle/>
          <a:p>
            <a:pPr algn="r"/>
            <a:r>
              <a:rPr lang="en-US" dirty="0"/>
              <a:t>Julia Heffernan, Master’s Program and Licensure Director, Senior Lecturer  </a:t>
            </a:r>
          </a:p>
          <a:p>
            <a:pPr algn="r"/>
            <a:r>
              <a:rPr lang="en-US" dirty="0"/>
              <a:t>Educational Studies (</a:t>
            </a:r>
            <a:r>
              <a:rPr lang="en-US" dirty="0" err="1"/>
              <a:t>UOTeach</a:t>
            </a:r>
            <a:r>
              <a:rPr lang="en-US" dirty="0"/>
              <a:t>)</a:t>
            </a:r>
          </a:p>
        </p:txBody>
      </p:sp>
      <p:pic>
        <p:nvPicPr>
          <p:cNvPr id="4" name="Picture 3">
            <a:extLst>
              <a:ext uri="{FF2B5EF4-FFF2-40B4-BE49-F238E27FC236}">
                <a16:creationId xmlns:a16="http://schemas.microsoft.com/office/drawing/2014/main" id="{01B76DFC-796E-45D7-8B46-3722222B0796}"/>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858111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83DEC-E78F-4274-8BAC-497165F5F4B5}"/>
              </a:ext>
            </a:extLst>
          </p:cNvPr>
          <p:cNvSpPr>
            <a:spLocks noGrp="1"/>
          </p:cNvSpPr>
          <p:nvPr>
            <p:ph type="title"/>
          </p:nvPr>
        </p:nvSpPr>
        <p:spPr/>
        <p:txBody>
          <a:bodyPr/>
          <a:lstStyle/>
          <a:p>
            <a:pPr algn="ctr"/>
            <a:r>
              <a:rPr lang="en-US" dirty="0"/>
              <a:t>This Land</a:t>
            </a:r>
          </a:p>
        </p:txBody>
      </p:sp>
      <p:sp>
        <p:nvSpPr>
          <p:cNvPr id="3" name="Content Placeholder 2">
            <a:extLst>
              <a:ext uri="{FF2B5EF4-FFF2-40B4-BE49-F238E27FC236}">
                <a16:creationId xmlns:a16="http://schemas.microsoft.com/office/drawing/2014/main" id="{F28427C6-FAFC-4579-AA16-D7B7830B3F27}"/>
              </a:ext>
            </a:extLst>
          </p:cNvPr>
          <p:cNvSpPr>
            <a:spLocks noGrp="1"/>
          </p:cNvSpPr>
          <p:nvPr>
            <p:ph idx="1"/>
          </p:nvPr>
        </p:nvSpPr>
        <p:spPr/>
        <p:txBody>
          <a:bodyPr/>
          <a:lstStyle/>
          <a:p>
            <a:pPr marL="0" indent="0">
              <a:buNone/>
            </a:pPr>
            <a:r>
              <a:rPr lang="en-US" sz="2400" dirty="0">
                <a:latin typeface="+mj-lt"/>
              </a:rPr>
              <a:t>The University of Oregon is located on </a:t>
            </a:r>
            <a:r>
              <a:rPr lang="en-US" sz="2400" dirty="0" err="1">
                <a:latin typeface="+mj-lt"/>
              </a:rPr>
              <a:t>Kalapuya</a:t>
            </a:r>
            <a:r>
              <a:rPr lang="en-US" sz="2400" dirty="0">
                <a:latin typeface="+mj-lt"/>
              </a:rPr>
              <a:t> </a:t>
            </a:r>
            <a:r>
              <a:rPr lang="en-US" sz="2400" dirty="0" err="1">
                <a:latin typeface="+mj-lt"/>
              </a:rPr>
              <a:t>Ilihi</a:t>
            </a:r>
            <a:r>
              <a:rPr lang="en-US" sz="2400" dirty="0">
                <a:latin typeface="+mj-lt"/>
              </a:rPr>
              <a:t>, the traditional indigenous homeland of the </a:t>
            </a:r>
            <a:r>
              <a:rPr lang="en-US" sz="2400" dirty="0" err="1">
                <a:latin typeface="+mj-lt"/>
              </a:rPr>
              <a:t>Kalapuya</a:t>
            </a:r>
            <a:r>
              <a:rPr lang="en-US" sz="2400" dirty="0">
                <a:latin typeface="+mj-lt"/>
              </a:rPr>
              <a:t> people. Following treaties between 1851 and 1855, </a:t>
            </a:r>
            <a:r>
              <a:rPr lang="en-US" sz="2400" dirty="0" err="1">
                <a:latin typeface="+mj-lt"/>
              </a:rPr>
              <a:t>Kalapuya</a:t>
            </a:r>
            <a:r>
              <a:rPr lang="en-US" sz="2400" dirty="0">
                <a:latin typeface="+mj-lt"/>
              </a:rPr>
              <a:t> people were dispossessed of their indigenous homeland by the United States government and forcibly removed to the Coast Reservation in Western Oregon. Today, descendants are citizens of the Confederated Tribes of Grand Ronde Community of Oregon and the Confederated Tribes of the Siletz Indians of Oregon, and continue to make important contributions in their communities, at UO, and across the land we now refer to as Oregon.</a:t>
            </a:r>
          </a:p>
          <a:p>
            <a:pPr marL="0" indent="0">
              <a:buNone/>
            </a:pPr>
            <a:r>
              <a:rPr lang="en-US" sz="2400" u="sng" dirty="0">
                <a:latin typeface="+mj-lt"/>
                <a:hlinkClick r:id="rId2"/>
              </a:rPr>
              <a:t>https://library.uoregon.edu/honoring-native-peoples-and-lands </a:t>
            </a:r>
            <a:endParaRPr lang="en-US" sz="2400" dirty="0">
              <a:latin typeface="+mj-lt"/>
            </a:endParaRPr>
          </a:p>
          <a:p>
            <a:endParaRPr lang="en-US" dirty="0"/>
          </a:p>
        </p:txBody>
      </p:sp>
    </p:spTree>
    <p:extLst>
      <p:ext uri="{BB962C8B-B14F-4D97-AF65-F5344CB8AC3E}">
        <p14:creationId xmlns:p14="http://schemas.microsoft.com/office/powerpoint/2010/main" val="643065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CF2E2-3A23-48AE-B82E-5176EFA22658}"/>
              </a:ext>
            </a:extLst>
          </p:cNvPr>
          <p:cNvSpPr>
            <a:spLocks noGrp="1"/>
          </p:cNvSpPr>
          <p:nvPr>
            <p:ph type="title"/>
          </p:nvPr>
        </p:nvSpPr>
        <p:spPr/>
        <p:txBody>
          <a:bodyPr/>
          <a:lstStyle/>
          <a:p>
            <a:pPr algn="ctr"/>
            <a:r>
              <a:rPr lang="en-US" dirty="0"/>
              <a:t>COE Discourse </a:t>
            </a:r>
            <a:r>
              <a:rPr lang="en-US" sz="2000" dirty="0"/>
              <a:t>(2:30 – 3:00)</a:t>
            </a:r>
          </a:p>
        </p:txBody>
      </p:sp>
      <p:sp>
        <p:nvSpPr>
          <p:cNvPr id="3" name="Text Placeholder 2">
            <a:extLst>
              <a:ext uri="{FF2B5EF4-FFF2-40B4-BE49-F238E27FC236}">
                <a16:creationId xmlns:a16="http://schemas.microsoft.com/office/drawing/2014/main" id="{EF27EE52-C6FA-4087-9588-C4249589541A}"/>
              </a:ext>
            </a:extLst>
          </p:cNvPr>
          <p:cNvSpPr>
            <a:spLocks noGrp="1"/>
          </p:cNvSpPr>
          <p:nvPr>
            <p:ph type="body" idx="1"/>
          </p:nvPr>
        </p:nvSpPr>
        <p:spPr/>
        <p:txBody>
          <a:bodyPr>
            <a:normAutofit fontScale="92500" lnSpcReduction="10000"/>
          </a:bodyPr>
          <a:lstStyle/>
          <a:p>
            <a:pPr algn="r"/>
            <a:r>
              <a:rPr lang="en-US" dirty="0"/>
              <a:t>Freedom of Speech – Emerson Sykes presentation </a:t>
            </a:r>
            <a:r>
              <a:rPr lang="en-US" u="sng" dirty="0">
                <a:hlinkClick r:id="rId2"/>
              </a:rPr>
              <a:t>https://inclusion.uoregon.edu/speaker-videos</a:t>
            </a:r>
            <a:r>
              <a:rPr lang="en-US" dirty="0"/>
              <a:t> </a:t>
            </a:r>
          </a:p>
          <a:p>
            <a:pPr algn="r"/>
            <a:r>
              <a:rPr lang="en-US" dirty="0"/>
              <a:t>Student support in the COE</a:t>
            </a:r>
          </a:p>
          <a:p>
            <a:pPr algn="r"/>
            <a:r>
              <a:rPr lang="en-US" dirty="0"/>
              <a:t>Other</a:t>
            </a:r>
          </a:p>
        </p:txBody>
      </p:sp>
      <p:pic>
        <p:nvPicPr>
          <p:cNvPr id="4" name="Picture 3">
            <a:extLst>
              <a:ext uri="{FF2B5EF4-FFF2-40B4-BE49-F238E27FC236}">
                <a16:creationId xmlns:a16="http://schemas.microsoft.com/office/drawing/2014/main" id="{5FE3B01A-8F5E-4D3C-AE1A-EBC1B20B97B2}"/>
              </a:ext>
            </a:extLst>
          </p:cNvPr>
          <p:cNvPicPr>
            <a:picLocks noChangeAspect="1"/>
          </p:cNvPicPr>
          <p:nvPr/>
        </p:nvPicPr>
        <p:blipFill>
          <a:blip r:embed="rId3"/>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421968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EA6E1-8F48-408B-A9B9-97AF93858178}"/>
              </a:ext>
            </a:extLst>
          </p:cNvPr>
          <p:cNvSpPr>
            <a:spLocks noGrp="1"/>
          </p:cNvSpPr>
          <p:nvPr>
            <p:ph type="title"/>
          </p:nvPr>
        </p:nvSpPr>
        <p:spPr/>
        <p:txBody>
          <a:bodyPr/>
          <a:lstStyle/>
          <a:p>
            <a:pPr algn="ctr"/>
            <a:r>
              <a:rPr lang="en-US" dirty="0"/>
              <a:t>Agenda</a:t>
            </a:r>
          </a:p>
        </p:txBody>
      </p:sp>
      <p:sp>
        <p:nvSpPr>
          <p:cNvPr id="3" name="Content Placeholder 2">
            <a:extLst>
              <a:ext uri="{FF2B5EF4-FFF2-40B4-BE49-F238E27FC236}">
                <a16:creationId xmlns:a16="http://schemas.microsoft.com/office/drawing/2014/main" id="{DB27E19D-A0D3-426F-BA88-BF018A142B56}"/>
              </a:ext>
            </a:extLst>
          </p:cNvPr>
          <p:cNvSpPr>
            <a:spLocks noGrp="1"/>
          </p:cNvSpPr>
          <p:nvPr>
            <p:ph idx="1"/>
          </p:nvPr>
        </p:nvSpPr>
        <p:spPr/>
        <p:txBody>
          <a:bodyPr/>
          <a:lstStyle/>
          <a:p>
            <a:pPr marL="0" indent="0">
              <a:buNone/>
            </a:pPr>
            <a:r>
              <a:rPr lang="en-US" dirty="0"/>
              <a:t>1:30 – 1:35 	Dean Randy Kamphaus: Opening </a:t>
            </a:r>
          </a:p>
          <a:p>
            <a:pPr marL="0" indent="0">
              <a:buNone/>
            </a:pPr>
            <a:r>
              <a:rPr lang="en-US" dirty="0"/>
              <a:t>1:35 – 1:45 	Dean Randy Kamphaus: Updates</a:t>
            </a:r>
          </a:p>
          <a:p>
            <a:pPr marL="0" indent="0">
              <a:buNone/>
            </a:pPr>
            <a:r>
              <a:rPr lang="en-US" dirty="0"/>
              <a:t>1:45 – 2:00 	Dr. Sarah Stapleton: Education for Climate Change Action </a:t>
            </a:r>
          </a:p>
          <a:p>
            <a:pPr marL="0" indent="0">
              <a:buNone/>
            </a:pPr>
            <a:r>
              <a:rPr lang="en-US" dirty="0"/>
              <a:t>2:00 – 2:15 	Kelley Reade: Climate Change Workshop Overview</a:t>
            </a:r>
          </a:p>
          <a:p>
            <a:pPr marL="0" indent="0">
              <a:buNone/>
            </a:pPr>
            <a:r>
              <a:rPr lang="en-US" dirty="0"/>
              <a:t>2:15 – 2:30 	Dr. Julie Heffernan: Equity Affinity Groups</a:t>
            </a:r>
          </a:p>
          <a:p>
            <a:pPr marL="0" indent="0">
              <a:buNone/>
            </a:pPr>
            <a:r>
              <a:rPr lang="en-US" dirty="0"/>
              <a:t>2:30 – 3:00	Discussion Segment</a:t>
            </a:r>
          </a:p>
        </p:txBody>
      </p:sp>
    </p:spTree>
    <p:extLst>
      <p:ext uri="{BB962C8B-B14F-4D97-AF65-F5344CB8AC3E}">
        <p14:creationId xmlns:p14="http://schemas.microsoft.com/office/powerpoint/2010/main" val="4022010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ADA22-F4B2-4FD9-A682-5A95640B6FAB}"/>
              </a:ext>
            </a:extLst>
          </p:cNvPr>
          <p:cNvSpPr>
            <a:spLocks noGrp="1"/>
          </p:cNvSpPr>
          <p:nvPr>
            <p:ph type="title"/>
          </p:nvPr>
        </p:nvSpPr>
        <p:spPr/>
        <p:txBody>
          <a:bodyPr/>
          <a:lstStyle/>
          <a:p>
            <a:pPr algn="ctr"/>
            <a:r>
              <a:rPr lang="en-US" dirty="0"/>
              <a:t>Updates</a:t>
            </a:r>
          </a:p>
        </p:txBody>
      </p:sp>
      <p:sp>
        <p:nvSpPr>
          <p:cNvPr id="3" name="Text Placeholder 2">
            <a:extLst>
              <a:ext uri="{FF2B5EF4-FFF2-40B4-BE49-F238E27FC236}">
                <a16:creationId xmlns:a16="http://schemas.microsoft.com/office/drawing/2014/main" id="{99EE7579-7FDE-4B72-896D-B55A9A67C9CB}"/>
              </a:ext>
            </a:extLst>
          </p:cNvPr>
          <p:cNvSpPr>
            <a:spLocks noGrp="1"/>
          </p:cNvSpPr>
          <p:nvPr>
            <p:ph type="body" idx="1"/>
          </p:nvPr>
        </p:nvSpPr>
        <p:spPr>
          <a:xfrm>
            <a:off x="831850" y="4589463"/>
            <a:ext cx="10515600" cy="2055886"/>
          </a:xfrm>
        </p:spPr>
        <p:txBody>
          <a:bodyPr>
            <a:normAutofit fontScale="85000" lnSpcReduction="20000"/>
          </a:bodyPr>
          <a:lstStyle/>
          <a:p>
            <a:pPr algn="r"/>
            <a:r>
              <a:rPr lang="en-US" dirty="0"/>
              <a:t>New Staff Meeting Format</a:t>
            </a:r>
          </a:p>
          <a:p>
            <a:pPr algn="r"/>
            <a:r>
              <a:rPr lang="en-US" dirty="0"/>
              <a:t>Years of Service</a:t>
            </a:r>
          </a:p>
          <a:p>
            <a:pPr algn="r"/>
            <a:r>
              <a:rPr lang="en-US" dirty="0"/>
              <a:t>HB 2919</a:t>
            </a:r>
          </a:p>
          <a:p>
            <a:pPr algn="r"/>
            <a:r>
              <a:rPr lang="en-US" dirty="0"/>
              <a:t>United Academics</a:t>
            </a:r>
          </a:p>
          <a:p>
            <a:pPr algn="r"/>
            <a:r>
              <a:rPr lang="en-US" dirty="0"/>
              <a:t>Professional Development Update</a:t>
            </a:r>
          </a:p>
          <a:p>
            <a:pPr algn="r"/>
            <a:r>
              <a:rPr lang="en-US" dirty="0"/>
              <a:t>Winter Quarter</a:t>
            </a:r>
          </a:p>
        </p:txBody>
      </p:sp>
      <p:pic>
        <p:nvPicPr>
          <p:cNvPr id="4" name="Picture 3">
            <a:extLst>
              <a:ext uri="{FF2B5EF4-FFF2-40B4-BE49-F238E27FC236}">
                <a16:creationId xmlns:a16="http://schemas.microsoft.com/office/drawing/2014/main" id="{DEBF6FB2-A711-4B87-B7A8-7106D8CF06FB}"/>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17077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631BA3-3474-4DDD-A8E2-C20126105EE9}"/>
              </a:ext>
            </a:extLst>
          </p:cNvPr>
          <p:cNvSpPr>
            <a:spLocks noGrp="1"/>
          </p:cNvSpPr>
          <p:nvPr>
            <p:ph type="title"/>
          </p:nvPr>
        </p:nvSpPr>
        <p:spPr/>
        <p:txBody>
          <a:bodyPr/>
          <a:lstStyle/>
          <a:p>
            <a:pPr algn="ctr"/>
            <a:r>
              <a:rPr lang="en-US" dirty="0"/>
              <a:t>Experimental Faculty and Staff Format</a:t>
            </a:r>
          </a:p>
        </p:txBody>
      </p:sp>
      <p:sp>
        <p:nvSpPr>
          <p:cNvPr id="4" name="Content Placeholder 3">
            <a:extLst>
              <a:ext uri="{FF2B5EF4-FFF2-40B4-BE49-F238E27FC236}">
                <a16:creationId xmlns:a16="http://schemas.microsoft.com/office/drawing/2014/main" id="{5A8EDDFC-8AC6-4DDB-B397-9BB69B99F572}"/>
              </a:ext>
            </a:extLst>
          </p:cNvPr>
          <p:cNvSpPr>
            <a:spLocks noGrp="1"/>
          </p:cNvSpPr>
          <p:nvPr>
            <p:ph idx="1"/>
          </p:nvPr>
        </p:nvSpPr>
        <p:spPr/>
        <p:txBody>
          <a:bodyPr>
            <a:normAutofit/>
          </a:bodyPr>
          <a:lstStyle/>
          <a:p>
            <a:pPr lvl="1"/>
            <a:r>
              <a:rPr lang="en-US" dirty="0"/>
              <a:t>Brief updates: Materials sent ahead (15 mins max)</a:t>
            </a:r>
          </a:p>
          <a:p>
            <a:pPr lvl="1"/>
            <a:r>
              <a:rPr lang="en-US" dirty="0"/>
              <a:t>Faculty and Staff innovation and activity in departments, units, teams, and programs (30 min max)</a:t>
            </a:r>
          </a:p>
          <a:p>
            <a:pPr lvl="1"/>
            <a:r>
              <a:rPr lang="en-US" dirty="0"/>
              <a:t>Student focus (30 min max)</a:t>
            </a:r>
          </a:p>
          <a:p>
            <a:pPr lvl="1"/>
            <a:r>
              <a:rPr lang="en-US" dirty="0"/>
              <a:t>Opportunity for interaction (30 min max)</a:t>
            </a:r>
          </a:p>
          <a:p>
            <a:pPr marL="0" indent="0">
              <a:buNone/>
            </a:pPr>
            <a:endParaRPr lang="en-US" dirty="0"/>
          </a:p>
          <a:p>
            <a:pPr marL="0" indent="0">
              <a:buNone/>
            </a:pPr>
            <a:r>
              <a:rPr lang="en-US" dirty="0">
                <a:highlight>
                  <a:srgbClr val="FFFF00"/>
                </a:highlight>
              </a:rPr>
              <a:t>Action: </a:t>
            </a:r>
            <a:r>
              <a:rPr lang="en-US" dirty="0"/>
              <a:t>Please consider the work in your unit and anticipate requests to share with the COE community at a future meeting. Volunteers are welcome.</a:t>
            </a:r>
          </a:p>
        </p:txBody>
      </p:sp>
      <p:sp>
        <p:nvSpPr>
          <p:cNvPr id="5" name="TextBox 4">
            <a:extLst>
              <a:ext uri="{FF2B5EF4-FFF2-40B4-BE49-F238E27FC236}">
                <a16:creationId xmlns:a16="http://schemas.microsoft.com/office/drawing/2014/main" id="{975DE8D7-701C-4A79-B8E4-9988160260EC}"/>
              </a:ext>
            </a:extLst>
          </p:cNvPr>
          <p:cNvSpPr txBox="1"/>
          <p:nvPr/>
        </p:nvSpPr>
        <p:spPr>
          <a:xfrm>
            <a:off x="10582656" y="112991"/>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8BDCE522-1CA1-4263-8CA7-AB170405EF81}"/>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29469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C9124B-C421-4A49-AFE4-93FA357A576B}"/>
              </a:ext>
            </a:extLst>
          </p:cNvPr>
          <p:cNvSpPr>
            <a:spLocks noGrp="1"/>
          </p:cNvSpPr>
          <p:nvPr>
            <p:ph type="title"/>
          </p:nvPr>
        </p:nvSpPr>
        <p:spPr/>
        <p:txBody>
          <a:bodyPr/>
          <a:lstStyle/>
          <a:p>
            <a:r>
              <a:rPr lang="en-US" dirty="0"/>
              <a:t>Staff celebrating years of service from April to September 2021 </a:t>
            </a:r>
            <a:r>
              <a:rPr lang="en-US" sz="2400" dirty="0"/>
              <a:t>(classified staff and OAs)</a:t>
            </a:r>
          </a:p>
        </p:txBody>
      </p:sp>
      <p:sp>
        <p:nvSpPr>
          <p:cNvPr id="3" name="Content Placeholder 2">
            <a:extLst>
              <a:ext uri="{FF2B5EF4-FFF2-40B4-BE49-F238E27FC236}">
                <a16:creationId xmlns:a16="http://schemas.microsoft.com/office/drawing/2014/main" id="{1F293019-815E-44F2-A718-E1A4878FBC61}"/>
              </a:ext>
            </a:extLst>
          </p:cNvPr>
          <p:cNvSpPr>
            <a:spLocks noGrp="1"/>
          </p:cNvSpPr>
          <p:nvPr>
            <p:ph sz="half" idx="1"/>
          </p:nvPr>
        </p:nvSpPr>
        <p:spPr>
          <a:xfrm>
            <a:off x="6475429" y="1835052"/>
            <a:ext cx="5181600" cy="4351338"/>
          </a:xfrm>
        </p:spPr>
        <p:txBody>
          <a:bodyPr>
            <a:normAutofit fontScale="55000" lnSpcReduction="20000"/>
          </a:bodyPr>
          <a:lstStyle/>
          <a:p>
            <a:pPr marL="0" indent="0" fontAlgn="base">
              <a:buNone/>
            </a:pPr>
            <a:r>
              <a:rPr lang="en-US" b="1" dirty="0"/>
              <a:t>Early Childhoods CARES </a:t>
            </a:r>
            <a:endParaRPr lang="en-US" dirty="0"/>
          </a:p>
          <a:p>
            <a:pPr fontAlgn="base"/>
            <a:r>
              <a:rPr lang="en-US" dirty="0"/>
              <a:t>Ursula Crawford, Early Intervention/Early Childhood Special Educators Specialist (5 years) </a:t>
            </a:r>
          </a:p>
          <a:p>
            <a:pPr fontAlgn="base"/>
            <a:r>
              <a:rPr lang="en-US" dirty="0"/>
              <a:t>Andrea Hudson-Vaughn, Information Technology Consultant (15 years) </a:t>
            </a:r>
          </a:p>
          <a:p>
            <a:pPr fontAlgn="base"/>
            <a:r>
              <a:rPr lang="en-US" dirty="0"/>
              <a:t>Lisa Jackson, Early Childhood Assistant (5 years) </a:t>
            </a:r>
          </a:p>
          <a:p>
            <a:pPr fontAlgn="base"/>
            <a:r>
              <a:rPr lang="en-US" dirty="0"/>
              <a:t>Michelle </a:t>
            </a:r>
            <a:r>
              <a:rPr lang="en-US" dirty="0" err="1"/>
              <a:t>Lasby</a:t>
            </a:r>
            <a:r>
              <a:rPr lang="en-US" dirty="0"/>
              <a:t>, Early Childhood Assistant (5 years) </a:t>
            </a:r>
          </a:p>
          <a:p>
            <a:pPr fontAlgn="base"/>
            <a:r>
              <a:rPr lang="en-US" dirty="0"/>
              <a:t>MaryAnn Neves, Early Childhood Associate Teacher (20 years) </a:t>
            </a:r>
          </a:p>
          <a:p>
            <a:r>
              <a:rPr lang="en-US" dirty="0"/>
              <a:t>Stephanie Simmons, Early Childhood Associate Teacher (5 years) </a:t>
            </a:r>
          </a:p>
          <a:p>
            <a:pPr fontAlgn="base"/>
            <a:r>
              <a:rPr lang="en-US" dirty="0"/>
              <a:t>Jan Weyers, Administrative Program Assistant (15 years) </a:t>
            </a:r>
          </a:p>
          <a:p>
            <a:pPr marL="0" indent="0">
              <a:buNone/>
            </a:pPr>
            <a:endParaRPr lang="en-US" dirty="0"/>
          </a:p>
        </p:txBody>
      </p:sp>
      <p:sp>
        <p:nvSpPr>
          <p:cNvPr id="5" name="Content Placeholder 4">
            <a:extLst>
              <a:ext uri="{FF2B5EF4-FFF2-40B4-BE49-F238E27FC236}">
                <a16:creationId xmlns:a16="http://schemas.microsoft.com/office/drawing/2014/main" id="{9C347781-FBDA-4723-AAF5-E1F7B17EB060}"/>
              </a:ext>
            </a:extLst>
          </p:cNvPr>
          <p:cNvSpPr>
            <a:spLocks noGrp="1"/>
          </p:cNvSpPr>
          <p:nvPr>
            <p:ph sz="half" idx="2"/>
          </p:nvPr>
        </p:nvSpPr>
        <p:spPr>
          <a:xfrm>
            <a:off x="534971" y="1835052"/>
            <a:ext cx="5181600" cy="4351338"/>
          </a:xfrm>
        </p:spPr>
        <p:txBody>
          <a:bodyPr>
            <a:normAutofit fontScale="55000" lnSpcReduction="20000"/>
          </a:bodyPr>
          <a:lstStyle/>
          <a:p>
            <a:pPr marL="0" indent="0" fontAlgn="base">
              <a:buNone/>
            </a:pPr>
            <a:r>
              <a:rPr lang="en-US" b="1" dirty="0"/>
              <a:t>Education and Community Supports </a:t>
            </a:r>
            <a:endParaRPr lang="en-US" dirty="0"/>
          </a:p>
          <a:p>
            <a:pPr fontAlgn="base"/>
            <a:r>
              <a:rPr lang="en-US" dirty="0"/>
              <a:t>Beatriz </a:t>
            </a:r>
            <a:r>
              <a:rPr lang="en-US" dirty="0" err="1"/>
              <a:t>Arrayga</a:t>
            </a:r>
            <a:r>
              <a:rPr lang="en-US" dirty="0"/>
              <a:t> de Lomeli, Office Specialist 2 (10 years) </a:t>
            </a:r>
          </a:p>
          <a:p>
            <a:pPr fontAlgn="base"/>
            <a:r>
              <a:rPr lang="en-US" dirty="0"/>
              <a:t>Robin </a:t>
            </a:r>
            <a:r>
              <a:rPr lang="en-US" dirty="0" err="1"/>
              <a:t>Spoerl</a:t>
            </a:r>
            <a:r>
              <a:rPr lang="en-US" dirty="0"/>
              <a:t>, Marketing &amp; Design Manager (10 years)</a:t>
            </a:r>
            <a:r>
              <a:rPr lang="en-US" b="1" dirty="0"/>
              <a:t> </a:t>
            </a:r>
          </a:p>
          <a:p>
            <a:pPr marL="0" indent="0" fontAlgn="base">
              <a:buNone/>
            </a:pPr>
            <a:endParaRPr lang="en-US" dirty="0"/>
          </a:p>
          <a:p>
            <a:pPr marL="0" indent="0" fontAlgn="base">
              <a:buNone/>
            </a:pPr>
            <a:r>
              <a:rPr lang="en-US" b="1" dirty="0"/>
              <a:t>General Operations </a:t>
            </a:r>
            <a:endParaRPr lang="en-US" dirty="0"/>
          </a:p>
          <a:p>
            <a:pPr fontAlgn="base"/>
            <a:r>
              <a:rPr lang="en-US" dirty="0"/>
              <a:t>Amy Green, Assistant Director Human Resources (10 years) </a:t>
            </a:r>
          </a:p>
          <a:p>
            <a:pPr fontAlgn="base"/>
            <a:r>
              <a:rPr lang="en-US" dirty="0"/>
              <a:t>Colleen Maas, Business and Operations Coordinator (20 years)</a:t>
            </a:r>
          </a:p>
          <a:p>
            <a:pPr fontAlgn="base"/>
            <a:r>
              <a:rPr lang="en-US" dirty="0"/>
              <a:t>Jennifer McGovney, Business Manager (10 years) </a:t>
            </a:r>
          </a:p>
          <a:p>
            <a:pPr marL="0" indent="0">
              <a:buNone/>
            </a:pPr>
            <a:endParaRPr lang="en-US" dirty="0"/>
          </a:p>
          <a:p>
            <a:pPr marL="0" indent="0" fontAlgn="base">
              <a:buNone/>
            </a:pPr>
            <a:r>
              <a:rPr lang="en-US" b="1" dirty="0"/>
              <a:t>Center on Teaching and Learning </a:t>
            </a:r>
            <a:endParaRPr lang="en-US" dirty="0"/>
          </a:p>
          <a:p>
            <a:pPr fontAlgn="base"/>
            <a:r>
              <a:rPr lang="en-US" dirty="0"/>
              <a:t>Nick Phillips, Administrative Program Assistant (10 years)</a:t>
            </a:r>
            <a:r>
              <a:rPr lang="en-US" b="1" dirty="0"/>
              <a:t> </a:t>
            </a:r>
            <a:endParaRPr lang="en-US" dirty="0"/>
          </a:p>
          <a:p>
            <a:pPr marL="0" indent="0">
              <a:buNone/>
            </a:pPr>
            <a:endParaRPr lang="en-US" dirty="0"/>
          </a:p>
        </p:txBody>
      </p:sp>
      <p:sp>
        <p:nvSpPr>
          <p:cNvPr id="6" name="TextBox 5">
            <a:extLst>
              <a:ext uri="{FF2B5EF4-FFF2-40B4-BE49-F238E27FC236}">
                <a16:creationId xmlns:a16="http://schemas.microsoft.com/office/drawing/2014/main" id="{AAF1982B-A5D7-4BA4-B8FC-5371DC3C7432}"/>
              </a:ext>
            </a:extLst>
          </p:cNvPr>
          <p:cNvSpPr txBox="1"/>
          <p:nvPr/>
        </p:nvSpPr>
        <p:spPr>
          <a:xfrm>
            <a:off x="10431733" y="36095"/>
            <a:ext cx="1609344" cy="369332"/>
          </a:xfrm>
          <a:prstGeom prst="rect">
            <a:avLst/>
          </a:prstGeom>
          <a:noFill/>
        </p:spPr>
        <p:txBody>
          <a:bodyPr wrap="square" rtlCol="0">
            <a:spAutoFit/>
          </a:bodyPr>
          <a:lstStyle/>
          <a:p>
            <a:r>
              <a:rPr lang="en-US" dirty="0">
                <a:solidFill>
                  <a:srgbClr val="FF0000"/>
                </a:solidFill>
              </a:rPr>
              <a:t>Audience: All</a:t>
            </a:r>
          </a:p>
        </p:txBody>
      </p:sp>
      <p:pic>
        <p:nvPicPr>
          <p:cNvPr id="7" name="Picture 6">
            <a:extLst>
              <a:ext uri="{FF2B5EF4-FFF2-40B4-BE49-F238E27FC236}">
                <a16:creationId xmlns:a16="http://schemas.microsoft.com/office/drawing/2014/main" id="{98AFE376-F32F-46A9-AAD8-58DA5069FEF6}"/>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272817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DE571-3DA0-4440-A315-3159460738A3}"/>
              </a:ext>
            </a:extLst>
          </p:cNvPr>
          <p:cNvSpPr>
            <a:spLocks noGrp="1"/>
          </p:cNvSpPr>
          <p:nvPr>
            <p:ph type="title"/>
          </p:nvPr>
        </p:nvSpPr>
        <p:spPr/>
        <p:txBody>
          <a:bodyPr/>
          <a:lstStyle/>
          <a:p>
            <a:pPr algn="ctr"/>
            <a:r>
              <a:rPr lang="en-US" dirty="0"/>
              <a:t>New Faculty and Staff Hired Since May of 2021</a:t>
            </a:r>
          </a:p>
        </p:txBody>
      </p:sp>
      <p:sp>
        <p:nvSpPr>
          <p:cNvPr id="5" name="Content Placeholder 4">
            <a:extLst>
              <a:ext uri="{FF2B5EF4-FFF2-40B4-BE49-F238E27FC236}">
                <a16:creationId xmlns:a16="http://schemas.microsoft.com/office/drawing/2014/main" id="{3B8A2304-E025-4018-A904-7C98CEF9981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8364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D1B140-FDC1-4510-A8F0-4389523639E8}"/>
              </a:ext>
            </a:extLst>
          </p:cNvPr>
          <p:cNvSpPr>
            <a:spLocks noGrp="1"/>
          </p:cNvSpPr>
          <p:nvPr>
            <p:ph type="title"/>
          </p:nvPr>
        </p:nvSpPr>
        <p:spPr>
          <a:xfrm>
            <a:off x="838200" y="365125"/>
            <a:ext cx="10515600" cy="698131"/>
          </a:xfrm>
        </p:spPr>
        <p:txBody>
          <a:bodyPr/>
          <a:lstStyle/>
          <a:p>
            <a:pPr algn="ctr"/>
            <a:r>
              <a:rPr lang="en-US" dirty="0"/>
              <a:t>Welcome!</a:t>
            </a:r>
          </a:p>
        </p:txBody>
      </p:sp>
      <p:sp>
        <p:nvSpPr>
          <p:cNvPr id="5" name="Content Placeholder 4">
            <a:extLst>
              <a:ext uri="{FF2B5EF4-FFF2-40B4-BE49-F238E27FC236}">
                <a16:creationId xmlns:a16="http://schemas.microsoft.com/office/drawing/2014/main" id="{73037121-479A-427A-8E81-B7C0B59D1719}"/>
              </a:ext>
            </a:extLst>
          </p:cNvPr>
          <p:cNvSpPr>
            <a:spLocks noGrp="1"/>
          </p:cNvSpPr>
          <p:nvPr>
            <p:ph sz="half" idx="1"/>
          </p:nvPr>
        </p:nvSpPr>
        <p:spPr>
          <a:xfrm>
            <a:off x="870984" y="1414130"/>
            <a:ext cx="5181600" cy="4954773"/>
          </a:xfrm>
        </p:spPr>
        <p:txBody>
          <a:bodyPr>
            <a:normAutofit lnSpcReduction="10000"/>
          </a:bodyPr>
          <a:lstStyle/>
          <a:p>
            <a:pPr marL="0" indent="0">
              <a:buNone/>
            </a:pPr>
            <a:r>
              <a:rPr lang="en-US" b="1" dirty="0"/>
              <a:t>Education and Community Supports</a:t>
            </a:r>
          </a:p>
          <a:p>
            <a:pPr lvl="1"/>
            <a:r>
              <a:rPr lang="en-US" dirty="0"/>
              <a:t>Gordon </a:t>
            </a:r>
            <a:r>
              <a:rPr lang="en-US" dirty="0" err="1"/>
              <a:t>Hennesy</a:t>
            </a:r>
            <a:endParaRPr lang="en-US" dirty="0"/>
          </a:p>
          <a:p>
            <a:pPr lvl="1"/>
            <a:r>
              <a:rPr lang="en-US" dirty="0"/>
              <a:t>Austin Gardner</a:t>
            </a:r>
          </a:p>
          <a:p>
            <a:pPr lvl="1"/>
            <a:r>
              <a:rPr lang="en-US" dirty="0"/>
              <a:t>Dylan </a:t>
            </a:r>
            <a:r>
              <a:rPr lang="en-US" dirty="0" err="1"/>
              <a:t>Stasack</a:t>
            </a:r>
            <a:endParaRPr lang="en-US" dirty="0"/>
          </a:p>
          <a:p>
            <a:pPr marL="0" indent="0">
              <a:buNone/>
            </a:pPr>
            <a:endParaRPr lang="en-US" b="1" dirty="0"/>
          </a:p>
          <a:p>
            <a:pPr marL="0" indent="0">
              <a:buNone/>
            </a:pPr>
            <a:r>
              <a:rPr lang="en-US" b="1" dirty="0"/>
              <a:t>Center for Equity Promotion</a:t>
            </a:r>
          </a:p>
          <a:p>
            <a:pPr lvl="1"/>
            <a:r>
              <a:rPr lang="en-US" dirty="0"/>
              <a:t>Cecilia J Wong</a:t>
            </a:r>
          </a:p>
          <a:p>
            <a:pPr lvl="1"/>
            <a:r>
              <a:rPr lang="en-US" dirty="0"/>
              <a:t>Deanna Linville-Knobelspiesse</a:t>
            </a:r>
          </a:p>
          <a:p>
            <a:pPr marL="0" indent="0">
              <a:buNone/>
            </a:pPr>
            <a:endParaRPr lang="en-US" dirty="0"/>
          </a:p>
          <a:p>
            <a:pPr marL="0" indent="0">
              <a:buNone/>
            </a:pPr>
            <a:r>
              <a:rPr lang="en-US" b="1" dirty="0"/>
              <a:t>Behavioral Research and Teaching</a:t>
            </a:r>
          </a:p>
          <a:p>
            <a:pPr lvl="1"/>
            <a:r>
              <a:rPr lang="en-US" dirty="0"/>
              <a:t>Alexander R. Schumann</a:t>
            </a:r>
          </a:p>
        </p:txBody>
      </p:sp>
      <p:sp>
        <p:nvSpPr>
          <p:cNvPr id="6" name="Content Placeholder 5">
            <a:extLst>
              <a:ext uri="{FF2B5EF4-FFF2-40B4-BE49-F238E27FC236}">
                <a16:creationId xmlns:a16="http://schemas.microsoft.com/office/drawing/2014/main" id="{EFC538CA-2140-4F86-8694-7D9399EC5AE4}"/>
              </a:ext>
            </a:extLst>
          </p:cNvPr>
          <p:cNvSpPr>
            <a:spLocks noGrp="1"/>
          </p:cNvSpPr>
          <p:nvPr>
            <p:ph sz="half" idx="2"/>
          </p:nvPr>
        </p:nvSpPr>
        <p:spPr>
          <a:xfrm>
            <a:off x="6172200" y="1414131"/>
            <a:ext cx="5181600" cy="1817315"/>
          </a:xfrm>
        </p:spPr>
        <p:txBody>
          <a:bodyPr>
            <a:normAutofit lnSpcReduction="10000"/>
          </a:bodyPr>
          <a:lstStyle/>
          <a:p>
            <a:pPr marL="0" indent="0">
              <a:buNone/>
            </a:pPr>
            <a:r>
              <a:rPr lang="en-US" b="1" dirty="0"/>
              <a:t>Center for the Prevention of Abuse and Neglect</a:t>
            </a:r>
          </a:p>
          <a:p>
            <a:pPr lvl="1"/>
            <a:r>
              <a:rPr lang="en-US" dirty="0"/>
              <a:t>Emily R. Keizer</a:t>
            </a:r>
          </a:p>
          <a:p>
            <a:pPr lvl="1"/>
            <a:r>
              <a:rPr lang="en-US" dirty="0"/>
              <a:t>Leah E. Schluter</a:t>
            </a:r>
          </a:p>
        </p:txBody>
      </p:sp>
      <p:sp>
        <p:nvSpPr>
          <p:cNvPr id="7" name="Rectangle 6">
            <a:extLst>
              <a:ext uri="{FF2B5EF4-FFF2-40B4-BE49-F238E27FC236}">
                <a16:creationId xmlns:a16="http://schemas.microsoft.com/office/drawing/2014/main" id="{419C4C84-C60F-4E79-92DA-115D268073F5}"/>
              </a:ext>
            </a:extLst>
          </p:cNvPr>
          <p:cNvSpPr/>
          <p:nvPr/>
        </p:nvSpPr>
        <p:spPr>
          <a:xfrm>
            <a:off x="6308649" y="3233387"/>
            <a:ext cx="3944680" cy="1316258"/>
          </a:xfrm>
          <a:prstGeom prst="rect">
            <a:avLst/>
          </a:prstGeom>
        </p:spPr>
        <p:txBody>
          <a:bodyPr wrap="square">
            <a:spAutoFit/>
          </a:bodyPr>
          <a:lstStyle/>
          <a:p>
            <a:r>
              <a:rPr lang="en-US" sz="2800" b="1" dirty="0" err="1"/>
              <a:t>IntoCareers</a:t>
            </a:r>
            <a:endParaRPr lang="en-US" sz="2800" b="1" dirty="0"/>
          </a:p>
          <a:p>
            <a:pPr marL="685800" lvl="1" indent="-228600">
              <a:lnSpc>
                <a:spcPct val="90000"/>
              </a:lnSpc>
              <a:spcBef>
                <a:spcPts val="500"/>
              </a:spcBef>
              <a:buFont typeface="Arial" panose="020B0604020202020204" pitchFamily="34" charset="0"/>
              <a:buChar char="•"/>
            </a:pPr>
            <a:r>
              <a:rPr lang="en-US" sz="2400" dirty="0"/>
              <a:t>David A. Lambert</a:t>
            </a:r>
          </a:p>
          <a:p>
            <a:pPr marL="685800" lvl="1" indent="-228600">
              <a:lnSpc>
                <a:spcPct val="90000"/>
              </a:lnSpc>
              <a:spcBef>
                <a:spcPts val="500"/>
              </a:spcBef>
              <a:buFont typeface="Arial" panose="020B0604020202020204" pitchFamily="34" charset="0"/>
              <a:buChar char="•"/>
            </a:pPr>
            <a:r>
              <a:rPr lang="en-US" sz="2400" dirty="0"/>
              <a:t>Jun Zheng</a:t>
            </a:r>
          </a:p>
        </p:txBody>
      </p:sp>
      <p:sp>
        <p:nvSpPr>
          <p:cNvPr id="8" name="Rectangle 7">
            <a:extLst>
              <a:ext uri="{FF2B5EF4-FFF2-40B4-BE49-F238E27FC236}">
                <a16:creationId xmlns:a16="http://schemas.microsoft.com/office/drawing/2014/main" id="{83DE740C-BEA3-4BBF-86E8-9A92F43DF51E}"/>
              </a:ext>
            </a:extLst>
          </p:cNvPr>
          <p:cNvSpPr/>
          <p:nvPr/>
        </p:nvSpPr>
        <p:spPr>
          <a:xfrm>
            <a:off x="6308649" y="4745730"/>
            <a:ext cx="5312735" cy="1747145"/>
          </a:xfrm>
          <a:prstGeom prst="rect">
            <a:avLst/>
          </a:prstGeom>
        </p:spPr>
        <p:txBody>
          <a:bodyPr wrap="square">
            <a:spAutoFit/>
          </a:bodyPr>
          <a:lstStyle/>
          <a:p>
            <a:r>
              <a:rPr lang="en-US" sz="2800" b="1" dirty="0"/>
              <a:t>Secondary Special Education Transition</a:t>
            </a:r>
          </a:p>
          <a:p>
            <a:pPr marL="685800" lvl="1" indent="-228600">
              <a:lnSpc>
                <a:spcPct val="90000"/>
              </a:lnSpc>
              <a:spcBef>
                <a:spcPts val="500"/>
              </a:spcBef>
              <a:buFont typeface="Arial" panose="020B0604020202020204" pitchFamily="34" charset="0"/>
              <a:buChar char="•"/>
            </a:pPr>
            <a:r>
              <a:rPr lang="en-US" sz="2400" dirty="0"/>
              <a:t>Joyce M. Douglas</a:t>
            </a:r>
          </a:p>
          <a:p>
            <a:pPr marL="685800" lvl="1" indent="-228600">
              <a:lnSpc>
                <a:spcPct val="90000"/>
              </a:lnSpc>
              <a:spcBef>
                <a:spcPts val="500"/>
              </a:spcBef>
              <a:buFont typeface="Arial" panose="020B0604020202020204" pitchFamily="34" charset="0"/>
              <a:buChar char="•"/>
            </a:pPr>
            <a:endParaRPr lang="en-US" sz="2400" dirty="0"/>
          </a:p>
        </p:txBody>
      </p:sp>
    </p:spTree>
    <p:extLst>
      <p:ext uri="{BB962C8B-B14F-4D97-AF65-F5344CB8AC3E}">
        <p14:creationId xmlns:p14="http://schemas.microsoft.com/office/powerpoint/2010/main" val="4055623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9BD6-D391-4AD5-AE4F-6063D956B6B0}"/>
              </a:ext>
            </a:extLst>
          </p:cNvPr>
          <p:cNvSpPr>
            <a:spLocks noGrp="1"/>
          </p:cNvSpPr>
          <p:nvPr>
            <p:ph type="title"/>
          </p:nvPr>
        </p:nvSpPr>
        <p:spPr/>
        <p:txBody>
          <a:bodyPr/>
          <a:lstStyle/>
          <a:p>
            <a:pPr algn="ctr"/>
            <a:r>
              <a:rPr lang="en-US" dirty="0"/>
              <a:t>Welcome!</a:t>
            </a:r>
          </a:p>
        </p:txBody>
      </p:sp>
      <p:sp>
        <p:nvSpPr>
          <p:cNvPr id="3" name="Content Placeholder 2">
            <a:extLst>
              <a:ext uri="{FF2B5EF4-FFF2-40B4-BE49-F238E27FC236}">
                <a16:creationId xmlns:a16="http://schemas.microsoft.com/office/drawing/2014/main" id="{A7FCF8B1-2D2C-4783-BA94-B74D35928F02}"/>
              </a:ext>
            </a:extLst>
          </p:cNvPr>
          <p:cNvSpPr>
            <a:spLocks noGrp="1"/>
          </p:cNvSpPr>
          <p:nvPr>
            <p:ph sz="half" idx="1"/>
          </p:nvPr>
        </p:nvSpPr>
        <p:spPr>
          <a:xfrm>
            <a:off x="710608" y="1690688"/>
            <a:ext cx="5181600" cy="4351338"/>
          </a:xfrm>
        </p:spPr>
        <p:txBody>
          <a:bodyPr>
            <a:normAutofit/>
          </a:bodyPr>
          <a:lstStyle/>
          <a:p>
            <a:pPr marL="0" indent="0">
              <a:buNone/>
            </a:pPr>
            <a:r>
              <a:rPr lang="en-US" b="1" dirty="0"/>
              <a:t>Education Studies</a:t>
            </a:r>
          </a:p>
          <a:p>
            <a:pPr lvl="1"/>
            <a:r>
              <a:rPr lang="en-US" dirty="0"/>
              <a:t>Kendra Duncan</a:t>
            </a:r>
          </a:p>
          <a:p>
            <a:pPr lvl="1"/>
            <a:r>
              <a:rPr lang="en-US" dirty="0"/>
              <a:t>Katherine S. Fitch</a:t>
            </a:r>
          </a:p>
          <a:p>
            <a:pPr lvl="1"/>
            <a:r>
              <a:rPr lang="en-US" dirty="0"/>
              <a:t>Kimberly M. Boyd</a:t>
            </a:r>
          </a:p>
          <a:p>
            <a:pPr lvl="1"/>
            <a:r>
              <a:rPr lang="en-US" dirty="0"/>
              <a:t>Dylan W. Lee</a:t>
            </a:r>
          </a:p>
          <a:p>
            <a:pPr marL="457200" lvl="1" indent="0">
              <a:buNone/>
            </a:pPr>
            <a:endParaRPr lang="en-US" dirty="0"/>
          </a:p>
          <a:p>
            <a:pPr marL="0" indent="0">
              <a:buNone/>
            </a:pPr>
            <a:r>
              <a:rPr lang="en-US" b="1" dirty="0"/>
              <a:t>Educational Methodology, Policy, &amp; Leadership</a:t>
            </a:r>
          </a:p>
          <a:p>
            <a:pPr lvl="1"/>
            <a:r>
              <a:rPr lang="en-US" dirty="0"/>
              <a:t>Shannan R. Garner</a:t>
            </a:r>
          </a:p>
          <a:p>
            <a:pPr lvl="1"/>
            <a:r>
              <a:rPr lang="en-US" dirty="0"/>
              <a:t>Sheree A. </a:t>
            </a:r>
            <a:r>
              <a:rPr lang="en-US" dirty="0" err="1"/>
              <a:t>Jederberg</a:t>
            </a:r>
            <a:endParaRPr lang="en-US" dirty="0"/>
          </a:p>
        </p:txBody>
      </p:sp>
      <p:sp>
        <p:nvSpPr>
          <p:cNvPr id="4" name="Content Placeholder 3">
            <a:extLst>
              <a:ext uri="{FF2B5EF4-FFF2-40B4-BE49-F238E27FC236}">
                <a16:creationId xmlns:a16="http://schemas.microsoft.com/office/drawing/2014/main" id="{6A2C3440-5ED6-44B2-847D-DCC6104E5F7F}"/>
              </a:ext>
            </a:extLst>
          </p:cNvPr>
          <p:cNvSpPr>
            <a:spLocks noGrp="1"/>
          </p:cNvSpPr>
          <p:nvPr>
            <p:ph sz="half" idx="2"/>
          </p:nvPr>
        </p:nvSpPr>
        <p:spPr>
          <a:xfrm>
            <a:off x="6852683" y="1825625"/>
            <a:ext cx="5181600" cy="1736282"/>
          </a:xfrm>
        </p:spPr>
        <p:txBody>
          <a:bodyPr>
            <a:normAutofit/>
          </a:bodyPr>
          <a:lstStyle/>
          <a:p>
            <a:pPr marL="0" indent="0">
              <a:buNone/>
            </a:pPr>
            <a:r>
              <a:rPr lang="en-US" b="1" dirty="0"/>
              <a:t>COE Central Activities</a:t>
            </a:r>
          </a:p>
          <a:p>
            <a:pPr lvl="1"/>
            <a:r>
              <a:rPr lang="en-US" dirty="0"/>
              <a:t>Ixchel Verdugo</a:t>
            </a:r>
          </a:p>
          <a:p>
            <a:pPr lvl="1"/>
            <a:r>
              <a:rPr lang="en-US" dirty="0"/>
              <a:t>Emma L. Basayne Bjorngard</a:t>
            </a:r>
          </a:p>
          <a:p>
            <a:pPr lvl="1"/>
            <a:r>
              <a:rPr lang="en-US" dirty="0"/>
              <a:t>Mariah Deguzman</a:t>
            </a:r>
          </a:p>
        </p:txBody>
      </p:sp>
      <p:sp>
        <p:nvSpPr>
          <p:cNvPr id="5" name="Content Placeholder 3">
            <a:extLst>
              <a:ext uri="{FF2B5EF4-FFF2-40B4-BE49-F238E27FC236}">
                <a16:creationId xmlns:a16="http://schemas.microsoft.com/office/drawing/2014/main" id="{FED3C835-65C8-430B-972E-CFE8F6990E2E}"/>
              </a:ext>
            </a:extLst>
          </p:cNvPr>
          <p:cNvSpPr txBox="1">
            <a:spLocks/>
          </p:cNvSpPr>
          <p:nvPr/>
        </p:nvSpPr>
        <p:spPr>
          <a:xfrm>
            <a:off x="6852683" y="4274657"/>
            <a:ext cx="5181600" cy="17362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6" name="Rectangle 5">
            <a:extLst>
              <a:ext uri="{FF2B5EF4-FFF2-40B4-BE49-F238E27FC236}">
                <a16:creationId xmlns:a16="http://schemas.microsoft.com/office/drawing/2014/main" id="{9C4B473D-58D6-4C5B-965E-D966A111E14B}"/>
              </a:ext>
            </a:extLst>
          </p:cNvPr>
          <p:cNvSpPr/>
          <p:nvPr/>
        </p:nvSpPr>
        <p:spPr>
          <a:xfrm>
            <a:off x="7123813" y="4274657"/>
            <a:ext cx="4469219" cy="1316258"/>
          </a:xfrm>
          <a:prstGeom prst="rect">
            <a:avLst/>
          </a:prstGeom>
        </p:spPr>
        <p:txBody>
          <a:bodyPr wrap="square">
            <a:spAutoFit/>
          </a:bodyPr>
          <a:lstStyle/>
          <a:p>
            <a:r>
              <a:rPr lang="en-US" sz="2800" b="1" dirty="0"/>
              <a:t>HEDCO Clinic</a:t>
            </a:r>
          </a:p>
          <a:p>
            <a:pPr marL="685800" lvl="1" indent="-228600">
              <a:lnSpc>
                <a:spcPct val="90000"/>
              </a:lnSpc>
              <a:spcBef>
                <a:spcPts val="500"/>
              </a:spcBef>
              <a:buFont typeface="Arial" panose="020B0604020202020204" pitchFamily="34" charset="0"/>
              <a:buChar char="•"/>
            </a:pPr>
            <a:r>
              <a:rPr lang="en-US" sz="2400" dirty="0"/>
              <a:t>Jody M. Nichols</a:t>
            </a:r>
          </a:p>
          <a:p>
            <a:pPr marL="685800" lvl="1" indent="-228600">
              <a:lnSpc>
                <a:spcPct val="90000"/>
              </a:lnSpc>
              <a:spcBef>
                <a:spcPts val="500"/>
              </a:spcBef>
              <a:buFont typeface="Arial" panose="020B0604020202020204" pitchFamily="34" charset="0"/>
              <a:buChar char="•"/>
            </a:pPr>
            <a:r>
              <a:rPr lang="en-US" sz="2400" dirty="0"/>
              <a:t>Anna C. McWhirter</a:t>
            </a:r>
          </a:p>
        </p:txBody>
      </p:sp>
    </p:spTree>
    <p:extLst>
      <p:ext uri="{BB962C8B-B14F-4D97-AF65-F5344CB8AC3E}">
        <p14:creationId xmlns:p14="http://schemas.microsoft.com/office/powerpoint/2010/main" val="3521645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TotalTime>
  <Words>1118</Words>
  <Application>Microsoft Office PowerPoint</Application>
  <PresentationFormat>Widescreen</PresentationFormat>
  <Paragraphs>144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College of Education Faculty and Staff Meeting</vt:lpstr>
      <vt:lpstr>This Land</vt:lpstr>
      <vt:lpstr>Agenda</vt:lpstr>
      <vt:lpstr>Updates</vt:lpstr>
      <vt:lpstr>Experimental Faculty and Staff Format</vt:lpstr>
      <vt:lpstr>Staff celebrating years of service from April to September 2021 (classified staff and OAs)</vt:lpstr>
      <vt:lpstr>New Faculty and Staff Hired Since May of 2021</vt:lpstr>
      <vt:lpstr>Welcome!</vt:lpstr>
      <vt:lpstr>Welcome!</vt:lpstr>
      <vt:lpstr>Welcome!  </vt:lpstr>
      <vt:lpstr>HB 2919: Course Materials Cost Transparency</vt:lpstr>
      <vt:lpstr>United Academics Update summary  (materials sent separately)</vt:lpstr>
      <vt:lpstr>COE Professional Development</vt:lpstr>
      <vt:lpstr>Winter Quarter</vt:lpstr>
      <vt:lpstr>Program Spotlight</vt:lpstr>
      <vt:lpstr>Toward education for climate change action and environmental justice (1:45 – 2:00)</vt:lpstr>
      <vt:lpstr>Climate Change Workshop for Education (2:00 – 2:15)</vt:lpstr>
      <vt:lpstr>Program Spotlight</vt:lpstr>
      <vt:lpstr>Implementing Equity Affinity Groups in UOTeach (2:15 – 2:30)</vt:lpstr>
      <vt:lpstr>COE Discourse (2:30 – 3:00)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Dianna Carrizales-Engelmann</dc:creator>
  <cp:lastModifiedBy>Dianna Carrizales-Engelmann</cp:lastModifiedBy>
  <cp:revision>48</cp:revision>
  <dcterms:created xsi:type="dcterms:W3CDTF">2021-11-18T21:57:55Z</dcterms:created>
  <dcterms:modified xsi:type="dcterms:W3CDTF">2021-12-03T19:44:08Z</dcterms:modified>
</cp:coreProperties>
</file>