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57" r:id="rId5"/>
    <p:sldId id="258" r:id="rId6"/>
    <p:sldId id="267"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84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4196F-66FB-4DF6-8FDA-91B201A9CE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2315F4E-466B-4C11-84D5-4364E593DD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BA5FFF-AFDE-4ED9-B09B-E840136DA507}"/>
              </a:ext>
            </a:extLst>
          </p:cNvPr>
          <p:cNvSpPr>
            <a:spLocks noGrp="1"/>
          </p:cNvSpPr>
          <p:nvPr>
            <p:ph type="dt" sz="half" idx="10"/>
          </p:nvPr>
        </p:nvSpPr>
        <p:spPr/>
        <p:txBody>
          <a:bodyPr/>
          <a:lstStyle/>
          <a:p>
            <a:fld id="{CB65AC51-5A70-4E5C-843A-CEB7D747F18E}" type="datetimeFigureOut">
              <a:rPr lang="en-US" smtClean="0"/>
              <a:t>11/30/2021</a:t>
            </a:fld>
            <a:endParaRPr lang="en-US"/>
          </a:p>
        </p:txBody>
      </p:sp>
      <p:sp>
        <p:nvSpPr>
          <p:cNvPr id="5" name="Footer Placeholder 4">
            <a:extLst>
              <a:ext uri="{FF2B5EF4-FFF2-40B4-BE49-F238E27FC236}">
                <a16:creationId xmlns:a16="http://schemas.microsoft.com/office/drawing/2014/main" id="{A6974AD5-8BE7-494F-82EC-D4A0408725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3EAB38-245E-40EB-9C23-137E72BCA416}"/>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934125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62AA8-37BD-4AF0-8DED-6EDD1F2F14D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D4BC3E-5C1E-404E-B816-BF46A627D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6A11C3-6AB5-40CD-ABF7-3774E1454959}"/>
              </a:ext>
            </a:extLst>
          </p:cNvPr>
          <p:cNvSpPr>
            <a:spLocks noGrp="1"/>
          </p:cNvSpPr>
          <p:nvPr>
            <p:ph type="dt" sz="half" idx="10"/>
          </p:nvPr>
        </p:nvSpPr>
        <p:spPr/>
        <p:txBody>
          <a:bodyPr/>
          <a:lstStyle/>
          <a:p>
            <a:fld id="{CB65AC51-5A70-4E5C-843A-CEB7D747F18E}" type="datetimeFigureOut">
              <a:rPr lang="en-US" smtClean="0"/>
              <a:t>11/30/2021</a:t>
            </a:fld>
            <a:endParaRPr lang="en-US"/>
          </a:p>
        </p:txBody>
      </p:sp>
      <p:sp>
        <p:nvSpPr>
          <p:cNvPr id="5" name="Footer Placeholder 4">
            <a:extLst>
              <a:ext uri="{FF2B5EF4-FFF2-40B4-BE49-F238E27FC236}">
                <a16:creationId xmlns:a16="http://schemas.microsoft.com/office/drawing/2014/main" id="{70BED1E6-FFC1-4015-91BE-E87C33972B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A42F75-F826-4479-BBF5-45225DDEFE0F}"/>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17382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4D4650-7F5C-40BC-A4CA-DCFA3B73B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46C5F2E-3C4C-4F19-8699-6C46FFD3A2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9F8B2A-2CCF-4A92-A3FD-A079AA84CC26}"/>
              </a:ext>
            </a:extLst>
          </p:cNvPr>
          <p:cNvSpPr>
            <a:spLocks noGrp="1"/>
          </p:cNvSpPr>
          <p:nvPr>
            <p:ph type="dt" sz="half" idx="10"/>
          </p:nvPr>
        </p:nvSpPr>
        <p:spPr/>
        <p:txBody>
          <a:bodyPr/>
          <a:lstStyle/>
          <a:p>
            <a:fld id="{CB65AC51-5A70-4E5C-843A-CEB7D747F18E}" type="datetimeFigureOut">
              <a:rPr lang="en-US" smtClean="0"/>
              <a:t>11/30/2021</a:t>
            </a:fld>
            <a:endParaRPr lang="en-US"/>
          </a:p>
        </p:txBody>
      </p:sp>
      <p:sp>
        <p:nvSpPr>
          <p:cNvPr id="5" name="Footer Placeholder 4">
            <a:extLst>
              <a:ext uri="{FF2B5EF4-FFF2-40B4-BE49-F238E27FC236}">
                <a16:creationId xmlns:a16="http://schemas.microsoft.com/office/drawing/2014/main" id="{70626F7A-FBA4-47C8-8CC2-01B9957B3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D2CA31-6C17-4294-87A0-FDA31E82B940}"/>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4277444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530BF-D4B3-4F30-A088-2FA1136A66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5B6D07-130E-4F82-B5DC-FE25EFD2759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F61719-795F-4D15-B01E-11E8E7FD701D}"/>
              </a:ext>
            </a:extLst>
          </p:cNvPr>
          <p:cNvSpPr>
            <a:spLocks noGrp="1"/>
          </p:cNvSpPr>
          <p:nvPr>
            <p:ph type="dt" sz="half" idx="10"/>
          </p:nvPr>
        </p:nvSpPr>
        <p:spPr/>
        <p:txBody>
          <a:bodyPr/>
          <a:lstStyle/>
          <a:p>
            <a:fld id="{CB65AC51-5A70-4E5C-843A-CEB7D747F18E}" type="datetimeFigureOut">
              <a:rPr lang="en-US" smtClean="0"/>
              <a:t>11/30/2021</a:t>
            </a:fld>
            <a:endParaRPr lang="en-US"/>
          </a:p>
        </p:txBody>
      </p:sp>
      <p:sp>
        <p:nvSpPr>
          <p:cNvPr id="5" name="Footer Placeholder 4">
            <a:extLst>
              <a:ext uri="{FF2B5EF4-FFF2-40B4-BE49-F238E27FC236}">
                <a16:creationId xmlns:a16="http://schemas.microsoft.com/office/drawing/2014/main" id="{4DE0853C-FD68-4B07-B788-6099C773B8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5D99C1-2058-4B34-BDBE-A544783C5E52}"/>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3406216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233FA-D47C-4BB1-86A3-EA526D5ECB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50C6F9-31D6-4BC1-997D-09E6A07986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C65E7BB-7AE0-4619-AA5B-991C0A5AA7E0}"/>
              </a:ext>
            </a:extLst>
          </p:cNvPr>
          <p:cNvSpPr>
            <a:spLocks noGrp="1"/>
          </p:cNvSpPr>
          <p:nvPr>
            <p:ph type="dt" sz="half" idx="10"/>
          </p:nvPr>
        </p:nvSpPr>
        <p:spPr/>
        <p:txBody>
          <a:bodyPr/>
          <a:lstStyle/>
          <a:p>
            <a:fld id="{CB65AC51-5A70-4E5C-843A-CEB7D747F18E}" type="datetimeFigureOut">
              <a:rPr lang="en-US" smtClean="0"/>
              <a:t>11/30/2021</a:t>
            </a:fld>
            <a:endParaRPr lang="en-US"/>
          </a:p>
        </p:txBody>
      </p:sp>
      <p:sp>
        <p:nvSpPr>
          <p:cNvPr id="5" name="Footer Placeholder 4">
            <a:extLst>
              <a:ext uri="{FF2B5EF4-FFF2-40B4-BE49-F238E27FC236}">
                <a16:creationId xmlns:a16="http://schemas.microsoft.com/office/drawing/2014/main" id="{0374A8B8-31AE-4429-80E8-F7CD856F9E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E5C0CB-D91A-480D-A8AD-86A2E347A24F}"/>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2463057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AC17-0E00-4D05-885D-D674CF4D22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A4D94B-27A1-4CE7-AE98-984A2543975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B99CBD0-1DC4-402E-A59B-8DBB6D3A725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79D6333-6CCD-4BF3-A724-20AD3BD4670D}"/>
              </a:ext>
            </a:extLst>
          </p:cNvPr>
          <p:cNvSpPr>
            <a:spLocks noGrp="1"/>
          </p:cNvSpPr>
          <p:nvPr>
            <p:ph type="dt" sz="half" idx="10"/>
          </p:nvPr>
        </p:nvSpPr>
        <p:spPr/>
        <p:txBody>
          <a:bodyPr/>
          <a:lstStyle/>
          <a:p>
            <a:fld id="{CB65AC51-5A70-4E5C-843A-CEB7D747F18E}" type="datetimeFigureOut">
              <a:rPr lang="en-US" smtClean="0"/>
              <a:t>11/30/2021</a:t>
            </a:fld>
            <a:endParaRPr lang="en-US"/>
          </a:p>
        </p:txBody>
      </p:sp>
      <p:sp>
        <p:nvSpPr>
          <p:cNvPr id="6" name="Footer Placeholder 5">
            <a:extLst>
              <a:ext uri="{FF2B5EF4-FFF2-40B4-BE49-F238E27FC236}">
                <a16:creationId xmlns:a16="http://schemas.microsoft.com/office/drawing/2014/main" id="{E5E188B7-893E-41F3-AEDB-A77758544D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6071BA-870C-4472-9285-2D4907960071}"/>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1894295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AFFC6-DFE6-4CD0-8336-4F918F8462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FF2E91-B8D7-4BD9-8D17-9B3B94D6E0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CF33C66-EEF5-4E3F-83A5-AB068300FE8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74299A-9DF0-422E-B8D0-4169C0A968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4EB8496-E14D-4CD1-81C2-57D5DF406AB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EA7491A-9989-4438-AA0D-AF870C8CB375}"/>
              </a:ext>
            </a:extLst>
          </p:cNvPr>
          <p:cNvSpPr>
            <a:spLocks noGrp="1"/>
          </p:cNvSpPr>
          <p:nvPr>
            <p:ph type="dt" sz="half" idx="10"/>
          </p:nvPr>
        </p:nvSpPr>
        <p:spPr/>
        <p:txBody>
          <a:bodyPr/>
          <a:lstStyle/>
          <a:p>
            <a:fld id="{CB65AC51-5A70-4E5C-843A-CEB7D747F18E}" type="datetimeFigureOut">
              <a:rPr lang="en-US" smtClean="0"/>
              <a:t>11/30/2021</a:t>
            </a:fld>
            <a:endParaRPr lang="en-US"/>
          </a:p>
        </p:txBody>
      </p:sp>
      <p:sp>
        <p:nvSpPr>
          <p:cNvPr id="8" name="Footer Placeholder 7">
            <a:extLst>
              <a:ext uri="{FF2B5EF4-FFF2-40B4-BE49-F238E27FC236}">
                <a16:creationId xmlns:a16="http://schemas.microsoft.com/office/drawing/2014/main" id="{1D69D10A-0311-4C80-A1DC-0B5FB227A51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2EB89F0-715F-49DD-904E-F2331F2E7342}"/>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344568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BE0C-6A1B-4663-8514-A703BD3848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90EE6A-DAD1-40BC-BD89-1F96C67CCD06}"/>
              </a:ext>
            </a:extLst>
          </p:cNvPr>
          <p:cNvSpPr>
            <a:spLocks noGrp="1"/>
          </p:cNvSpPr>
          <p:nvPr>
            <p:ph type="dt" sz="half" idx="10"/>
          </p:nvPr>
        </p:nvSpPr>
        <p:spPr/>
        <p:txBody>
          <a:bodyPr/>
          <a:lstStyle/>
          <a:p>
            <a:fld id="{CB65AC51-5A70-4E5C-843A-CEB7D747F18E}" type="datetimeFigureOut">
              <a:rPr lang="en-US" smtClean="0"/>
              <a:t>11/30/2021</a:t>
            </a:fld>
            <a:endParaRPr lang="en-US"/>
          </a:p>
        </p:txBody>
      </p:sp>
      <p:sp>
        <p:nvSpPr>
          <p:cNvPr id="4" name="Footer Placeholder 3">
            <a:extLst>
              <a:ext uri="{FF2B5EF4-FFF2-40B4-BE49-F238E27FC236}">
                <a16:creationId xmlns:a16="http://schemas.microsoft.com/office/drawing/2014/main" id="{8C2D64E8-E42E-409F-954B-64B2DD44DC9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9BC61D0-0EF8-45F5-AFFD-F06F67B4A924}"/>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498910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5F5952-BEF0-466C-B38E-9A03292C2686}"/>
              </a:ext>
            </a:extLst>
          </p:cNvPr>
          <p:cNvSpPr>
            <a:spLocks noGrp="1"/>
          </p:cNvSpPr>
          <p:nvPr>
            <p:ph type="dt" sz="half" idx="10"/>
          </p:nvPr>
        </p:nvSpPr>
        <p:spPr/>
        <p:txBody>
          <a:bodyPr/>
          <a:lstStyle/>
          <a:p>
            <a:fld id="{CB65AC51-5A70-4E5C-843A-CEB7D747F18E}" type="datetimeFigureOut">
              <a:rPr lang="en-US" smtClean="0"/>
              <a:t>11/30/2021</a:t>
            </a:fld>
            <a:endParaRPr lang="en-US"/>
          </a:p>
        </p:txBody>
      </p:sp>
      <p:sp>
        <p:nvSpPr>
          <p:cNvPr id="3" name="Footer Placeholder 2">
            <a:extLst>
              <a:ext uri="{FF2B5EF4-FFF2-40B4-BE49-F238E27FC236}">
                <a16:creationId xmlns:a16="http://schemas.microsoft.com/office/drawing/2014/main" id="{A03E0383-5500-4170-8EBD-E6AE3D154D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904085-C8B5-49FB-9B6C-78FEE6B1AFF2}"/>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1966857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5DA6A-578C-4B43-9C08-AEB4BF4DA3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6C0483-AC2A-4050-917E-ABDF117B7E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DFEC7E7-9F17-4C94-B509-C9287F57E5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0AB12C1-B339-4C68-9B15-EB9B6230E622}"/>
              </a:ext>
            </a:extLst>
          </p:cNvPr>
          <p:cNvSpPr>
            <a:spLocks noGrp="1"/>
          </p:cNvSpPr>
          <p:nvPr>
            <p:ph type="dt" sz="half" idx="10"/>
          </p:nvPr>
        </p:nvSpPr>
        <p:spPr/>
        <p:txBody>
          <a:bodyPr/>
          <a:lstStyle/>
          <a:p>
            <a:fld id="{CB65AC51-5A70-4E5C-843A-CEB7D747F18E}" type="datetimeFigureOut">
              <a:rPr lang="en-US" smtClean="0"/>
              <a:t>11/30/2021</a:t>
            </a:fld>
            <a:endParaRPr lang="en-US"/>
          </a:p>
        </p:txBody>
      </p:sp>
      <p:sp>
        <p:nvSpPr>
          <p:cNvPr id="6" name="Footer Placeholder 5">
            <a:extLst>
              <a:ext uri="{FF2B5EF4-FFF2-40B4-BE49-F238E27FC236}">
                <a16:creationId xmlns:a16="http://schemas.microsoft.com/office/drawing/2014/main" id="{540F1DEB-3E2C-4890-BA82-F10BABA91B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70CA06-9C13-4514-91E7-FAD9241D3C5C}"/>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1457215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BF462-F3DF-4C04-8764-5C1B14DE94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31A4E6-E08C-4C3E-B6AE-141744E366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478FF9-822A-4249-B06B-8E41FC4FE3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C2E543-496C-45B6-8B7E-0DDA05AB4FF0}"/>
              </a:ext>
            </a:extLst>
          </p:cNvPr>
          <p:cNvSpPr>
            <a:spLocks noGrp="1"/>
          </p:cNvSpPr>
          <p:nvPr>
            <p:ph type="dt" sz="half" idx="10"/>
          </p:nvPr>
        </p:nvSpPr>
        <p:spPr/>
        <p:txBody>
          <a:bodyPr/>
          <a:lstStyle/>
          <a:p>
            <a:fld id="{CB65AC51-5A70-4E5C-843A-CEB7D747F18E}" type="datetimeFigureOut">
              <a:rPr lang="en-US" smtClean="0"/>
              <a:t>11/30/2021</a:t>
            </a:fld>
            <a:endParaRPr lang="en-US"/>
          </a:p>
        </p:txBody>
      </p:sp>
      <p:sp>
        <p:nvSpPr>
          <p:cNvPr id="6" name="Footer Placeholder 5">
            <a:extLst>
              <a:ext uri="{FF2B5EF4-FFF2-40B4-BE49-F238E27FC236}">
                <a16:creationId xmlns:a16="http://schemas.microsoft.com/office/drawing/2014/main" id="{29C99170-EB1D-463A-A950-BD05B75507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E7FD1B-C7F0-4BBD-8AC3-35C6FD10781F}"/>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855921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E3E80B-47D1-453A-B47B-BCB6DB3BCF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4AFBF2-4F98-416B-95F8-F8162C7153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9ACE50-2E87-406F-A28D-24AA3F3C45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65AC51-5A70-4E5C-843A-CEB7D747F18E}" type="datetimeFigureOut">
              <a:rPr lang="en-US" smtClean="0"/>
              <a:t>11/30/2021</a:t>
            </a:fld>
            <a:endParaRPr lang="en-US"/>
          </a:p>
        </p:txBody>
      </p:sp>
      <p:sp>
        <p:nvSpPr>
          <p:cNvPr id="5" name="Footer Placeholder 4">
            <a:extLst>
              <a:ext uri="{FF2B5EF4-FFF2-40B4-BE49-F238E27FC236}">
                <a16:creationId xmlns:a16="http://schemas.microsoft.com/office/drawing/2014/main" id="{61C8DD67-ABB8-43E5-A3D2-B5D3903B6C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80CAA80-8D45-47DB-9C0F-4D69B9F66C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3F59EC-E4AC-4122-AF25-B91400772272}" type="slidenum">
              <a:rPr lang="en-US" smtClean="0"/>
              <a:t>‹#›</a:t>
            </a:fld>
            <a:endParaRPr lang="en-US"/>
          </a:p>
        </p:txBody>
      </p:sp>
    </p:spTree>
    <p:extLst>
      <p:ext uri="{BB962C8B-B14F-4D97-AF65-F5344CB8AC3E}">
        <p14:creationId xmlns:p14="http://schemas.microsoft.com/office/powerpoint/2010/main" val="1726111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www.uoduckstore.com/" TargetMode="External"/><Relationship Id="rId2" Type="http://schemas.openxmlformats.org/officeDocument/2006/relationships/hyperlink" Target="https://urldefense.com/v3/__https:/t.e2ma.net/click/gayxdf/kdvweh/cje9iz__;!!C5qS4YX3!VWUCG4LD7EcZwMuEpHNmeSD3DzXb9BXEoH75FA_zFeJRK_ojzB-Pl8H4kFZkRu4$" TargetMode="Externa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hyperlink" Target="https://provost.uoregon.edu/course-materials-adoptions" TargetMode="Externa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F8314-BF75-463C-9845-4D8F6A65606C}"/>
              </a:ext>
            </a:extLst>
          </p:cNvPr>
          <p:cNvSpPr>
            <a:spLocks noGrp="1"/>
          </p:cNvSpPr>
          <p:nvPr>
            <p:ph type="ctrTitle"/>
          </p:nvPr>
        </p:nvSpPr>
        <p:spPr/>
        <p:txBody>
          <a:bodyPr/>
          <a:lstStyle/>
          <a:p>
            <a:r>
              <a:rPr lang="en-US" dirty="0"/>
              <a:t>College of Education</a:t>
            </a:r>
            <a:br>
              <a:rPr lang="en-US" dirty="0"/>
            </a:br>
            <a:r>
              <a:rPr lang="en-US" dirty="0"/>
              <a:t>Faculty and Staff Meeting</a:t>
            </a:r>
          </a:p>
        </p:txBody>
      </p:sp>
      <p:sp>
        <p:nvSpPr>
          <p:cNvPr id="3" name="Subtitle 2">
            <a:extLst>
              <a:ext uri="{FF2B5EF4-FFF2-40B4-BE49-F238E27FC236}">
                <a16:creationId xmlns:a16="http://schemas.microsoft.com/office/drawing/2014/main" id="{4C1F74A1-6C92-443A-9A65-CF283E27D2F9}"/>
              </a:ext>
            </a:extLst>
          </p:cNvPr>
          <p:cNvSpPr>
            <a:spLocks noGrp="1"/>
          </p:cNvSpPr>
          <p:nvPr>
            <p:ph type="subTitle" idx="1"/>
          </p:nvPr>
        </p:nvSpPr>
        <p:spPr/>
        <p:txBody>
          <a:bodyPr/>
          <a:lstStyle/>
          <a:p>
            <a:r>
              <a:rPr lang="en-US" dirty="0"/>
              <a:t>Friday December 3</a:t>
            </a:r>
            <a:r>
              <a:rPr lang="en-US" baseline="30000" dirty="0"/>
              <a:t>rd</a:t>
            </a:r>
            <a:r>
              <a:rPr lang="en-US" dirty="0"/>
              <a:t>, 2021, 1:30 – 3:00</a:t>
            </a:r>
          </a:p>
        </p:txBody>
      </p:sp>
      <p:pic>
        <p:nvPicPr>
          <p:cNvPr id="4" name="Picture 3">
            <a:extLst>
              <a:ext uri="{FF2B5EF4-FFF2-40B4-BE49-F238E27FC236}">
                <a16:creationId xmlns:a16="http://schemas.microsoft.com/office/drawing/2014/main" id="{6634EA5E-41B6-4D9D-B529-86BC26E010B6}"/>
              </a:ext>
            </a:extLst>
          </p:cNvPr>
          <p:cNvPicPr>
            <a:picLocks noChangeAspect="1"/>
          </p:cNvPicPr>
          <p:nvPr/>
        </p:nvPicPr>
        <p:blipFill>
          <a:blip r:embed="rId2"/>
          <a:stretch>
            <a:fillRect/>
          </a:stretch>
        </p:blipFill>
        <p:spPr>
          <a:xfrm>
            <a:off x="7104790" y="5530564"/>
            <a:ext cx="4445410" cy="493392"/>
          </a:xfrm>
          <a:prstGeom prst="rect">
            <a:avLst/>
          </a:prstGeom>
        </p:spPr>
      </p:pic>
    </p:spTree>
    <p:extLst>
      <p:ext uri="{BB962C8B-B14F-4D97-AF65-F5344CB8AC3E}">
        <p14:creationId xmlns:p14="http://schemas.microsoft.com/office/powerpoint/2010/main" val="3703368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ADA22-F4B2-4FD9-A682-5A95640B6FAB}"/>
              </a:ext>
            </a:extLst>
          </p:cNvPr>
          <p:cNvSpPr>
            <a:spLocks noGrp="1"/>
          </p:cNvSpPr>
          <p:nvPr>
            <p:ph type="title"/>
          </p:nvPr>
        </p:nvSpPr>
        <p:spPr/>
        <p:txBody>
          <a:bodyPr/>
          <a:lstStyle/>
          <a:p>
            <a:pPr algn="ctr"/>
            <a:r>
              <a:rPr lang="en-US" dirty="0"/>
              <a:t>Updates</a:t>
            </a:r>
          </a:p>
        </p:txBody>
      </p:sp>
      <p:sp>
        <p:nvSpPr>
          <p:cNvPr id="3" name="Text Placeholder 2">
            <a:extLst>
              <a:ext uri="{FF2B5EF4-FFF2-40B4-BE49-F238E27FC236}">
                <a16:creationId xmlns:a16="http://schemas.microsoft.com/office/drawing/2014/main" id="{99EE7579-7FDE-4B72-896D-B55A9A67C9CB}"/>
              </a:ext>
            </a:extLst>
          </p:cNvPr>
          <p:cNvSpPr>
            <a:spLocks noGrp="1"/>
          </p:cNvSpPr>
          <p:nvPr>
            <p:ph type="body" idx="1"/>
          </p:nvPr>
        </p:nvSpPr>
        <p:spPr>
          <a:xfrm>
            <a:off x="831850" y="4589463"/>
            <a:ext cx="10515600" cy="2055886"/>
          </a:xfrm>
        </p:spPr>
        <p:txBody>
          <a:bodyPr>
            <a:normAutofit fontScale="92500" lnSpcReduction="10000"/>
          </a:bodyPr>
          <a:lstStyle/>
          <a:p>
            <a:pPr algn="r"/>
            <a:r>
              <a:rPr lang="en-US" dirty="0"/>
              <a:t>New Staff Meeting Format</a:t>
            </a:r>
          </a:p>
          <a:p>
            <a:pPr algn="r"/>
            <a:r>
              <a:rPr lang="en-US" dirty="0"/>
              <a:t>Years of Service</a:t>
            </a:r>
          </a:p>
          <a:p>
            <a:pPr algn="r"/>
            <a:r>
              <a:rPr lang="en-US" dirty="0"/>
              <a:t>HB 2919</a:t>
            </a:r>
          </a:p>
          <a:p>
            <a:pPr algn="r"/>
            <a:r>
              <a:rPr lang="en-US" dirty="0"/>
              <a:t>Professional Development Update</a:t>
            </a:r>
          </a:p>
          <a:p>
            <a:pPr algn="r"/>
            <a:r>
              <a:rPr lang="en-US" dirty="0"/>
              <a:t>Winter Quarter</a:t>
            </a:r>
          </a:p>
        </p:txBody>
      </p:sp>
      <p:pic>
        <p:nvPicPr>
          <p:cNvPr id="4" name="Picture 3">
            <a:extLst>
              <a:ext uri="{FF2B5EF4-FFF2-40B4-BE49-F238E27FC236}">
                <a16:creationId xmlns:a16="http://schemas.microsoft.com/office/drawing/2014/main" id="{DEBF6FB2-A711-4B87-B7A8-7106D8CF06FB}"/>
              </a:ext>
            </a:extLst>
          </p:cNvPr>
          <p:cNvPicPr>
            <a:picLocks noChangeAspect="1"/>
          </p:cNvPicPr>
          <p:nvPr/>
        </p:nvPicPr>
        <p:blipFill>
          <a:blip r:embed="rId2"/>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117077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A631BA3-3474-4DDD-A8E2-C20126105EE9}"/>
              </a:ext>
            </a:extLst>
          </p:cNvPr>
          <p:cNvSpPr>
            <a:spLocks noGrp="1"/>
          </p:cNvSpPr>
          <p:nvPr>
            <p:ph type="title"/>
          </p:nvPr>
        </p:nvSpPr>
        <p:spPr/>
        <p:txBody>
          <a:bodyPr/>
          <a:lstStyle/>
          <a:p>
            <a:pPr algn="ctr"/>
            <a:r>
              <a:rPr lang="en-US" dirty="0"/>
              <a:t>Experimental Faculty and Staff Format</a:t>
            </a:r>
          </a:p>
        </p:txBody>
      </p:sp>
      <p:sp>
        <p:nvSpPr>
          <p:cNvPr id="4" name="Content Placeholder 3">
            <a:extLst>
              <a:ext uri="{FF2B5EF4-FFF2-40B4-BE49-F238E27FC236}">
                <a16:creationId xmlns:a16="http://schemas.microsoft.com/office/drawing/2014/main" id="{5A8EDDFC-8AC6-4DDB-B397-9BB69B99F572}"/>
              </a:ext>
            </a:extLst>
          </p:cNvPr>
          <p:cNvSpPr>
            <a:spLocks noGrp="1"/>
          </p:cNvSpPr>
          <p:nvPr>
            <p:ph idx="1"/>
          </p:nvPr>
        </p:nvSpPr>
        <p:spPr/>
        <p:txBody>
          <a:bodyPr>
            <a:normAutofit/>
          </a:bodyPr>
          <a:lstStyle/>
          <a:p>
            <a:pPr lvl="1"/>
            <a:r>
              <a:rPr lang="en-US" dirty="0"/>
              <a:t>Brief updates: Materials sent ahead (15 mins max)</a:t>
            </a:r>
          </a:p>
          <a:p>
            <a:pPr lvl="1"/>
            <a:r>
              <a:rPr lang="en-US" dirty="0"/>
              <a:t>Faculty and Staff innovation and activity in departments, units, teams, and programs (30 min max)</a:t>
            </a:r>
          </a:p>
          <a:p>
            <a:pPr lvl="1"/>
            <a:r>
              <a:rPr lang="en-US" dirty="0"/>
              <a:t>Student focus (30 min max)</a:t>
            </a:r>
          </a:p>
          <a:p>
            <a:pPr lvl="1"/>
            <a:r>
              <a:rPr lang="en-US" dirty="0"/>
              <a:t>Opportunity for interaction (30 min max)</a:t>
            </a:r>
          </a:p>
          <a:p>
            <a:pPr marL="0" indent="0">
              <a:buNone/>
            </a:pPr>
            <a:endParaRPr lang="en-US" dirty="0"/>
          </a:p>
          <a:p>
            <a:pPr marL="0" indent="0">
              <a:buNone/>
            </a:pPr>
            <a:r>
              <a:rPr lang="en-US" dirty="0">
                <a:highlight>
                  <a:srgbClr val="FFFF00"/>
                </a:highlight>
              </a:rPr>
              <a:t>Action: </a:t>
            </a:r>
            <a:r>
              <a:rPr lang="en-US" dirty="0"/>
              <a:t>Please consider the work in your unit and anticipate requests to share with the COE community at a future meeting. Volunteers are welcome.</a:t>
            </a:r>
          </a:p>
        </p:txBody>
      </p:sp>
      <p:sp>
        <p:nvSpPr>
          <p:cNvPr id="5" name="TextBox 4">
            <a:extLst>
              <a:ext uri="{FF2B5EF4-FFF2-40B4-BE49-F238E27FC236}">
                <a16:creationId xmlns:a16="http://schemas.microsoft.com/office/drawing/2014/main" id="{975DE8D7-701C-4A79-B8E4-9988160260EC}"/>
              </a:ext>
            </a:extLst>
          </p:cNvPr>
          <p:cNvSpPr txBox="1"/>
          <p:nvPr/>
        </p:nvSpPr>
        <p:spPr>
          <a:xfrm>
            <a:off x="10582656" y="112991"/>
            <a:ext cx="1609344" cy="369332"/>
          </a:xfrm>
          <a:prstGeom prst="rect">
            <a:avLst/>
          </a:prstGeom>
          <a:noFill/>
        </p:spPr>
        <p:txBody>
          <a:bodyPr wrap="square" rtlCol="0">
            <a:spAutoFit/>
          </a:bodyPr>
          <a:lstStyle/>
          <a:p>
            <a:r>
              <a:rPr lang="en-US" dirty="0">
                <a:solidFill>
                  <a:srgbClr val="FF0000"/>
                </a:solidFill>
              </a:rPr>
              <a:t>Audience: All</a:t>
            </a:r>
          </a:p>
        </p:txBody>
      </p:sp>
      <p:pic>
        <p:nvPicPr>
          <p:cNvPr id="6" name="Picture 5">
            <a:extLst>
              <a:ext uri="{FF2B5EF4-FFF2-40B4-BE49-F238E27FC236}">
                <a16:creationId xmlns:a16="http://schemas.microsoft.com/office/drawing/2014/main" id="{8BDCE522-1CA1-4263-8CA7-AB170405EF81}"/>
              </a:ext>
            </a:extLst>
          </p:cNvPr>
          <p:cNvPicPr>
            <a:picLocks noChangeAspect="1"/>
          </p:cNvPicPr>
          <p:nvPr/>
        </p:nvPicPr>
        <p:blipFill>
          <a:blip r:embed="rId2"/>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294699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C9124B-C421-4A49-AFE4-93FA357A576B}"/>
              </a:ext>
            </a:extLst>
          </p:cNvPr>
          <p:cNvSpPr>
            <a:spLocks noGrp="1"/>
          </p:cNvSpPr>
          <p:nvPr>
            <p:ph type="title"/>
          </p:nvPr>
        </p:nvSpPr>
        <p:spPr/>
        <p:txBody>
          <a:bodyPr/>
          <a:lstStyle/>
          <a:p>
            <a:r>
              <a:rPr lang="en-US" dirty="0"/>
              <a:t>Staff celebrating years of service from April to September 2021 </a:t>
            </a:r>
            <a:r>
              <a:rPr lang="en-US" sz="2400" dirty="0"/>
              <a:t>(classified staff and OAs)</a:t>
            </a:r>
          </a:p>
        </p:txBody>
      </p:sp>
      <p:sp>
        <p:nvSpPr>
          <p:cNvPr id="3" name="Content Placeholder 2">
            <a:extLst>
              <a:ext uri="{FF2B5EF4-FFF2-40B4-BE49-F238E27FC236}">
                <a16:creationId xmlns:a16="http://schemas.microsoft.com/office/drawing/2014/main" id="{1F293019-815E-44F2-A718-E1A4878FBC61}"/>
              </a:ext>
            </a:extLst>
          </p:cNvPr>
          <p:cNvSpPr>
            <a:spLocks noGrp="1"/>
          </p:cNvSpPr>
          <p:nvPr>
            <p:ph sz="half" idx="1"/>
          </p:nvPr>
        </p:nvSpPr>
        <p:spPr>
          <a:xfrm>
            <a:off x="6475429" y="1835052"/>
            <a:ext cx="5181600" cy="4351338"/>
          </a:xfrm>
        </p:spPr>
        <p:txBody>
          <a:bodyPr>
            <a:normAutofit fontScale="55000" lnSpcReduction="20000"/>
          </a:bodyPr>
          <a:lstStyle/>
          <a:p>
            <a:pPr marL="0" indent="0" fontAlgn="base">
              <a:buNone/>
            </a:pPr>
            <a:r>
              <a:rPr lang="en-US" b="1" dirty="0"/>
              <a:t>Early Childhoods CARES </a:t>
            </a:r>
            <a:endParaRPr lang="en-US" dirty="0"/>
          </a:p>
          <a:p>
            <a:pPr fontAlgn="base"/>
            <a:r>
              <a:rPr lang="en-US" dirty="0"/>
              <a:t>Ursula Crawford, Early Intervention/Early Childhood Special Educators Specialist (5 years) </a:t>
            </a:r>
          </a:p>
          <a:p>
            <a:pPr fontAlgn="base"/>
            <a:r>
              <a:rPr lang="en-US" dirty="0"/>
              <a:t>Andrea Hudson-Vaughn, Information Technology Consultant (15 years) </a:t>
            </a:r>
          </a:p>
          <a:p>
            <a:pPr fontAlgn="base"/>
            <a:r>
              <a:rPr lang="en-US" dirty="0"/>
              <a:t>Lisa Jackson, Early Childhood Assistant (5 years) </a:t>
            </a:r>
          </a:p>
          <a:p>
            <a:pPr fontAlgn="base"/>
            <a:r>
              <a:rPr lang="en-US" dirty="0"/>
              <a:t>Michelle </a:t>
            </a:r>
            <a:r>
              <a:rPr lang="en-US" dirty="0" err="1"/>
              <a:t>Lasby</a:t>
            </a:r>
            <a:r>
              <a:rPr lang="en-US" dirty="0"/>
              <a:t>, Early Childhood Assistant (5 years) </a:t>
            </a:r>
          </a:p>
          <a:p>
            <a:pPr fontAlgn="base"/>
            <a:r>
              <a:rPr lang="en-US" dirty="0"/>
              <a:t>MaryAnn Neves, Early Childhood Associate Teacher (20 years) </a:t>
            </a:r>
          </a:p>
          <a:p>
            <a:r>
              <a:rPr lang="en-US" dirty="0"/>
              <a:t>Stephanie Simmons, Early Childhood Associate Teacher (5 years) </a:t>
            </a:r>
          </a:p>
          <a:p>
            <a:pPr fontAlgn="base"/>
            <a:r>
              <a:rPr lang="en-US" dirty="0"/>
              <a:t>Jan Weyers, Administrative Program Assistant (15 years) </a:t>
            </a:r>
          </a:p>
          <a:p>
            <a:pPr marL="0" indent="0">
              <a:buNone/>
            </a:pPr>
            <a:endParaRPr lang="en-US" dirty="0"/>
          </a:p>
        </p:txBody>
      </p:sp>
      <p:sp>
        <p:nvSpPr>
          <p:cNvPr id="5" name="Content Placeholder 4">
            <a:extLst>
              <a:ext uri="{FF2B5EF4-FFF2-40B4-BE49-F238E27FC236}">
                <a16:creationId xmlns:a16="http://schemas.microsoft.com/office/drawing/2014/main" id="{9C347781-FBDA-4723-AAF5-E1F7B17EB060}"/>
              </a:ext>
            </a:extLst>
          </p:cNvPr>
          <p:cNvSpPr>
            <a:spLocks noGrp="1"/>
          </p:cNvSpPr>
          <p:nvPr>
            <p:ph sz="half" idx="2"/>
          </p:nvPr>
        </p:nvSpPr>
        <p:spPr>
          <a:xfrm>
            <a:off x="534971" y="1835052"/>
            <a:ext cx="5181600" cy="4351338"/>
          </a:xfrm>
        </p:spPr>
        <p:txBody>
          <a:bodyPr>
            <a:normAutofit fontScale="55000" lnSpcReduction="20000"/>
          </a:bodyPr>
          <a:lstStyle/>
          <a:p>
            <a:pPr marL="0" indent="0" fontAlgn="base">
              <a:buNone/>
            </a:pPr>
            <a:r>
              <a:rPr lang="en-US" b="1" dirty="0"/>
              <a:t>Education and Community Supports </a:t>
            </a:r>
            <a:endParaRPr lang="en-US" dirty="0"/>
          </a:p>
          <a:p>
            <a:pPr fontAlgn="base"/>
            <a:r>
              <a:rPr lang="en-US" dirty="0"/>
              <a:t>Beatriz </a:t>
            </a:r>
            <a:r>
              <a:rPr lang="en-US" dirty="0" err="1"/>
              <a:t>Arrayga</a:t>
            </a:r>
            <a:r>
              <a:rPr lang="en-US" dirty="0"/>
              <a:t> de Lomeli, Office Specialist 2 (10 years) </a:t>
            </a:r>
          </a:p>
          <a:p>
            <a:pPr fontAlgn="base"/>
            <a:r>
              <a:rPr lang="en-US" dirty="0"/>
              <a:t>Robin </a:t>
            </a:r>
            <a:r>
              <a:rPr lang="en-US" dirty="0" err="1"/>
              <a:t>Spoerl</a:t>
            </a:r>
            <a:r>
              <a:rPr lang="en-US" dirty="0"/>
              <a:t>, Marketing &amp; Design Manager (10 years)</a:t>
            </a:r>
            <a:r>
              <a:rPr lang="en-US" b="1" dirty="0"/>
              <a:t> </a:t>
            </a:r>
          </a:p>
          <a:p>
            <a:pPr marL="0" indent="0" fontAlgn="base">
              <a:buNone/>
            </a:pPr>
            <a:endParaRPr lang="en-US" dirty="0"/>
          </a:p>
          <a:p>
            <a:pPr marL="0" indent="0" fontAlgn="base">
              <a:buNone/>
            </a:pPr>
            <a:r>
              <a:rPr lang="en-US" b="1" dirty="0"/>
              <a:t>General Operations </a:t>
            </a:r>
            <a:endParaRPr lang="en-US" dirty="0"/>
          </a:p>
          <a:p>
            <a:pPr fontAlgn="base"/>
            <a:r>
              <a:rPr lang="en-US" dirty="0"/>
              <a:t>Amy Green, Assistant Director Human Resources (10 years) </a:t>
            </a:r>
          </a:p>
          <a:p>
            <a:pPr fontAlgn="base"/>
            <a:r>
              <a:rPr lang="en-US" dirty="0"/>
              <a:t>Colleen Maas, Business and Operations Coordinator (20 years)</a:t>
            </a:r>
          </a:p>
          <a:p>
            <a:pPr fontAlgn="base"/>
            <a:r>
              <a:rPr lang="en-US" dirty="0"/>
              <a:t>Jennifer McGovney, Business Manager (10 years) </a:t>
            </a:r>
          </a:p>
          <a:p>
            <a:pPr marL="0" indent="0">
              <a:buNone/>
            </a:pPr>
            <a:endParaRPr lang="en-US" dirty="0"/>
          </a:p>
          <a:p>
            <a:pPr marL="0" indent="0" fontAlgn="base">
              <a:buNone/>
            </a:pPr>
            <a:r>
              <a:rPr lang="en-US" b="1" dirty="0"/>
              <a:t>Center on Teaching and Learning </a:t>
            </a:r>
            <a:endParaRPr lang="en-US" dirty="0"/>
          </a:p>
          <a:p>
            <a:pPr fontAlgn="base"/>
            <a:r>
              <a:rPr lang="en-US" dirty="0"/>
              <a:t>Nick Phillips, Administrative Program Assistant (10 years)</a:t>
            </a:r>
            <a:r>
              <a:rPr lang="en-US" b="1" dirty="0"/>
              <a:t> </a:t>
            </a:r>
            <a:endParaRPr lang="en-US" dirty="0"/>
          </a:p>
          <a:p>
            <a:pPr marL="0" indent="0">
              <a:buNone/>
            </a:pPr>
            <a:endParaRPr lang="en-US" dirty="0"/>
          </a:p>
        </p:txBody>
      </p:sp>
      <p:sp>
        <p:nvSpPr>
          <p:cNvPr id="6" name="TextBox 5">
            <a:extLst>
              <a:ext uri="{FF2B5EF4-FFF2-40B4-BE49-F238E27FC236}">
                <a16:creationId xmlns:a16="http://schemas.microsoft.com/office/drawing/2014/main" id="{AAF1982B-A5D7-4BA4-B8FC-5371DC3C7432}"/>
              </a:ext>
            </a:extLst>
          </p:cNvPr>
          <p:cNvSpPr txBox="1"/>
          <p:nvPr/>
        </p:nvSpPr>
        <p:spPr>
          <a:xfrm>
            <a:off x="10431733" y="36095"/>
            <a:ext cx="1609344" cy="369332"/>
          </a:xfrm>
          <a:prstGeom prst="rect">
            <a:avLst/>
          </a:prstGeom>
          <a:noFill/>
        </p:spPr>
        <p:txBody>
          <a:bodyPr wrap="square" rtlCol="0">
            <a:spAutoFit/>
          </a:bodyPr>
          <a:lstStyle/>
          <a:p>
            <a:r>
              <a:rPr lang="en-US" dirty="0">
                <a:solidFill>
                  <a:srgbClr val="FF0000"/>
                </a:solidFill>
              </a:rPr>
              <a:t>Audience: All</a:t>
            </a:r>
          </a:p>
        </p:txBody>
      </p:sp>
      <p:pic>
        <p:nvPicPr>
          <p:cNvPr id="7" name="Picture 6">
            <a:extLst>
              <a:ext uri="{FF2B5EF4-FFF2-40B4-BE49-F238E27FC236}">
                <a16:creationId xmlns:a16="http://schemas.microsoft.com/office/drawing/2014/main" id="{98AFE376-F32F-46A9-AAD8-58DA5069FEF6}"/>
              </a:ext>
            </a:extLst>
          </p:cNvPr>
          <p:cNvPicPr>
            <a:picLocks noChangeAspect="1"/>
          </p:cNvPicPr>
          <p:nvPr/>
        </p:nvPicPr>
        <p:blipFill>
          <a:blip r:embed="rId2"/>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2728175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4B10684-B656-4130-BCF4-24FF95599856}"/>
              </a:ext>
            </a:extLst>
          </p:cNvPr>
          <p:cNvSpPr>
            <a:spLocks noGrp="1"/>
          </p:cNvSpPr>
          <p:nvPr>
            <p:ph type="title"/>
          </p:nvPr>
        </p:nvSpPr>
        <p:spPr/>
        <p:txBody>
          <a:bodyPr/>
          <a:lstStyle/>
          <a:p>
            <a:pPr algn="ctr"/>
            <a:r>
              <a:rPr lang="en-US" dirty="0"/>
              <a:t>HB 2919: Course Materials Cost Transparency</a:t>
            </a:r>
          </a:p>
        </p:txBody>
      </p:sp>
      <p:sp>
        <p:nvSpPr>
          <p:cNvPr id="6" name="Content Placeholder 5">
            <a:extLst>
              <a:ext uri="{FF2B5EF4-FFF2-40B4-BE49-F238E27FC236}">
                <a16:creationId xmlns:a16="http://schemas.microsoft.com/office/drawing/2014/main" id="{436B92EF-5252-4397-A975-54CF6232BC51}"/>
              </a:ext>
            </a:extLst>
          </p:cNvPr>
          <p:cNvSpPr>
            <a:spLocks noGrp="1"/>
          </p:cNvSpPr>
          <p:nvPr>
            <p:ph sz="half" idx="1"/>
          </p:nvPr>
        </p:nvSpPr>
        <p:spPr/>
        <p:txBody>
          <a:bodyPr>
            <a:normAutofit fontScale="62500" lnSpcReduction="20000"/>
          </a:bodyPr>
          <a:lstStyle/>
          <a:p>
            <a:r>
              <a:rPr lang="en-US" dirty="0"/>
              <a:t>Effective Fall 2022 Higher Education Coordinating Commission (under </a:t>
            </a:r>
            <a:r>
              <a:rPr lang="en-US" u="sng" dirty="0">
                <a:hlinkClick r:id="rId2"/>
              </a:rPr>
              <a:t>HB 2919</a:t>
            </a:r>
            <a:r>
              <a:rPr lang="en-US" dirty="0"/>
              <a:t>) now requires all Oregon colleges and universities to Prominently display or provide a link to titles, ISBNs and estimated costs of all required course materials and directly related course fees no later than the start of course registration. These must appear in the published course schedule or on the Duck Store book list.</a:t>
            </a:r>
          </a:p>
          <a:p>
            <a:pPr marL="0" indent="0">
              <a:buNone/>
            </a:pPr>
            <a:r>
              <a:rPr lang="en-US" dirty="0">
                <a:highlight>
                  <a:srgbClr val="FFFF00"/>
                </a:highlight>
              </a:rPr>
              <a:t>Action: </a:t>
            </a:r>
          </a:p>
          <a:p>
            <a:r>
              <a:rPr lang="en-US" dirty="0"/>
              <a:t>If you don’t currently report course materials to the Duck Store: Begin reporting through the Duck Store </a:t>
            </a:r>
            <a:r>
              <a:rPr lang="en-US" dirty="0" err="1"/>
              <a:t>VerbaCollect</a:t>
            </a:r>
            <a:r>
              <a:rPr lang="en-US" dirty="0"/>
              <a:t> system https://</a:t>
            </a:r>
            <a:r>
              <a:rPr lang="en-US" dirty="0">
                <a:hlinkClick r:id="rId3"/>
              </a:rPr>
              <a:t>www.uoduckstore.com/</a:t>
            </a:r>
          </a:p>
          <a:p>
            <a:r>
              <a:rPr lang="en-US" dirty="0"/>
              <a:t>If you already report course materials to the Duck Store: Report course materials by April 4, 2022 to allow time for sourcing materials and posting estimated costs to Class Schedule.</a:t>
            </a:r>
          </a:p>
          <a:p>
            <a:endParaRPr lang="en-US" dirty="0"/>
          </a:p>
        </p:txBody>
      </p:sp>
      <p:sp>
        <p:nvSpPr>
          <p:cNvPr id="9" name="Content Placeholder 8">
            <a:extLst>
              <a:ext uri="{FF2B5EF4-FFF2-40B4-BE49-F238E27FC236}">
                <a16:creationId xmlns:a16="http://schemas.microsoft.com/office/drawing/2014/main" id="{19EE326C-9A36-46E8-B68A-4E68C0AC417D}"/>
              </a:ext>
            </a:extLst>
          </p:cNvPr>
          <p:cNvSpPr>
            <a:spLocks noGrp="1"/>
          </p:cNvSpPr>
          <p:nvPr>
            <p:ph sz="half" idx="2"/>
          </p:nvPr>
        </p:nvSpPr>
        <p:spPr>
          <a:xfrm>
            <a:off x="6172200" y="1825625"/>
            <a:ext cx="5181600" cy="3167806"/>
          </a:xfrm>
        </p:spPr>
        <p:txBody>
          <a:bodyPr>
            <a:normAutofit fontScale="62500" lnSpcReduction="20000"/>
          </a:bodyPr>
          <a:lstStyle/>
          <a:p>
            <a:endParaRPr lang="en-US" dirty="0"/>
          </a:p>
        </p:txBody>
      </p:sp>
      <p:sp>
        <p:nvSpPr>
          <p:cNvPr id="7" name="TextBox 6">
            <a:extLst>
              <a:ext uri="{FF2B5EF4-FFF2-40B4-BE49-F238E27FC236}">
                <a16:creationId xmlns:a16="http://schemas.microsoft.com/office/drawing/2014/main" id="{6BC197EE-0B0B-49CB-A564-959BB281ABDD}"/>
              </a:ext>
            </a:extLst>
          </p:cNvPr>
          <p:cNvSpPr txBox="1"/>
          <p:nvPr/>
        </p:nvSpPr>
        <p:spPr>
          <a:xfrm>
            <a:off x="7150608" y="45522"/>
            <a:ext cx="4946904" cy="369332"/>
          </a:xfrm>
          <a:prstGeom prst="rect">
            <a:avLst/>
          </a:prstGeom>
          <a:noFill/>
        </p:spPr>
        <p:txBody>
          <a:bodyPr wrap="square" rtlCol="0">
            <a:spAutoFit/>
          </a:bodyPr>
          <a:lstStyle/>
          <a:p>
            <a:r>
              <a:rPr lang="en-US" dirty="0">
                <a:solidFill>
                  <a:srgbClr val="FF0000"/>
                </a:solidFill>
              </a:rPr>
              <a:t>Audience: Instructional Faculty and Program Staff</a:t>
            </a:r>
          </a:p>
        </p:txBody>
      </p:sp>
      <p:pic>
        <p:nvPicPr>
          <p:cNvPr id="8" name="Picture 7">
            <a:extLst>
              <a:ext uri="{FF2B5EF4-FFF2-40B4-BE49-F238E27FC236}">
                <a16:creationId xmlns:a16="http://schemas.microsoft.com/office/drawing/2014/main" id="{E522A754-DBEF-4C23-B166-046539F14E6A}"/>
              </a:ext>
            </a:extLst>
          </p:cNvPr>
          <p:cNvPicPr>
            <a:picLocks noChangeAspect="1"/>
          </p:cNvPicPr>
          <p:nvPr/>
        </p:nvPicPr>
        <p:blipFill>
          <a:blip r:embed="rId4"/>
          <a:stretch>
            <a:fillRect/>
          </a:stretch>
        </p:blipFill>
        <p:spPr>
          <a:xfrm>
            <a:off x="6692311" y="2486025"/>
            <a:ext cx="4141378" cy="2507406"/>
          </a:xfrm>
          <a:prstGeom prst="rect">
            <a:avLst/>
          </a:prstGeom>
        </p:spPr>
      </p:pic>
      <p:sp>
        <p:nvSpPr>
          <p:cNvPr id="10" name="Rectangle 9">
            <a:extLst>
              <a:ext uri="{FF2B5EF4-FFF2-40B4-BE49-F238E27FC236}">
                <a16:creationId xmlns:a16="http://schemas.microsoft.com/office/drawing/2014/main" id="{F1B2D877-55FB-4A7A-A420-39F820FAB70C}"/>
              </a:ext>
            </a:extLst>
          </p:cNvPr>
          <p:cNvSpPr/>
          <p:nvPr/>
        </p:nvSpPr>
        <p:spPr>
          <a:xfrm>
            <a:off x="1014984" y="5653831"/>
            <a:ext cx="5543712" cy="646331"/>
          </a:xfrm>
          <a:prstGeom prst="rect">
            <a:avLst/>
          </a:prstGeom>
        </p:spPr>
        <p:txBody>
          <a:bodyPr wrap="square">
            <a:spAutoFit/>
          </a:bodyPr>
          <a:lstStyle/>
          <a:p>
            <a:r>
              <a:rPr lang="en-US" dirty="0">
                <a:hlinkClick r:id="rId5"/>
              </a:rPr>
              <a:t>https://provost.uoregon.edu/course-materials-adoptions</a:t>
            </a:r>
            <a:endParaRPr lang="en-US" dirty="0"/>
          </a:p>
          <a:p>
            <a:endParaRPr lang="en-US" dirty="0"/>
          </a:p>
        </p:txBody>
      </p:sp>
      <p:pic>
        <p:nvPicPr>
          <p:cNvPr id="11" name="Picture 10">
            <a:extLst>
              <a:ext uri="{FF2B5EF4-FFF2-40B4-BE49-F238E27FC236}">
                <a16:creationId xmlns:a16="http://schemas.microsoft.com/office/drawing/2014/main" id="{5CBB0540-89D8-425D-9BF8-91B2D941A4BC}"/>
              </a:ext>
            </a:extLst>
          </p:cNvPr>
          <p:cNvPicPr>
            <a:picLocks noChangeAspect="1"/>
          </p:cNvPicPr>
          <p:nvPr/>
        </p:nvPicPr>
        <p:blipFill>
          <a:blip r:embed="rId6"/>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650550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E250F-02FE-45F2-8B5D-89CAD74D91F0}"/>
              </a:ext>
            </a:extLst>
          </p:cNvPr>
          <p:cNvSpPr>
            <a:spLocks noGrp="1"/>
          </p:cNvSpPr>
          <p:nvPr>
            <p:ph type="title"/>
          </p:nvPr>
        </p:nvSpPr>
        <p:spPr/>
        <p:txBody>
          <a:bodyPr/>
          <a:lstStyle/>
          <a:p>
            <a:pPr algn="ctr"/>
            <a:r>
              <a:rPr lang="en-US" dirty="0"/>
              <a:t>COE Professional Development</a:t>
            </a:r>
          </a:p>
        </p:txBody>
      </p:sp>
      <p:sp>
        <p:nvSpPr>
          <p:cNvPr id="3" name="Content Placeholder 2">
            <a:extLst>
              <a:ext uri="{FF2B5EF4-FFF2-40B4-BE49-F238E27FC236}">
                <a16:creationId xmlns:a16="http://schemas.microsoft.com/office/drawing/2014/main" id="{B9F653EC-8D1B-40EC-828A-CC514CA58ABB}"/>
              </a:ext>
            </a:extLst>
          </p:cNvPr>
          <p:cNvSpPr>
            <a:spLocks noGrp="1"/>
          </p:cNvSpPr>
          <p:nvPr>
            <p:ph idx="1"/>
          </p:nvPr>
        </p:nvSpPr>
        <p:spPr/>
        <p:txBody>
          <a:bodyPr/>
          <a:lstStyle/>
          <a:p>
            <a:r>
              <a:rPr lang="en-US" dirty="0"/>
              <a:t>Hope to have our first wave of PD options available by early February</a:t>
            </a:r>
          </a:p>
          <a:p>
            <a:r>
              <a:rPr lang="en-US" dirty="0"/>
              <a:t>Soft launch with early adopters /focus group of volunteers to gather data on participation issues</a:t>
            </a:r>
          </a:p>
          <a:p>
            <a:r>
              <a:rPr lang="en-US" dirty="0"/>
              <a:t>More information on how to participate will be forthcoming</a:t>
            </a:r>
          </a:p>
        </p:txBody>
      </p:sp>
      <p:sp>
        <p:nvSpPr>
          <p:cNvPr id="5" name="TextBox 4">
            <a:extLst>
              <a:ext uri="{FF2B5EF4-FFF2-40B4-BE49-F238E27FC236}">
                <a16:creationId xmlns:a16="http://schemas.microsoft.com/office/drawing/2014/main" id="{71339B7A-B926-4ECE-946E-0E4C671B1640}"/>
              </a:ext>
            </a:extLst>
          </p:cNvPr>
          <p:cNvSpPr txBox="1"/>
          <p:nvPr/>
        </p:nvSpPr>
        <p:spPr>
          <a:xfrm>
            <a:off x="10431733" y="36095"/>
            <a:ext cx="1609344" cy="369332"/>
          </a:xfrm>
          <a:prstGeom prst="rect">
            <a:avLst/>
          </a:prstGeom>
          <a:noFill/>
        </p:spPr>
        <p:txBody>
          <a:bodyPr wrap="square" rtlCol="0">
            <a:spAutoFit/>
          </a:bodyPr>
          <a:lstStyle/>
          <a:p>
            <a:r>
              <a:rPr lang="en-US" dirty="0">
                <a:solidFill>
                  <a:srgbClr val="FF0000"/>
                </a:solidFill>
              </a:rPr>
              <a:t>Audience: All</a:t>
            </a:r>
          </a:p>
        </p:txBody>
      </p:sp>
      <p:pic>
        <p:nvPicPr>
          <p:cNvPr id="6" name="Picture 5">
            <a:extLst>
              <a:ext uri="{FF2B5EF4-FFF2-40B4-BE49-F238E27FC236}">
                <a16:creationId xmlns:a16="http://schemas.microsoft.com/office/drawing/2014/main" id="{FED27306-5579-4FBE-8EE4-6B8D50E9ADA0}"/>
              </a:ext>
            </a:extLst>
          </p:cNvPr>
          <p:cNvPicPr>
            <a:picLocks noChangeAspect="1"/>
          </p:cNvPicPr>
          <p:nvPr/>
        </p:nvPicPr>
        <p:blipFill>
          <a:blip r:embed="rId2"/>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164814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158A9-1CC3-4740-8F1C-D36E10188C90}"/>
              </a:ext>
            </a:extLst>
          </p:cNvPr>
          <p:cNvSpPr>
            <a:spLocks noGrp="1"/>
          </p:cNvSpPr>
          <p:nvPr>
            <p:ph type="title"/>
          </p:nvPr>
        </p:nvSpPr>
        <p:spPr/>
        <p:txBody>
          <a:bodyPr/>
          <a:lstStyle/>
          <a:p>
            <a:pPr algn="ctr"/>
            <a:r>
              <a:rPr lang="en-US" dirty="0"/>
              <a:t>Winter Quarter</a:t>
            </a:r>
          </a:p>
        </p:txBody>
      </p:sp>
      <p:sp>
        <p:nvSpPr>
          <p:cNvPr id="3" name="Content Placeholder 2">
            <a:extLst>
              <a:ext uri="{FF2B5EF4-FFF2-40B4-BE49-F238E27FC236}">
                <a16:creationId xmlns:a16="http://schemas.microsoft.com/office/drawing/2014/main" id="{3FEFCA8D-1279-4CA7-9572-8B3B4E157E3C}"/>
              </a:ext>
            </a:extLst>
          </p:cNvPr>
          <p:cNvSpPr>
            <a:spLocks noGrp="1"/>
          </p:cNvSpPr>
          <p:nvPr>
            <p:ph idx="1"/>
          </p:nvPr>
        </p:nvSpPr>
        <p:spPr/>
        <p:txBody>
          <a:bodyPr/>
          <a:lstStyle/>
          <a:p>
            <a:r>
              <a:rPr lang="en-US" dirty="0"/>
              <a:t>As of November 22</a:t>
            </a:r>
            <a:r>
              <a:rPr lang="en-US" baseline="30000" dirty="0"/>
              <a:t>nd</a:t>
            </a:r>
            <a:r>
              <a:rPr lang="en-US" dirty="0"/>
              <a:t>, no official announcement is anticipated</a:t>
            </a:r>
          </a:p>
          <a:p>
            <a:r>
              <a:rPr lang="en-US" dirty="0"/>
              <a:t>Continue what is working from Fall (*working = operational needs are being met, students are being served in a caring and timely manner)</a:t>
            </a:r>
          </a:p>
          <a:p>
            <a:r>
              <a:rPr lang="en-US" dirty="0"/>
              <a:t>Work with supervisors, Directors, and / or department heads to determine any necessary changes</a:t>
            </a:r>
          </a:p>
        </p:txBody>
      </p:sp>
      <p:sp>
        <p:nvSpPr>
          <p:cNvPr id="5" name="TextBox 4">
            <a:extLst>
              <a:ext uri="{FF2B5EF4-FFF2-40B4-BE49-F238E27FC236}">
                <a16:creationId xmlns:a16="http://schemas.microsoft.com/office/drawing/2014/main" id="{3ECE0CFD-6450-4E8F-9F25-4FC74096A504}"/>
              </a:ext>
            </a:extLst>
          </p:cNvPr>
          <p:cNvSpPr txBox="1"/>
          <p:nvPr/>
        </p:nvSpPr>
        <p:spPr>
          <a:xfrm>
            <a:off x="10582656" y="112991"/>
            <a:ext cx="1609344" cy="369332"/>
          </a:xfrm>
          <a:prstGeom prst="rect">
            <a:avLst/>
          </a:prstGeom>
          <a:noFill/>
        </p:spPr>
        <p:txBody>
          <a:bodyPr wrap="square" rtlCol="0">
            <a:spAutoFit/>
          </a:bodyPr>
          <a:lstStyle/>
          <a:p>
            <a:r>
              <a:rPr lang="en-US" dirty="0">
                <a:solidFill>
                  <a:srgbClr val="FF0000"/>
                </a:solidFill>
              </a:rPr>
              <a:t>Audience: All</a:t>
            </a:r>
          </a:p>
        </p:txBody>
      </p:sp>
      <p:pic>
        <p:nvPicPr>
          <p:cNvPr id="6" name="Picture 5">
            <a:extLst>
              <a:ext uri="{FF2B5EF4-FFF2-40B4-BE49-F238E27FC236}">
                <a16:creationId xmlns:a16="http://schemas.microsoft.com/office/drawing/2014/main" id="{825E7F83-E639-4AAC-8FA1-2B415FFE74A8}"/>
              </a:ext>
            </a:extLst>
          </p:cNvPr>
          <p:cNvPicPr>
            <a:picLocks noChangeAspect="1"/>
          </p:cNvPicPr>
          <p:nvPr/>
        </p:nvPicPr>
        <p:blipFill>
          <a:blip r:embed="rId2"/>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3743767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TotalTime>
  <Words>568</Words>
  <Application>Microsoft Office PowerPoint</Application>
  <PresentationFormat>Widescreen</PresentationFormat>
  <Paragraphs>54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College of Education Faculty and Staff Meeting</vt:lpstr>
      <vt:lpstr>Updates</vt:lpstr>
      <vt:lpstr>Experimental Faculty and Staff Format</vt:lpstr>
      <vt:lpstr>Staff celebrating years of service from April to September 2021 (classified staff and OAs)</vt:lpstr>
      <vt:lpstr>HB 2919: Course Materials Cost Transparency</vt:lpstr>
      <vt:lpstr>COE Professional Development</vt:lpstr>
      <vt:lpstr>Winter Quarter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Dianna Carrizales-Engelmann</dc:creator>
  <cp:lastModifiedBy>Dianna Carrizales-Engelmann</cp:lastModifiedBy>
  <cp:revision>31</cp:revision>
  <dcterms:created xsi:type="dcterms:W3CDTF">2021-11-18T21:57:55Z</dcterms:created>
  <dcterms:modified xsi:type="dcterms:W3CDTF">2021-11-30T17:33:53Z</dcterms:modified>
</cp:coreProperties>
</file>