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4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4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6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Book8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Book4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[Book4]Sheet9!PivotTable27</c:name>
    <c:fmtId val="3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/>
              <a:t>Sum of Run Count by Banner Module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Sheet9!$B$3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Sheet9!$A$4:$A$11</c:f>
              <c:strCache>
                <c:ptCount val="8"/>
                <c:pt idx="0">
                  <c:v>A/R</c:v>
                </c:pt>
                <c:pt idx="1">
                  <c:v>APPOINTMENT</c:v>
                </c:pt>
                <c:pt idx="2">
                  <c:v>FINAID</c:v>
                </c:pt>
                <c:pt idx="3">
                  <c:v>FINANCE</c:v>
                </c:pt>
                <c:pt idx="4">
                  <c:v>GENERAL</c:v>
                </c:pt>
                <c:pt idx="5">
                  <c:v>PAYROLL</c:v>
                </c:pt>
                <c:pt idx="6">
                  <c:v>STUDENT</c:v>
                </c:pt>
                <c:pt idx="7">
                  <c:v>(blank)</c:v>
                </c:pt>
              </c:strCache>
            </c:strRef>
          </c:cat>
          <c:val>
            <c:numRef>
              <c:f>Sheet9!$B$4:$B$11</c:f>
              <c:numCache>
                <c:formatCode>General</c:formatCode>
                <c:ptCount val="8"/>
                <c:pt idx="0">
                  <c:v>44626</c:v>
                </c:pt>
                <c:pt idx="1">
                  <c:v>81</c:v>
                </c:pt>
                <c:pt idx="2">
                  <c:v>606</c:v>
                </c:pt>
                <c:pt idx="3">
                  <c:v>30488</c:v>
                </c:pt>
                <c:pt idx="4">
                  <c:v>17</c:v>
                </c:pt>
                <c:pt idx="5">
                  <c:v>306109</c:v>
                </c:pt>
                <c:pt idx="6">
                  <c:v>44340</c:v>
                </c:pt>
                <c:pt idx="7">
                  <c:v>22700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27-46C8-99C9-F6BCC8A2A5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07342528"/>
        <c:axId val="2110106240"/>
      </c:barChart>
      <c:catAx>
        <c:axId val="1807342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0106240"/>
        <c:crosses val="autoZero"/>
        <c:auto val="1"/>
        <c:lblAlgn val="ctr"/>
        <c:lblOffset val="100"/>
        <c:noMultiLvlLbl val="0"/>
      </c:catAx>
      <c:valAx>
        <c:axId val="2110106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07342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/>
              <a:t>Run Count - Finance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Sheet1!$G$1</c:f>
              <c:strCache>
                <c:ptCount val="1"/>
                <c:pt idx="0">
                  <c:v>Run Count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Sheet1!$B$2:$F$141</c15:sqref>
                  </c15:fullRef>
                  <c15:levelRef>
                    <c15:sqref>Sheet1!$B$2:$B$141</c15:sqref>
                  </c15:levelRef>
                </c:ext>
              </c:extLst>
              <c:f>Sheet1!$B$2:$B$141</c:f>
              <c:strCache>
                <c:ptCount val="29"/>
                <c:pt idx="0">
                  <c:v>Transaction Detail</c:v>
                </c:pt>
                <c:pt idx="1">
                  <c:v>Budget Status</c:v>
                </c:pt>
                <c:pt idx="2">
                  <c:v>Transaction Detail Spreadsheet</c:v>
                </c:pt>
                <c:pt idx="3">
                  <c:v>Print Purchase Order</c:v>
                </c:pt>
                <c:pt idx="4">
                  <c:v>Balance Sheet</c:v>
                </c:pt>
                <c:pt idx="5">
                  <c:v>Excel Version Budget Status</c:v>
                </c:pt>
                <c:pt idx="6">
                  <c:v>Clearing Fund GL Balances</c:v>
                </c:pt>
                <c:pt idx="7">
                  <c:v>Transaction Detail By Document Number</c:v>
                </c:pt>
                <c:pt idx="8">
                  <c:v>Clearing Fund OPAL Balances</c:v>
                </c:pt>
                <c:pt idx="9">
                  <c:v>Indexes with one or more bad FOAPAL Element</c:v>
                </c:pt>
                <c:pt idx="10">
                  <c:v>Account Hierarchy Report</c:v>
                </c:pt>
                <c:pt idx="11">
                  <c:v>List of Terminated Funds with GENL Balance</c:v>
                </c:pt>
                <c:pt idx="12">
                  <c:v>Multiple Indexes by FOAPAL</c:v>
                </c:pt>
                <c:pt idx="13">
                  <c:v>Excel Version of Account Hierarchy Report</c:v>
                </c:pt>
                <c:pt idx="14">
                  <c:v>Change in Fund Balances</c:v>
                </c:pt>
                <c:pt idx="15">
                  <c:v>Transaction Detail By Document Number</c:v>
                </c:pt>
                <c:pt idx="16">
                  <c:v>Indexes with one or more bad FOAPAL Element</c:v>
                </c:pt>
                <c:pt idx="17">
                  <c:v>Funds with no activity for previous 3 years</c:v>
                </c:pt>
                <c:pt idx="18">
                  <c:v>Account Index Report</c:v>
                </c:pt>
                <c:pt idx="19">
                  <c:v>No Change in GL Balance for two years</c:v>
                </c:pt>
                <c:pt idx="20">
                  <c:v>Clearing Fund GL Balances</c:v>
                </c:pt>
                <c:pt idx="21">
                  <c:v>G/L Account Code Balance Errors</c:v>
                </c:pt>
                <c:pt idx="22">
                  <c:v>G/L Account Code Balance Errors</c:v>
                </c:pt>
                <c:pt idx="23">
                  <c:v>Funds with no activity for previous 3 years</c:v>
                </c:pt>
                <c:pt idx="24">
                  <c:v>Excel Version Activity Codes Report</c:v>
                </c:pt>
                <c:pt idx="25">
                  <c:v>Multiple Indexes by FOAPAL</c:v>
                </c:pt>
                <c:pt idx="26">
                  <c:v>No Change in GL Balance for two years</c:v>
                </c:pt>
                <c:pt idx="27">
                  <c:v>Clearing Fund OPAL Balances</c:v>
                </c:pt>
                <c:pt idx="28">
                  <c:v>List of Terminated Funds with GENL Balance</c:v>
                </c:pt>
              </c:strCache>
            </c:strRef>
          </c:cat>
          <c:val>
            <c:numRef>
              <c:f>Sheet1!$G$2:$G$141</c:f>
              <c:numCache>
                <c:formatCode>General</c:formatCode>
                <c:ptCount val="29"/>
                <c:pt idx="0">
                  <c:v>14552</c:v>
                </c:pt>
                <c:pt idx="1">
                  <c:v>6792</c:v>
                </c:pt>
                <c:pt idx="2">
                  <c:v>4428</c:v>
                </c:pt>
                <c:pt idx="3">
                  <c:v>2632</c:v>
                </c:pt>
                <c:pt idx="4">
                  <c:v>948</c:v>
                </c:pt>
                <c:pt idx="5">
                  <c:v>487</c:v>
                </c:pt>
                <c:pt idx="6">
                  <c:v>150</c:v>
                </c:pt>
                <c:pt idx="7">
                  <c:v>118</c:v>
                </c:pt>
                <c:pt idx="8">
                  <c:v>108</c:v>
                </c:pt>
                <c:pt idx="9">
                  <c:v>42</c:v>
                </c:pt>
                <c:pt idx="10">
                  <c:v>37</c:v>
                </c:pt>
                <c:pt idx="11">
                  <c:v>28</c:v>
                </c:pt>
                <c:pt idx="12">
                  <c:v>20</c:v>
                </c:pt>
                <c:pt idx="13">
                  <c:v>18</c:v>
                </c:pt>
                <c:pt idx="14">
                  <c:v>18</c:v>
                </c:pt>
                <c:pt idx="15">
                  <c:v>18</c:v>
                </c:pt>
                <c:pt idx="16">
                  <c:v>16</c:v>
                </c:pt>
                <c:pt idx="17">
                  <c:v>14</c:v>
                </c:pt>
                <c:pt idx="18">
                  <c:v>12</c:v>
                </c:pt>
                <c:pt idx="19">
                  <c:v>12</c:v>
                </c:pt>
                <c:pt idx="20">
                  <c:v>8</c:v>
                </c:pt>
                <c:pt idx="21">
                  <c:v>6</c:v>
                </c:pt>
                <c:pt idx="22">
                  <c:v>6</c:v>
                </c:pt>
                <c:pt idx="23">
                  <c:v>6</c:v>
                </c:pt>
                <c:pt idx="24">
                  <c:v>4</c:v>
                </c:pt>
                <c:pt idx="25">
                  <c:v>2</c:v>
                </c:pt>
                <c:pt idx="26">
                  <c:v>2</c:v>
                </c:pt>
                <c:pt idx="27">
                  <c:v>2</c:v>
                </c:pt>
                <c:pt idx="2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8D-40B3-8FAF-09ACB0EF2D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31942832"/>
        <c:axId val="1943701264"/>
      </c:barChart>
      <c:catAx>
        <c:axId val="2131942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3701264"/>
        <c:crosses val="autoZero"/>
        <c:auto val="1"/>
        <c:lblAlgn val="ctr"/>
        <c:lblOffset val="100"/>
        <c:noMultiLvlLbl val="0"/>
      </c:catAx>
      <c:valAx>
        <c:axId val="1943701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1942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/>
              <a:t>Run Count - Payroll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Sheet1!$I$5</c:f>
              <c:strCache>
                <c:ptCount val="1"/>
                <c:pt idx="0">
                  <c:v>Run Count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Sheet1!$D$6:$H$56</c15:sqref>
                  </c15:fullRef>
                  <c15:levelRef>
                    <c15:sqref>Sheet1!$F$6:$F$56</c15:sqref>
                  </c15:levelRef>
                </c:ext>
              </c:extLst>
              <c:f>Sheet1!$F$6:$F$56</c:f>
              <c:strCache>
                <c:ptCount val="51"/>
                <c:pt idx="0">
                  <c:v>Payroll Management Report</c:v>
                </c:pt>
                <c:pt idx="1">
                  <c:v>Appointment Reports Form</c:v>
                </c:pt>
                <c:pt idx="2">
                  <c:v>Oracle Reports for PAYROLL Form</c:v>
                </c:pt>
                <c:pt idx="3">
                  <c:v>Payroll Management Report</c:v>
                </c:pt>
                <c:pt idx="4">
                  <c:v>Oracle Reports for PAYROLL Form</c:v>
                </c:pt>
                <c:pt idx="5">
                  <c:v>UO Payroll Reports Form</c:v>
                </c:pt>
                <c:pt idx="6">
                  <c:v>UO Payroll Reports Form</c:v>
                </c:pt>
                <c:pt idx="7">
                  <c:v>Oracle Reports for PAYROLL Form</c:v>
                </c:pt>
                <c:pt idx="8">
                  <c:v>UO Payroll Reports Form</c:v>
                </c:pt>
                <c:pt idx="9">
                  <c:v>UO Payroll Reports Form</c:v>
                </c:pt>
                <c:pt idx="10">
                  <c:v>UO Payroll Reports Form</c:v>
                </c:pt>
                <c:pt idx="11">
                  <c:v>Appointment Batch Updates</c:v>
                </c:pt>
                <c:pt idx="12">
                  <c:v>Appointments - RTO and Contracts Form</c:v>
                </c:pt>
                <c:pt idx="13">
                  <c:v>Appointments - RTO and Contracts Form</c:v>
                </c:pt>
                <c:pt idx="14">
                  <c:v>Appointment Batch Updates</c:v>
                </c:pt>
                <c:pt idx="15">
                  <c:v>UO Payroll Reports Form</c:v>
                </c:pt>
                <c:pt idx="16">
                  <c:v>Oracle Reports for PAYROLL Form</c:v>
                </c:pt>
                <c:pt idx="17">
                  <c:v>Count Earn Codes for a given Year/Payno</c:v>
                </c:pt>
                <c:pt idx="18">
                  <c:v>UO Payroll Reports Form</c:v>
                </c:pt>
                <c:pt idx="19">
                  <c:v>Oracle Reports for PAYROLL Form</c:v>
                </c:pt>
                <c:pt idx="20">
                  <c:v>UO Payroll Reports Form</c:v>
                </c:pt>
                <c:pt idx="21">
                  <c:v>UO Payroll Reports Form</c:v>
                </c:pt>
                <c:pt idx="22">
                  <c:v>Oracle Reports for PAYROLL Form</c:v>
                </c:pt>
                <c:pt idx="23">
                  <c:v>UO Payroll Reports Form</c:v>
                </c:pt>
                <c:pt idx="24">
                  <c:v>UO Payroll Reports Form</c:v>
                </c:pt>
                <c:pt idx="25">
                  <c:v>UO Payroll Reports Form</c:v>
                </c:pt>
                <c:pt idx="26">
                  <c:v>UO Payroll Reports Form</c:v>
                </c:pt>
                <c:pt idx="27">
                  <c:v>UO Payroll Reports Form</c:v>
                </c:pt>
                <c:pt idx="28">
                  <c:v>Oracle Reports for PAYROLL Form</c:v>
                </c:pt>
                <c:pt idx="29">
                  <c:v>Temporary Employee YTD Totals Form</c:v>
                </c:pt>
                <c:pt idx="30">
                  <c:v>Oracle Reports for PAYROLL Form</c:v>
                </c:pt>
                <c:pt idx="31">
                  <c:v>UO Payroll Reports Form</c:v>
                </c:pt>
                <c:pt idx="32">
                  <c:v>Oracle Reports for PAYROLL Form</c:v>
                </c:pt>
                <c:pt idx="33">
                  <c:v>Oracle Reports for PAYROLL Form</c:v>
                </c:pt>
                <c:pt idx="34">
                  <c:v>Oracle Reports for PAYROLL Form</c:v>
                </c:pt>
                <c:pt idx="35">
                  <c:v>UO Payroll Reports Form</c:v>
                </c:pt>
                <c:pt idx="36">
                  <c:v>Oracle Reports for PAYROLL Form</c:v>
                </c:pt>
                <c:pt idx="37">
                  <c:v>Oracle Reports for PAYROLL Form</c:v>
                </c:pt>
                <c:pt idx="38">
                  <c:v>Oracle Reports for PAYROLL Form</c:v>
                </c:pt>
                <c:pt idx="39">
                  <c:v>UO Payroll Reports Form</c:v>
                </c:pt>
                <c:pt idx="40">
                  <c:v>Oracle Reports for PAYROLL Form</c:v>
                </c:pt>
                <c:pt idx="41">
                  <c:v>UO Payroll Reports Form</c:v>
                </c:pt>
                <c:pt idx="42">
                  <c:v>Oracle Reports for PAYROLL Form</c:v>
                </c:pt>
                <c:pt idx="43">
                  <c:v>Oracle Reports for PAYROLL Form</c:v>
                </c:pt>
                <c:pt idx="44">
                  <c:v>Oracle Reports for PAYROLL Form</c:v>
                </c:pt>
                <c:pt idx="45">
                  <c:v>UO Payroll Reports Form</c:v>
                </c:pt>
                <c:pt idx="46">
                  <c:v>Oracle Reports for PAYROLL Form</c:v>
                </c:pt>
                <c:pt idx="47">
                  <c:v>Oracle Reports for PAYROLL Form</c:v>
                </c:pt>
                <c:pt idx="48">
                  <c:v>Oracle Reports for PAYROLL Form</c:v>
                </c:pt>
                <c:pt idx="49">
                  <c:v>Oracle Reports for PAYROLL Form</c:v>
                </c:pt>
                <c:pt idx="50">
                  <c:v>Oracle Reports for PAYROLL Form</c:v>
                </c:pt>
              </c:strCache>
            </c:strRef>
          </c:cat>
          <c:val>
            <c:numRef>
              <c:f>Sheet1!$I$6:$I$56</c:f>
              <c:numCache>
                <c:formatCode>General</c:formatCode>
                <c:ptCount val="51"/>
                <c:pt idx="0">
                  <c:v>69914</c:v>
                </c:pt>
                <c:pt idx="1">
                  <c:v>69914</c:v>
                </c:pt>
                <c:pt idx="2">
                  <c:v>33039</c:v>
                </c:pt>
                <c:pt idx="3">
                  <c:v>28701</c:v>
                </c:pt>
                <c:pt idx="4">
                  <c:v>18151</c:v>
                </c:pt>
                <c:pt idx="5">
                  <c:v>11904</c:v>
                </c:pt>
                <c:pt idx="6">
                  <c:v>7529</c:v>
                </c:pt>
                <c:pt idx="7">
                  <c:v>5558</c:v>
                </c:pt>
                <c:pt idx="8">
                  <c:v>5380</c:v>
                </c:pt>
                <c:pt idx="9">
                  <c:v>5148</c:v>
                </c:pt>
                <c:pt idx="10">
                  <c:v>4650</c:v>
                </c:pt>
                <c:pt idx="11">
                  <c:v>4627</c:v>
                </c:pt>
                <c:pt idx="12">
                  <c:v>4627</c:v>
                </c:pt>
                <c:pt idx="13">
                  <c:v>4068</c:v>
                </c:pt>
                <c:pt idx="14">
                  <c:v>4068</c:v>
                </c:pt>
                <c:pt idx="15">
                  <c:v>2925</c:v>
                </c:pt>
                <c:pt idx="16">
                  <c:v>2609</c:v>
                </c:pt>
                <c:pt idx="17">
                  <c:v>2285</c:v>
                </c:pt>
                <c:pt idx="18">
                  <c:v>2062</c:v>
                </c:pt>
                <c:pt idx="19">
                  <c:v>1930</c:v>
                </c:pt>
                <c:pt idx="20">
                  <c:v>1649</c:v>
                </c:pt>
                <c:pt idx="21">
                  <c:v>1594</c:v>
                </c:pt>
                <c:pt idx="22">
                  <c:v>1430</c:v>
                </c:pt>
                <c:pt idx="23">
                  <c:v>1338</c:v>
                </c:pt>
                <c:pt idx="24">
                  <c:v>1298</c:v>
                </c:pt>
                <c:pt idx="25">
                  <c:v>1195</c:v>
                </c:pt>
                <c:pt idx="26">
                  <c:v>1159</c:v>
                </c:pt>
                <c:pt idx="27">
                  <c:v>1103</c:v>
                </c:pt>
                <c:pt idx="28">
                  <c:v>915</c:v>
                </c:pt>
                <c:pt idx="29">
                  <c:v>787</c:v>
                </c:pt>
                <c:pt idx="30">
                  <c:v>584</c:v>
                </c:pt>
                <c:pt idx="31">
                  <c:v>547</c:v>
                </c:pt>
                <c:pt idx="32">
                  <c:v>466</c:v>
                </c:pt>
                <c:pt idx="33">
                  <c:v>458</c:v>
                </c:pt>
                <c:pt idx="34">
                  <c:v>457</c:v>
                </c:pt>
                <c:pt idx="35">
                  <c:v>356</c:v>
                </c:pt>
                <c:pt idx="36">
                  <c:v>327</c:v>
                </c:pt>
                <c:pt idx="37">
                  <c:v>273</c:v>
                </c:pt>
                <c:pt idx="38">
                  <c:v>271</c:v>
                </c:pt>
                <c:pt idx="39">
                  <c:v>154</c:v>
                </c:pt>
                <c:pt idx="40">
                  <c:v>134</c:v>
                </c:pt>
                <c:pt idx="41">
                  <c:v>126</c:v>
                </c:pt>
                <c:pt idx="42">
                  <c:v>98</c:v>
                </c:pt>
                <c:pt idx="43">
                  <c:v>79</c:v>
                </c:pt>
                <c:pt idx="44">
                  <c:v>74</c:v>
                </c:pt>
                <c:pt idx="45">
                  <c:v>68</c:v>
                </c:pt>
                <c:pt idx="46">
                  <c:v>60</c:v>
                </c:pt>
                <c:pt idx="47">
                  <c:v>13</c:v>
                </c:pt>
                <c:pt idx="48">
                  <c:v>3</c:v>
                </c:pt>
                <c:pt idx="49">
                  <c:v>2</c:v>
                </c:pt>
                <c:pt idx="5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4E-47BE-A60C-A3CDDD6AAD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44133584"/>
        <c:axId val="178020208"/>
      </c:barChart>
      <c:catAx>
        <c:axId val="2044133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8020208"/>
        <c:crosses val="autoZero"/>
        <c:auto val="1"/>
        <c:lblAlgn val="ctr"/>
        <c:lblOffset val="100"/>
        <c:noMultiLvlLbl val="0"/>
      </c:catAx>
      <c:valAx>
        <c:axId val="178020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41335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/>
              <a:t>Run Count – Accounts</a:t>
            </a:r>
            <a:r>
              <a:rPr lang="en-US" sz="2000" b="1" baseline="0" dirty="0"/>
              <a:t> Receivable</a:t>
            </a:r>
            <a:endParaRPr lang="en-US" sz="20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Sheet1!$F$1</c:f>
              <c:strCache>
                <c:ptCount val="1"/>
                <c:pt idx="0">
                  <c:v>Run Count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Sheet1!$A$2:$E$8</c15:sqref>
                  </c15:fullRef>
                  <c15:levelRef>
                    <c15:sqref>Sheet1!$A$2:$A$8</c15:sqref>
                  </c15:levelRef>
                </c:ext>
              </c:extLst>
              <c:f>Sheet1!$A$2:$A$8</c:f>
              <c:strCache>
                <c:ptCount val="7"/>
                <c:pt idx="0">
                  <c:v>Department Deposit Form Report</c:v>
                </c:pt>
                <c:pt idx="1">
                  <c:v>A/R report to show payment/charge/bal history</c:v>
                </c:pt>
                <c:pt idx="2">
                  <c:v>New report for cashiers</c:v>
                </c:pt>
                <c:pt idx="3">
                  <c:v>New report for cashiers</c:v>
                </c:pt>
                <c:pt idx="4">
                  <c:v>Oracle Report for displaying Writeoff and Payments</c:v>
                </c:pt>
                <c:pt idx="5">
                  <c:v>Cashier Download report</c:v>
                </c:pt>
                <c:pt idx="6">
                  <c:v>A/R Report that writes a tab delimited file</c:v>
                </c:pt>
              </c:strCache>
            </c:strRef>
          </c:cat>
          <c:val>
            <c:numRef>
              <c:f>Sheet1!$F$2:$F$8</c:f>
              <c:numCache>
                <c:formatCode>General</c:formatCode>
                <c:ptCount val="7"/>
                <c:pt idx="0">
                  <c:v>41698</c:v>
                </c:pt>
                <c:pt idx="1">
                  <c:v>1587</c:v>
                </c:pt>
                <c:pt idx="2">
                  <c:v>581</c:v>
                </c:pt>
                <c:pt idx="3">
                  <c:v>578</c:v>
                </c:pt>
                <c:pt idx="4">
                  <c:v>139</c:v>
                </c:pt>
                <c:pt idx="5">
                  <c:v>32</c:v>
                </c:pt>
                <c:pt idx="6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27-4CE1-99C5-A7720AE2D5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33526528"/>
        <c:axId val="178036848"/>
      </c:barChart>
      <c:catAx>
        <c:axId val="2133526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8036848"/>
        <c:crosses val="autoZero"/>
        <c:auto val="1"/>
        <c:lblAlgn val="ctr"/>
        <c:lblOffset val="100"/>
        <c:noMultiLvlLbl val="0"/>
      </c:catAx>
      <c:valAx>
        <c:axId val="178036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3526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/>
              <a:t>Top</a:t>
            </a:r>
            <a:r>
              <a:rPr lang="en-US" sz="2000" b="1" baseline="0" dirty="0"/>
              <a:t> Report users:</a:t>
            </a:r>
            <a:r>
              <a:rPr lang="en-US" sz="2000" b="1" dirty="0"/>
              <a:t> &gt;2000 Run</a:t>
            </a:r>
            <a:r>
              <a:rPr lang="en-US" sz="2000" b="1" baseline="0" dirty="0"/>
              <a:t> Records</a:t>
            </a:r>
            <a:endParaRPr lang="en-US" sz="20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Sheet7!$G$1</c:f>
              <c:strCache>
                <c:ptCount val="1"/>
                <c:pt idx="0">
                  <c:v>Sum By User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Sheet7!$F$2:$F$51</c:f>
              <c:strCache>
                <c:ptCount val="50"/>
                <c:pt idx="0">
                  <c:v>Bever, Eric Triston</c:v>
                </c:pt>
                <c:pt idx="1">
                  <c:v>Vigil, Stacy Ann</c:v>
                </c:pt>
                <c:pt idx="2">
                  <c:v>Clinton, Amanda Lee</c:v>
                </c:pt>
                <c:pt idx="3">
                  <c:v>Thompson, Gina Marie</c:v>
                </c:pt>
                <c:pt idx="4">
                  <c:v>Roby, Rebecca Jean</c:v>
                </c:pt>
                <c:pt idx="5">
                  <c:v>Burdett, JoLynn Charlene</c:v>
                </c:pt>
                <c:pt idx="6">
                  <c:v>Foster, Julie Deanne</c:v>
                </c:pt>
                <c:pt idx="7">
                  <c:v>Babcock, Jennifer Jane</c:v>
                </c:pt>
                <c:pt idx="8">
                  <c:v>Buetow, Joshua K</c:v>
                </c:pt>
                <c:pt idx="9">
                  <c:v>Kerber, Joshua Todd</c:v>
                </c:pt>
                <c:pt idx="10">
                  <c:v>Grant, Deja Kalei</c:v>
                </c:pt>
                <c:pt idx="11">
                  <c:v>Menge, Valerie Sue</c:v>
                </c:pt>
                <c:pt idx="12">
                  <c:v>Tognazzini, Annette Elaine</c:v>
                </c:pt>
                <c:pt idx="13">
                  <c:v>Landazuri, Theresa</c:v>
                </c:pt>
                <c:pt idx="14">
                  <c:v>Coughran, Ellen Marie Anthony</c:v>
                </c:pt>
                <c:pt idx="15">
                  <c:v>Gravesen, Marsha</c:v>
                </c:pt>
                <c:pt idx="16">
                  <c:v>Orr, Susan M</c:v>
                </c:pt>
                <c:pt idx="17">
                  <c:v>Varani, Kiran Renee</c:v>
                </c:pt>
                <c:pt idx="18">
                  <c:v>Ivie Jr, John Edward</c:v>
                </c:pt>
                <c:pt idx="19">
                  <c:v>Backus, Elizabeth Marie</c:v>
                </c:pt>
                <c:pt idx="20">
                  <c:v>Schneider, Laurie Marie</c:v>
                </c:pt>
                <c:pt idx="21">
                  <c:v>Mickelson, Valerie Kae</c:v>
                </c:pt>
                <c:pt idx="22">
                  <c:v>Stemple, Catherine Mary</c:v>
                </c:pt>
                <c:pt idx="23">
                  <c:v>Duberowski, Mary Kathleen</c:v>
                </c:pt>
                <c:pt idx="24">
                  <c:v>Desjarlais, Audrey</c:v>
                </c:pt>
                <c:pt idx="25">
                  <c:v>Johnston, Thomas John</c:v>
                </c:pt>
                <c:pt idx="26">
                  <c:v>Coffin, Kathryn Eileen</c:v>
                </c:pt>
                <c:pt idx="27">
                  <c:v>Lachenmeier, Diane E</c:v>
                </c:pt>
                <c:pt idx="28">
                  <c:v>Rivas, Jamie Le</c:v>
                </c:pt>
                <c:pt idx="29">
                  <c:v>Sandvold, Erin Elizabeth</c:v>
                </c:pt>
                <c:pt idx="30">
                  <c:v>Johnson, Deborah J</c:v>
                </c:pt>
                <c:pt idx="31">
                  <c:v>Bollman, Dorothy M</c:v>
                </c:pt>
                <c:pt idx="32">
                  <c:v>Gray, Stephanie Noelle</c:v>
                </c:pt>
                <c:pt idx="33">
                  <c:v>Sresthaphunlarp, Srithip</c:v>
                </c:pt>
                <c:pt idx="34">
                  <c:v>Sufka, Laura Elizabeth</c:v>
                </c:pt>
                <c:pt idx="35">
                  <c:v>Gutierrez, Andrew Alexander</c:v>
                </c:pt>
                <c:pt idx="36">
                  <c:v>Green, Della Gay</c:v>
                </c:pt>
                <c:pt idx="37">
                  <c:v>Mahlum, Nicholas J</c:v>
                </c:pt>
                <c:pt idx="38">
                  <c:v>Mellor, Terilynn</c:v>
                </c:pt>
                <c:pt idx="39">
                  <c:v>Linster, Steven Francis</c:v>
                </c:pt>
                <c:pt idx="40">
                  <c:v>Cronk, Eden Lynn</c:v>
                </c:pt>
                <c:pt idx="41">
                  <c:v>Tinkham, Gail Marie</c:v>
                </c:pt>
                <c:pt idx="42">
                  <c:v>Hogansen, Christopher James</c:v>
                </c:pt>
                <c:pt idx="43">
                  <c:v>Michelson, Shaymond P</c:v>
                </c:pt>
                <c:pt idx="44">
                  <c:v>Hoffer, Theresa Marie</c:v>
                </c:pt>
                <c:pt idx="45">
                  <c:v>Elliott, Shelley Rae</c:v>
                </c:pt>
                <c:pt idx="46">
                  <c:v>McGinley, Anne Freeman</c:v>
                </c:pt>
                <c:pt idx="47">
                  <c:v>Dorjahn, Renee Victoria</c:v>
                </c:pt>
                <c:pt idx="48">
                  <c:v>Stapleton, Amy Kathryn</c:v>
                </c:pt>
                <c:pt idx="49">
                  <c:v>Gold, Melissa J</c:v>
                </c:pt>
              </c:strCache>
            </c:strRef>
          </c:cat>
          <c:val>
            <c:numRef>
              <c:f>Sheet7!$G$2:$G$51</c:f>
              <c:numCache>
                <c:formatCode>General</c:formatCode>
                <c:ptCount val="50"/>
                <c:pt idx="0">
                  <c:v>23256</c:v>
                </c:pt>
                <c:pt idx="1">
                  <c:v>9936</c:v>
                </c:pt>
                <c:pt idx="2">
                  <c:v>8164</c:v>
                </c:pt>
                <c:pt idx="3">
                  <c:v>5588</c:v>
                </c:pt>
                <c:pt idx="4">
                  <c:v>5209</c:v>
                </c:pt>
                <c:pt idx="5">
                  <c:v>4698</c:v>
                </c:pt>
                <c:pt idx="6">
                  <c:v>4629</c:v>
                </c:pt>
                <c:pt idx="7">
                  <c:v>4385</c:v>
                </c:pt>
                <c:pt idx="8">
                  <c:v>4267</c:v>
                </c:pt>
                <c:pt idx="9">
                  <c:v>4177</c:v>
                </c:pt>
                <c:pt idx="10">
                  <c:v>4149</c:v>
                </c:pt>
                <c:pt idx="11">
                  <c:v>4083</c:v>
                </c:pt>
                <c:pt idx="12">
                  <c:v>4047</c:v>
                </c:pt>
                <c:pt idx="13">
                  <c:v>3887</c:v>
                </c:pt>
                <c:pt idx="14">
                  <c:v>3811</c:v>
                </c:pt>
                <c:pt idx="15">
                  <c:v>3800</c:v>
                </c:pt>
                <c:pt idx="16">
                  <c:v>3326</c:v>
                </c:pt>
                <c:pt idx="17">
                  <c:v>3207</c:v>
                </c:pt>
                <c:pt idx="18">
                  <c:v>3202</c:v>
                </c:pt>
                <c:pt idx="19">
                  <c:v>3199</c:v>
                </c:pt>
                <c:pt idx="20">
                  <c:v>3057</c:v>
                </c:pt>
                <c:pt idx="21">
                  <c:v>2924</c:v>
                </c:pt>
                <c:pt idx="22">
                  <c:v>2863</c:v>
                </c:pt>
                <c:pt idx="23">
                  <c:v>2744</c:v>
                </c:pt>
                <c:pt idx="24">
                  <c:v>2721</c:v>
                </c:pt>
                <c:pt idx="25">
                  <c:v>2709</c:v>
                </c:pt>
                <c:pt idx="26">
                  <c:v>2706</c:v>
                </c:pt>
                <c:pt idx="27">
                  <c:v>2672</c:v>
                </c:pt>
                <c:pt idx="28">
                  <c:v>2635</c:v>
                </c:pt>
                <c:pt idx="29">
                  <c:v>2596</c:v>
                </c:pt>
                <c:pt idx="30">
                  <c:v>2588</c:v>
                </c:pt>
                <c:pt idx="31">
                  <c:v>2562</c:v>
                </c:pt>
                <c:pt idx="32">
                  <c:v>2554</c:v>
                </c:pt>
                <c:pt idx="33">
                  <c:v>2521</c:v>
                </c:pt>
                <c:pt idx="34">
                  <c:v>2486</c:v>
                </c:pt>
                <c:pt idx="35">
                  <c:v>2430</c:v>
                </c:pt>
                <c:pt idx="36">
                  <c:v>2402</c:v>
                </c:pt>
                <c:pt idx="37">
                  <c:v>2380</c:v>
                </c:pt>
                <c:pt idx="38">
                  <c:v>2364</c:v>
                </c:pt>
                <c:pt idx="39">
                  <c:v>2338</c:v>
                </c:pt>
                <c:pt idx="40">
                  <c:v>2324</c:v>
                </c:pt>
                <c:pt idx="41">
                  <c:v>2317</c:v>
                </c:pt>
                <c:pt idx="42">
                  <c:v>2292</c:v>
                </c:pt>
                <c:pt idx="43">
                  <c:v>2277</c:v>
                </c:pt>
                <c:pt idx="44">
                  <c:v>2238</c:v>
                </c:pt>
                <c:pt idx="45">
                  <c:v>2219</c:v>
                </c:pt>
                <c:pt idx="46">
                  <c:v>2119</c:v>
                </c:pt>
                <c:pt idx="47">
                  <c:v>2102</c:v>
                </c:pt>
                <c:pt idx="48">
                  <c:v>2032</c:v>
                </c:pt>
                <c:pt idx="49">
                  <c:v>2012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47-4B2D-BD6A-D57DD2265B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133343520"/>
        <c:axId val="1813529088"/>
      </c:barChart>
      <c:catAx>
        <c:axId val="21333435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3529088"/>
        <c:crosses val="autoZero"/>
        <c:auto val="1"/>
        <c:lblAlgn val="ctr"/>
        <c:lblOffset val="100"/>
        <c:noMultiLvlLbl val="0"/>
      </c:catAx>
      <c:valAx>
        <c:axId val="18135290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3343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90EDA-95E4-4669-96FC-F673AB52D9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5594A5-D634-4F68-93D7-1458F054FD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675CD6-A6CB-4629-AEEF-873FB5364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51491-D01C-40A6-B1B2-20FCAD8C3B29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33AA69-521B-4B51-BF40-219CBAFF3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C4D7CB-DD90-4559-8730-3026FFA3F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8F482-0318-4D6E-81C4-FD9CBB3F5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426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E017A-9AC8-4EC1-BC58-6CDDD2E48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E7752B-74E2-4E04-827D-911E2B6632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A470BE-F51A-472E-83B8-483452B5E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51491-D01C-40A6-B1B2-20FCAD8C3B29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351651-9F2A-4A0D-9C4A-6C6021764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97C2CD-E8DD-4A27-AC9E-344A8D6FA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8F482-0318-4D6E-81C4-FD9CBB3F5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017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E6C1A0-6545-4963-93DD-DF2264DDC7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19A3E9-CF51-455D-AC63-88312B4AB2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07CA44-0E61-44C6-93B2-1C0D0440C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51491-D01C-40A6-B1B2-20FCAD8C3B29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533DF1-F4CE-4176-AAB2-BE15F58DE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D3B886-5FEC-4117-994D-8F1930B9D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8F482-0318-4D6E-81C4-FD9CBB3F5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182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CD15B-4BA3-46E8-B265-E7759FB05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C03AB7-1C3F-4A5E-8014-1E5DBD6ACC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63579-9A57-4264-837A-5FA9184CE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51491-D01C-40A6-B1B2-20FCAD8C3B29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D056B1-257F-4CF5-849D-62242B331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775D0B-0449-4823-A280-7A05D15EC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8F482-0318-4D6E-81C4-FD9CBB3F5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486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19B8B-9F63-4F8D-8A5F-DB6F473F6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3A48CB-3EAD-471B-8E9C-C0E97F879E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AA9A93-4547-4102-A4E5-1B161C15A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51491-D01C-40A6-B1B2-20FCAD8C3B29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3034B4-AAA9-4A5B-A5E3-D9193C630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65D5A8-2442-4A28-BB2D-6D67973F7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8F482-0318-4D6E-81C4-FD9CBB3F5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655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E2223-4188-4FC7-8613-718D42487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DD67B3-F1AA-4839-8F9D-4D6DDAE8CB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7C8D75-7ED1-4B6A-A863-9280A86676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99BC9E-076F-4E9F-8B34-3413012FC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51491-D01C-40A6-B1B2-20FCAD8C3B29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A0E43B-D61A-4219-B46C-BD299C1C4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7BEF9E-0AA4-495F-9DC5-DA75DFF13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8F482-0318-4D6E-81C4-FD9CBB3F5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837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CF925-C7DF-43BD-B3C7-FBB3606DB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0A8B26-C135-4A9A-8AF0-539966244D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B698B2-F014-4B90-A9CC-6E3D28E75A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9AA162-BCC5-457D-A5E4-EBD643357B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D95870-C747-4A35-A063-4721DD7B98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3D8F92-7CF3-4133-BEA1-D24BB3DD6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51491-D01C-40A6-B1B2-20FCAD8C3B29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70AE08-E748-4042-9EF4-86B8D2A84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EB6FE7-B0FF-421D-9996-7E6F4E183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8F482-0318-4D6E-81C4-FD9CBB3F5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886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4871B-50C4-4BA4-94B1-838492723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6E7BAA-FA55-4096-A298-1677B3599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51491-D01C-40A6-B1B2-20FCAD8C3B29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8ADFBC-413F-4A25-997D-88E166C0B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4A4AA7-C393-4D11-BDD3-E9DAABCB2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8F482-0318-4D6E-81C4-FD9CBB3F5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869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93DF1F-13D0-46D8-8844-2942C4D88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51491-D01C-40A6-B1B2-20FCAD8C3B29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6EF621-FAB2-4ABB-B99D-8D40782E4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C9D5CA-7496-453B-994C-396936F2A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8F482-0318-4D6E-81C4-FD9CBB3F5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123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4885F-3E17-4E53-B965-90FECFCCA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43FD2C-624D-4436-8C86-E91B56F7E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0CDF07-579A-42ED-A13A-3DF94BFB4A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FBF8B4-F674-4BA9-A5BA-846DC2AC4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51491-D01C-40A6-B1B2-20FCAD8C3B29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33D871-D4D0-4F0A-B87F-58ACF1E28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28F4D2-579B-4B61-9737-BC7C858A8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8F482-0318-4D6E-81C4-FD9CBB3F5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998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CFF30-1663-430C-AD76-8ABA75BD6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D917C9-E8B9-4DD0-8396-6858E06A19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B410F6-5725-49B8-9410-5DFB9A2465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114990-5E2D-4D1A-AF9F-69402B345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51491-D01C-40A6-B1B2-20FCAD8C3B29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972997-39B8-4538-9C68-90BC0AA1F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8FF061-F54D-4CA7-A6FC-FC7CE70E3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8F482-0318-4D6E-81C4-FD9CBB3F5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092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33F2D5-8E63-4F1B-8A50-478E5AAD4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6FA0A9-A903-4D0D-9F6F-96DD7244BA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0205A2-ED1B-498A-B40B-83AA02C834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51491-D01C-40A6-B1B2-20FCAD8C3B29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01C526-6C83-407F-BED3-901B636F58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E1EC61-F856-45F0-90AC-4BFE392174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8F482-0318-4D6E-81C4-FD9CBB3F5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719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59CC01A5-05C3-4B01-AE44-F532E618B0A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0911474"/>
              </p:ext>
            </p:extLst>
          </p:nvPr>
        </p:nvGraphicFramePr>
        <p:xfrm>
          <a:off x="361507" y="489098"/>
          <a:ext cx="11525693" cy="5996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26666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CD3E6131-10F3-4E54-8297-ECE5889BBD2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9102241"/>
              </p:ext>
            </p:extLst>
          </p:nvPr>
        </p:nvGraphicFramePr>
        <p:xfrm>
          <a:off x="196947" y="295422"/>
          <a:ext cx="11648049" cy="6217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19334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23D74257-E6F6-401C-9EA7-AC0B848F91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4139191"/>
              </p:ext>
            </p:extLst>
          </p:nvPr>
        </p:nvGraphicFramePr>
        <p:xfrm>
          <a:off x="604911" y="492369"/>
          <a:ext cx="11310424" cy="6161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9786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5021BDA-1874-4E9B-925F-BD4537784EE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807256"/>
              </p:ext>
            </p:extLst>
          </p:nvPr>
        </p:nvGraphicFramePr>
        <p:xfrm>
          <a:off x="267285" y="393895"/>
          <a:ext cx="11493305" cy="61335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384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752E71D-FD03-425B-B12F-E4422084C2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8152671"/>
              </p:ext>
            </p:extLst>
          </p:nvPr>
        </p:nvGraphicFramePr>
        <p:xfrm>
          <a:off x="301256" y="292395"/>
          <a:ext cx="11589488" cy="62732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61420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FA7452D-FB90-4A87-8EF2-B1703CDE22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6838730"/>
              </p:ext>
            </p:extLst>
          </p:nvPr>
        </p:nvGraphicFramePr>
        <p:xfrm>
          <a:off x="233916" y="914399"/>
          <a:ext cx="11483163" cy="57415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41620">
                  <a:extLst>
                    <a:ext uri="{9D8B030D-6E8A-4147-A177-3AD203B41FA5}">
                      <a16:colId xmlns:a16="http://schemas.microsoft.com/office/drawing/2014/main" val="1861713084"/>
                    </a:ext>
                  </a:extLst>
                </a:gridCol>
                <a:gridCol w="3351516">
                  <a:extLst>
                    <a:ext uri="{9D8B030D-6E8A-4147-A177-3AD203B41FA5}">
                      <a16:colId xmlns:a16="http://schemas.microsoft.com/office/drawing/2014/main" val="3867325904"/>
                    </a:ext>
                  </a:extLst>
                </a:gridCol>
                <a:gridCol w="2658306">
                  <a:extLst>
                    <a:ext uri="{9D8B030D-6E8A-4147-A177-3AD203B41FA5}">
                      <a16:colId xmlns:a16="http://schemas.microsoft.com/office/drawing/2014/main" val="4085948753"/>
                    </a:ext>
                  </a:extLst>
                </a:gridCol>
                <a:gridCol w="2531721">
                  <a:extLst>
                    <a:ext uri="{9D8B030D-6E8A-4147-A177-3AD203B41FA5}">
                      <a16:colId xmlns:a16="http://schemas.microsoft.com/office/drawing/2014/main" val="2360634740"/>
                    </a:ext>
                  </a:extLst>
                </a:gridCol>
              </a:tblGrid>
              <a:tr h="44166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User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Total Report Runs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Most Frequently used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Frequently used runs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84627366"/>
                  </a:ext>
                </a:extLst>
              </a:tr>
              <a:tr h="4416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Bever, Eric Triston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23256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Disposition Count</a:t>
                      </a:r>
                    </a:p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17779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51236742"/>
                  </a:ext>
                </a:extLst>
              </a:tr>
              <a:tr h="8833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Vigil, Stacy Ann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9936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Departmental Deposit Form Report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9270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05940301"/>
                  </a:ext>
                </a:extLst>
              </a:tr>
              <a:tr h="4416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Clinton, Amanda Lee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8164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Transaction Detail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5002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06896104"/>
                  </a:ext>
                </a:extLst>
              </a:tr>
              <a:tr h="4416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Thompson, Gina Marie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5588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Departmental Deposit Form Report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5496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36853032"/>
                  </a:ext>
                </a:extLst>
              </a:tr>
              <a:tr h="4416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Roby, Rebecca Jean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5209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Payroll Management Spreadsheet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3220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5457682"/>
                  </a:ext>
                </a:extLst>
              </a:tr>
              <a:tr h="8833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Burdett, JoLynn Charlene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4698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Payroll Management Spreadsheet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2490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84186483"/>
                  </a:ext>
                </a:extLst>
              </a:tr>
              <a:tr h="4416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Foster, Julie Deanne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4629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Payroll Management Report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2603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39240059"/>
                  </a:ext>
                </a:extLst>
              </a:tr>
              <a:tr h="4416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Babcock, Jennifer Jane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4385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 Entry Listing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2916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34510527"/>
                  </a:ext>
                </a:extLst>
              </a:tr>
              <a:tr h="4416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Buetow, Joshua K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4267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Payroll Management Report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4131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21605684"/>
                  </a:ext>
                </a:extLst>
              </a:tr>
              <a:tr h="4416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Kerber, Joshua Todd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4177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Generic Bill Form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2432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26976571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7BCCFE07-04EF-4166-B72B-42C01AEA3323}"/>
              </a:ext>
            </a:extLst>
          </p:cNvPr>
          <p:cNvSpPr txBox="1"/>
          <p:nvPr/>
        </p:nvSpPr>
        <p:spPr>
          <a:xfrm flipH="1">
            <a:off x="3222671" y="202019"/>
            <a:ext cx="5921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Top 10 Report Writers – Most Frequently Used Report</a:t>
            </a:r>
          </a:p>
        </p:txBody>
      </p:sp>
    </p:spTree>
    <p:extLst>
      <p:ext uri="{BB962C8B-B14F-4D97-AF65-F5344CB8AC3E}">
        <p14:creationId xmlns:p14="http://schemas.microsoft.com/office/powerpoint/2010/main" val="2309199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1969</TotalTime>
  <Words>137</Words>
  <Application>Microsoft Office PowerPoint</Application>
  <PresentationFormat>Widescreen</PresentationFormat>
  <Paragraphs>50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Strait</dc:creator>
  <cp:lastModifiedBy>Brian Strait</cp:lastModifiedBy>
  <cp:revision>12</cp:revision>
  <dcterms:created xsi:type="dcterms:W3CDTF">2021-03-04T15:50:48Z</dcterms:created>
  <dcterms:modified xsi:type="dcterms:W3CDTF">2021-03-06T00:40:20Z</dcterms:modified>
</cp:coreProperties>
</file>